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64" r:id="rId2"/>
    <p:sldId id="256" r:id="rId3"/>
    <p:sldId id="265" r:id="rId4"/>
    <p:sldId id="258" r:id="rId5"/>
    <p:sldId id="257" r:id="rId6"/>
    <p:sldId id="259" r:id="rId7"/>
    <p:sldId id="260" r:id="rId8"/>
    <p:sldId id="266" r:id="rId9"/>
    <p:sldId id="267" r:id="rId10"/>
    <p:sldId id="261" r:id="rId11"/>
    <p:sldId id="262" r:id="rId12"/>
    <p:sldId id="263" r:id="rId13"/>
  </p:sldIdLst>
  <p:sldSz cx="14630400" cy="8229600"/>
  <p:notesSz cx="8229600" cy="146304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97" d="100"/>
          <a:sy n="97" d="100"/>
        </p:scale>
        <p:origin x="-330" y="-102"/>
      </p:cViewPr>
      <p:guideLst>
        <p:guide orient="horz" pos="2592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37724" y="2504242"/>
            <a:ext cx="7468553" cy="14080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ru-RU" sz="4400" dirty="0" smtClean="0">
                <a:solidFill>
                  <a:srgbClr val="371A2D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Упражнения для глаз</a:t>
            </a:r>
            <a:endParaRPr lang="en-US" sz="4400" dirty="0"/>
          </a:p>
        </p:txBody>
      </p:sp>
      <p:sp>
        <p:nvSpPr>
          <p:cNvPr id="4" name="Text 1"/>
          <p:cNvSpPr/>
          <p:nvPr/>
        </p:nvSpPr>
        <p:spPr>
          <a:xfrm>
            <a:off x="837724" y="4271248"/>
            <a:ext cx="7468553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4323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Улучшаем зрение и снимаем усталость весело и просто. Гимнастика для глаз важна для здоровья ребенка.</a:t>
            </a:r>
            <a:endParaRPr lang="en-US" sz="1850" dirty="0"/>
          </a:p>
        </p:txBody>
      </p:sp>
      <p:sp>
        <p:nvSpPr>
          <p:cNvPr id="7" name="Text 4"/>
          <p:cNvSpPr/>
          <p:nvPr/>
        </p:nvSpPr>
        <p:spPr>
          <a:xfrm>
            <a:off x="1340287" y="5306497"/>
            <a:ext cx="2832378" cy="4188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250"/>
              </a:lnSpc>
              <a:buNone/>
            </a:pPr>
            <a:endParaRPr lang="en-US" sz="235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324124" y="1456492"/>
            <a:ext cx="7468553" cy="14080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 err="1">
                <a:solidFill>
                  <a:srgbClr val="0070C0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Упражнение</a:t>
            </a:r>
            <a:r>
              <a:rPr lang="en-US" sz="4400" dirty="0">
                <a:solidFill>
                  <a:srgbClr val="0070C0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 </a:t>
            </a:r>
            <a:r>
              <a:rPr lang="ru-RU" sz="4400" dirty="0" smtClean="0">
                <a:solidFill>
                  <a:srgbClr val="0070C0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8:</a:t>
            </a:r>
            <a:r>
              <a:rPr lang="en-US" sz="4400" dirty="0" smtClean="0">
                <a:solidFill>
                  <a:srgbClr val="0070C0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"</a:t>
            </a:r>
            <a:r>
              <a:rPr lang="en-US" sz="4400" dirty="0" err="1" smtClean="0">
                <a:solidFill>
                  <a:srgbClr val="0070C0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Массаж</a:t>
            </a:r>
            <a:r>
              <a:rPr lang="en-US" sz="4400" dirty="0" smtClean="0">
                <a:solidFill>
                  <a:srgbClr val="0070C0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 </a:t>
            </a:r>
            <a:r>
              <a:rPr lang="en-US" sz="4400" dirty="0">
                <a:solidFill>
                  <a:srgbClr val="0070C0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век"</a:t>
            </a:r>
            <a:endParaRPr lang="en-US" sz="4400" dirty="0">
              <a:solidFill>
                <a:srgbClr val="0070C0"/>
              </a:solidFill>
            </a:endParaRPr>
          </a:p>
        </p:txBody>
      </p:sp>
      <p:sp>
        <p:nvSpPr>
          <p:cNvPr id="4" name="Shape 1"/>
          <p:cNvSpPr/>
          <p:nvPr/>
        </p:nvSpPr>
        <p:spPr>
          <a:xfrm>
            <a:off x="6324124" y="3223498"/>
            <a:ext cx="538520" cy="538520"/>
          </a:xfrm>
          <a:prstGeom prst="roundRect">
            <a:avLst>
              <a:gd name="adj" fmla="val 18670"/>
            </a:avLst>
          </a:prstGeom>
          <a:solidFill>
            <a:srgbClr val="F9D2EB"/>
          </a:solidFill>
          <a:ln w="7620">
            <a:solidFill>
              <a:srgbClr val="DFB8D1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7101959" y="3305770"/>
            <a:ext cx="2806898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32338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Как делать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7101959" y="3801308"/>
            <a:ext cx="2806898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4323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Легкие круговые движения кончиками пальцев 1-2 минуты</a:t>
            </a:r>
            <a:endParaRPr lang="en-US" sz="1850" dirty="0"/>
          </a:p>
        </p:txBody>
      </p:sp>
      <p:sp>
        <p:nvSpPr>
          <p:cNvPr id="7" name="Shape 4"/>
          <p:cNvSpPr/>
          <p:nvPr/>
        </p:nvSpPr>
        <p:spPr>
          <a:xfrm>
            <a:off x="10208062" y="3223498"/>
            <a:ext cx="538520" cy="538520"/>
          </a:xfrm>
          <a:prstGeom prst="roundRect">
            <a:avLst>
              <a:gd name="adj" fmla="val 18670"/>
            </a:avLst>
          </a:prstGeom>
          <a:solidFill>
            <a:srgbClr val="F9D2EB"/>
          </a:solidFill>
          <a:ln w="7620">
            <a:solidFill>
              <a:srgbClr val="DFB8D1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10985897" y="3305770"/>
            <a:ext cx="2806898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32338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Польза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10985897" y="3801308"/>
            <a:ext cx="2806898" cy="15320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4323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Улучшает кровообращение, снимает усталость и напряжение</a:t>
            </a:r>
            <a:endParaRPr lang="en-US" sz="1850" dirty="0"/>
          </a:p>
        </p:txBody>
      </p:sp>
      <p:sp>
        <p:nvSpPr>
          <p:cNvPr id="10" name="Shape 7"/>
          <p:cNvSpPr/>
          <p:nvPr/>
        </p:nvSpPr>
        <p:spPr>
          <a:xfrm>
            <a:off x="6324124" y="5812155"/>
            <a:ext cx="538520" cy="538520"/>
          </a:xfrm>
          <a:prstGeom prst="roundRect">
            <a:avLst>
              <a:gd name="adj" fmla="val 18670"/>
            </a:avLst>
          </a:prstGeom>
          <a:solidFill>
            <a:srgbClr val="F9D2EB"/>
          </a:solidFill>
          <a:ln w="7620">
            <a:solidFill>
              <a:srgbClr val="DFB8D1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7101959" y="5894427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32338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Важно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7101959" y="6389965"/>
            <a:ext cx="6690717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4323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Делайте аккуратно, без давления</a:t>
            </a:r>
            <a:endParaRPr lang="en-US" sz="185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21551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0316" y="2702838"/>
            <a:ext cx="4170402" cy="5212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100"/>
              </a:lnSpc>
              <a:buNone/>
            </a:pPr>
            <a:r>
              <a:rPr lang="en-US" sz="3250" dirty="0">
                <a:solidFill>
                  <a:srgbClr val="371A2D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Помните!</a:t>
            </a:r>
            <a:endParaRPr lang="en-US" sz="325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316" y="3489960"/>
            <a:ext cx="886182" cy="1063466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772364" y="3667125"/>
            <a:ext cx="2085142" cy="260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600" dirty="0">
                <a:solidFill>
                  <a:srgbClr val="432338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Регулярность</a:t>
            </a: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1772364" y="4033957"/>
            <a:ext cx="12237720" cy="2836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350" dirty="0">
                <a:solidFill>
                  <a:srgbClr val="4323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Повторяйте каждый день, чтобы увидеть результат</a:t>
            </a:r>
            <a:endParaRPr lang="en-US" sz="13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316" y="4553426"/>
            <a:ext cx="886182" cy="1063466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1772364" y="4730591"/>
            <a:ext cx="2119908" cy="260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600" dirty="0">
                <a:solidFill>
                  <a:srgbClr val="432338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Веселая атмосфера</a:t>
            </a:r>
            <a:endParaRPr lang="en-US" sz="1600" dirty="0"/>
          </a:p>
        </p:txBody>
      </p:sp>
      <p:sp>
        <p:nvSpPr>
          <p:cNvPr id="9" name="Text 4"/>
          <p:cNvSpPr/>
          <p:nvPr/>
        </p:nvSpPr>
        <p:spPr>
          <a:xfrm>
            <a:off x="1772364" y="5097423"/>
            <a:ext cx="12237720" cy="2836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350" dirty="0">
                <a:solidFill>
                  <a:srgbClr val="4323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Делайте упражнения играя и улыбайтесь</a:t>
            </a:r>
            <a:endParaRPr lang="en-US" sz="135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316" y="5616892"/>
            <a:ext cx="886182" cy="1063466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1772364" y="5794058"/>
            <a:ext cx="2085142" cy="260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600" dirty="0">
                <a:solidFill>
                  <a:srgbClr val="432338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Вместе</a:t>
            </a:r>
            <a:endParaRPr lang="en-US" sz="1600" dirty="0"/>
          </a:p>
        </p:txBody>
      </p:sp>
      <p:sp>
        <p:nvSpPr>
          <p:cNvPr id="12" name="Text 6"/>
          <p:cNvSpPr/>
          <p:nvPr/>
        </p:nvSpPr>
        <p:spPr>
          <a:xfrm>
            <a:off x="1772364" y="6160889"/>
            <a:ext cx="12237720" cy="2836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350" dirty="0">
                <a:solidFill>
                  <a:srgbClr val="4323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Занимайтесь вместе с детьми для мотивации</a:t>
            </a:r>
            <a:endParaRPr lang="en-US" sz="135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0316" y="6680359"/>
            <a:ext cx="886182" cy="1063466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1772364" y="6857524"/>
            <a:ext cx="2085142" cy="260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600" dirty="0">
                <a:solidFill>
                  <a:srgbClr val="432338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Консультация</a:t>
            </a:r>
            <a:endParaRPr lang="en-US" sz="1600" dirty="0"/>
          </a:p>
        </p:txBody>
      </p:sp>
      <p:sp>
        <p:nvSpPr>
          <p:cNvPr id="15" name="Text 8"/>
          <p:cNvSpPr/>
          <p:nvPr/>
        </p:nvSpPr>
        <p:spPr>
          <a:xfrm>
            <a:off x="1772364" y="7224355"/>
            <a:ext cx="12237720" cy="2836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350" dirty="0">
                <a:solidFill>
                  <a:srgbClr val="4323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Обратитесь к офтальмологу при сомнениях</a:t>
            </a:r>
            <a:endParaRPr lang="en-US" sz="135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798671"/>
            <a:ext cx="5632490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371A2D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Заключение</a:t>
            </a:r>
            <a:endParaRPr lang="en-US" sz="44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8762" y="3544372"/>
            <a:ext cx="7772876" cy="7772876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4420314" y="6062782"/>
            <a:ext cx="403860" cy="5049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050"/>
              </a:lnSpc>
              <a:buNone/>
            </a:pPr>
            <a:r>
              <a:rPr lang="en-US" sz="3150" dirty="0">
                <a:solidFill>
                  <a:srgbClr val="432338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1</a:t>
            </a:r>
            <a:endParaRPr lang="en-US" sz="3150" dirty="0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8762" y="3544372"/>
            <a:ext cx="7772876" cy="7772876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5997773" y="4485323"/>
            <a:ext cx="403860" cy="5049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050"/>
              </a:lnSpc>
              <a:buNone/>
            </a:pPr>
            <a:r>
              <a:rPr lang="en-US" sz="3150" dirty="0">
                <a:solidFill>
                  <a:srgbClr val="432338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2</a:t>
            </a:r>
            <a:endParaRPr lang="en-US" sz="31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8762" y="3544372"/>
            <a:ext cx="7772876" cy="7772876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8228648" y="4485323"/>
            <a:ext cx="403860" cy="5049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050"/>
              </a:lnSpc>
              <a:buNone/>
            </a:pPr>
            <a:r>
              <a:rPr lang="en-US" sz="3150" dirty="0">
                <a:solidFill>
                  <a:srgbClr val="432338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3</a:t>
            </a:r>
            <a:endParaRPr lang="en-US" sz="3150" dirty="0"/>
          </a:p>
        </p:txBody>
      </p:sp>
      <p:pic>
        <p:nvPicPr>
          <p:cNvPr id="9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28762" y="3544372"/>
            <a:ext cx="7772876" cy="7772876"/>
          </a:xfrm>
          <a:prstGeom prst="rect">
            <a:avLst/>
          </a:prstGeom>
        </p:spPr>
      </p:pic>
      <p:sp>
        <p:nvSpPr>
          <p:cNvPr id="10" name="Text 4"/>
          <p:cNvSpPr/>
          <p:nvPr/>
        </p:nvSpPr>
        <p:spPr>
          <a:xfrm>
            <a:off x="9806107" y="6062782"/>
            <a:ext cx="403860" cy="5049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050"/>
              </a:lnSpc>
              <a:buNone/>
            </a:pPr>
            <a:r>
              <a:rPr lang="en-US" sz="3150" dirty="0">
                <a:solidFill>
                  <a:srgbClr val="432338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4</a:t>
            </a:r>
            <a:endParaRPr lang="en-US" sz="3150" dirty="0"/>
          </a:p>
        </p:txBody>
      </p:sp>
      <p:sp>
        <p:nvSpPr>
          <p:cNvPr id="11" name="Text 5"/>
          <p:cNvSpPr/>
          <p:nvPr/>
        </p:nvSpPr>
        <p:spPr>
          <a:xfrm>
            <a:off x="914281" y="3243501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dirty="0">
                <a:solidFill>
                  <a:srgbClr val="371A2D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Профилактика</a:t>
            </a:r>
            <a:endParaRPr lang="en-US" sz="2200" dirty="0"/>
          </a:p>
        </p:txBody>
      </p:sp>
      <p:sp>
        <p:nvSpPr>
          <p:cNvPr id="12" name="Text 6"/>
          <p:cNvSpPr/>
          <p:nvPr/>
        </p:nvSpPr>
        <p:spPr>
          <a:xfrm>
            <a:off x="837724" y="3739039"/>
            <a:ext cx="2969419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3000"/>
              </a:lnSpc>
              <a:buNone/>
            </a:pPr>
            <a:r>
              <a:rPr lang="en-US" sz="1850" dirty="0">
                <a:solidFill>
                  <a:srgbClr val="4323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Защита глаз от близорукости и усталости</a:t>
            </a:r>
            <a:endParaRPr lang="en-US" sz="1850" dirty="0"/>
          </a:p>
        </p:txBody>
      </p:sp>
      <p:sp>
        <p:nvSpPr>
          <p:cNvPr id="13" name="Text 7"/>
          <p:cNvSpPr/>
          <p:nvPr/>
        </p:nvSpPr>
        <p:spPr>
          <a:xfrm>
            <a:off x="4242792" y="1981438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dirty="0">
                <a:solidFill>
                  <a:srgbClr val="371A2D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Эффективность</a:t>
            </a:r>
            <a:endParaRPr lang="en-US" sz="2200" dirty="0"/>
          </a:p>
        </p:txBody>
      </p:sp>
      <p:sp>
        <p:nvSpPr>
          <p:cNvPr id="14" name="Text 8"/>
          <p:cNvSpPr/>
          <p:nvPr/>
        </p:nvSpPr>
        <p:spPr>
          <a:xfrm>
            <a:off x="4166116" y="2476976"/>
            <a:ext cx="2969538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3000"/>
              </a:lnSpc>
              <a:buNone/>
            </a:pPr>
            <a:r>
              <a:rPr lang="en-US" sz="1850" dirty="0">
                <a:solidFill>
                  <a:srgbClr val="4323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Улучшение зрения на 15% при регулярных занятиях</a:t>
            </a:r>
            <a:endParaRPr lang="en-US" sz="1850" dirty="0"/>
          </a:p>
        </p:txBody>
      </p:sp>
      <p:sp>
        <p:nvSpPr>
          <p:cNvPr id="15" name="Text 9"/>
          <p:cNvSpPr/>
          <p:nvPr/>
        </p:nvSpPr>
        <p:spPr>
          <a:xfrm>
            <a:off x="7571303" y="1981438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dirty="0">
                <a:solidFill>
                  <a:srgbClr val="371A2D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Будущее</a:t>
            </a:r>
            <a:endParaRPr lang="en-US" sz="2200" dirty="0"/>
          </a:p>
        </p:txBody>
      </p:sp>
      <p:sp>
        <p:nvSpPr>
          <p:cNvPr id="16" name="Text 10"/>
          <p:cNvSpPr/>
          <p:nvPr/>
        </p:nvSpPr>
        <p:spPr>
          <a:xfrm>
            <a:off x="7494627" y="2476976"/>
            <a:ext cx="2969538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3000"/>
              </a:lnSpc>
              <a:buNone/>
            </a:pPr>
            <a:r>
              <a:rPr lang="en-US" sz="1850" dirty="0">
                <a:solidFill>
                  <a:srgbClr val="4323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Инвестиция в здоровье и комфорт детей</a:t>
            </a:r>
            <a:endParaRPr lang="en-US" sz="1850" dirty="0"/>
          </a:p>
        </p:txBody>
      </p:sp>
      <p:sp>
        <p:nvSpPr>
          <p:cNvPr id="17" name="Text 11"/>
          <p:cNvSpPr/>
          <p:nvPr/>
        </p:nvSpPr>
        <p:spPr>
          <a:xfrm>
            <a:off x="10899815" y="3243501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dirty="0">
                <a:solidFill>
                  <a:srgbClr val="371A2D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Простота</a:t>
            </a:r>
            <a:endParaRPr lang="en-US" sz="2200" dirty="0"/>
          </a:p>
        </p:txBody>
      </p:sp>
      <p:sp>
        <p:nvSpPr>
          <p:cNvPr id="18" name="Text 12"/>
          <p:cNvSpPr/>
          <p:nvPr/>
        </p:nvSpPr>
        <p:spPr>
          <a:xfrm>
            <a:off x="10823138" y="3739039"/>
            <a:ext cx="2969538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3000"/>
              </a:lnSpc>
              <a:buNone/>
            </a:pPr>
            <a:r>
              <a:rPr lang="en-US" sz="1850" dirty="0">
                <a:solidFill>
                  <a:srgbClr val="4323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Минимальные усилия — максимальная польза</a:t>
            </a:r>
            <a:endParaRPr lang="en-US" sz="18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4"/>
          <p:cNvSpPr/>
          <p:nvPr/>
        </p:nvSpPr>
        <p:spPr>
          <a:xfrm>
            <a:off x="1340287" y="5306497"/>
            <a:ext cx="2832378" cy="4188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250"/>
              </a:lnSpc>
              <a:buNone/>
            </a:pPr>
            <a:endParaRPr lang="en-US" sz="2350" dirty="0"/>
          </a:p>
        </p:txBody>
      </p:sp>
      <p:pic>
        <p:nvPicPr>
          <p:cNvPr id="10" name="Picture 2" descr="C:\Users\User\Downloads\ilovepdf_pages-to-jpg\Упражнения-для-глаз.-Заботимся-о-зрении-с-раннего-возраста_page-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0103" y="471948"/>
            <a:ext cx="12735923" cy="71661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4"/>
          <p:cNvSpPr/>
          <p:nvPr/>
        </p:nvSpPr>
        <p:spPr>
          <a:xfrm>
            <a:off x="1340287" y="5306497"/>
            <a:ext cx="2832378" cy="4188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250"/>
              </a:lnSpc>
              <a:buNone/>
            </a:pPr>
            <a:endParaRPr lang="en-US" sz="2350" dirty="0"/>
          </a:p>
        </p:txBody>
      </p:sp>
      <p:pic>
        <p:nvPicPr>
          <p:cNvPr id="3074" name="Picture 2" descr="C:\Users\User\Downloads\ilovepdf_pages-to-jpg\Упражнения-для-глаз.-Заботимся-о-зрении-с-раннего-возраста_page-00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5638" y="478249"/>
            <a:ext cx="13194891" cy="74243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72253" y="442452"/>
            <a:ext cx="8168759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endParaRPr lang="en-US" sz="4400" dirty="0"/>
          </a:p>
        </p:txBody>
      </p:sp>
      <p:sp>
        <p:nvSpPr>
          <p:cNvPr id="3" name="Text 1"/>
          <p:cNvSpPr/>
          <p:nvPr/>
        </p:nvSpPr>
        <p:spPr>
          <a:xfrm>
            <a:off x="837724" y="3832384"/>
            <a:ext cx="6185535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3000"/>
              </a:lnSpc>
              <a:buSzPct val="100000"/>
              <a:buChar char="•"/>
            </a:pPr>
            <a:endParaRPr lang="en-US" sz="1850" dirty="0"/>
          </a:p>
        </p:txBody>
      </p:sp>
      <p:sp>
        <p:nvSpPr>
          <p:cNvPr id="4" name="Text 2"/>
          <p:cNvSpPr/>
          <p:nvPr/>
        </p:nvSpPr>
        <p:spPr>
          <a:xfrm>
            <a:off x="837724" y="4299109"/>
            <a:ext cx="6185535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3000"/>
              </a:lnSpc>
              <a:buSzPct val="100000"/>
              <a:buChar char="•"/>
            </a:pPr>
            <a:endParaRPr lang="en-US" sz="1850" dirty="0"/>
          </a:p>
        </p:txBody>
      </p:sp>
      <p:sp>
        <p:nvSpPr>
          <p:cNvPr id="5" name="Text 3"/>
          <p:cNvSpPr/>
          <p:nvPr/>
        </p:nvSpPr>
        <p:spPr>
          <a:xfrm>
            <a:off x="837724" y="4765834"/>
            <a:ext cx="6185535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3000"/>
              </a:lnSpc>
              <a:buSzPct val="100000"/>
              <a:buChar char="•"/>
            </a:pPr>
            <a:endParaRPr lang="en-US" sz="1850" dirty="0"/>
          </a:p>
        </p:txBody>
      </p:sp>
      <p:sp>
        <p:nvSpPr>
          <p:cNvPr id="6" name="Text 4"/>
          <p:cNvSpPr/>
          <p:nvPr/>
        </p:nvSpPr>
        <p:spPr>
          <a:xfrm>
            <a:off x="7614761" y="3964067"/>
            <a:ext cx="6185535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endParaRPr lang="en-US" sz="1850" dirty="0"/>
          </a:p>
        </p:txBody>
      </p:sp>
      <p:sp>
        <p:nvSpPr>
          <p:cNvPr id="7" name="Text 5"/>
          <p:cNvSpPr/>
          <p:nvPr/>
        </p:nvSpPr>
        <p:spPr>
          <a:xfrm>
            <a:off x="7614761" y="4945499"/>
            <a:ext cx="6185535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3000"/>
              </a:lnSpc>
            </a:pPr>
            <a:endParaRPr lang="ru-RU" sz="2000" dirty="0" smtClean="0"/>
          </a:p>
          <a:p>
            <a:pPr>
              <a:lnSpc>
                <a:spcPts val="3000"/>
              </a:lnSpc>
            </a:pPr>
            <a:endParaRPr lang="ru-RU" sz="2000" dirty="0" smtClean="0"/>
          </a:p>
          <a:p>
            <a:pPr marL="0" indent="0" algn="l">
              <a:lnSpc>
                <a:spcPts val="3000"/>
              </a:lnSpc>
              <a:buNone/>
            </a:pPr>
            <a:endParaRPr lang="en-US" sz="1850" dirty="0"/>
          </a:p>
        </p:txBody>
      </p:sp>
      <p:pic>
        <p:nvPicPr>
          <p:cNvPr id="17411" name="Picture 3" descr="C:\Users\User\Downloads\ilovepdf_pages-to-jpg\Упражнения-для-глаз.-Заботимся-о-зрении-с-раннего-возраста_page-00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7724" y="469302"/>
            <a:ext cx="12652134" cy="71190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99216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802612" y="3352800"/>
            <a:ext cx="7309366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 err="1">
                <a:solidFill>
                  <a:srgbClr val="0070C0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Упражнение</a:t>
            </a:r>
            <a:r>
              <a:rPr lang="en-US" sz="4400" dirty="0">
                <a:solidFill>
                  <a:srgbClr val="0070C0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 </a:t>
            </a:r>
            <a:r>
              <a:rPr lang="ru-RU" sz="4400" dirty="0">
                <a:solidFill>
                  <a:srgbClr val="0070C0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3</a:t>
            </a:r>
            <a:r>
              <a:rPr lang="ru-RU" sz="4400" dirty="0" smtClean="0">
                <a:solidFill>
                  <a:srgbClr val="0070C0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: </a:t>
            </a:r>
            <a:r>
              <a:rPr lang="en-US" sz="4400" dirty="0" err="1" smtClean="0">
                <a:solidFill>
                  <a:srgbClr val="0070C0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Моргание</a:t>
            </a:r>
            <a:endParaRPr lang="en-US" sz="4400" dirty="0">
              <a:solidFill>
                <a:srgbClr val="0070C0"/>
              </a:solidFill>
            </a:endParaRPr>
          </a:p>
        </p:txBody>
      </p:sp>
      <p:sp>
        <p:nvSpPr>
          <p:cNvPr id="4" name="Shape 1"/>
          <p:cNvSpPr/>
          <p:nvPr/>
        </p:nvSpPr>
        <p:spPr>
          <a:xfrm>
            <a:off x="837724" y="5470446"/>
            <a:ext cx="538520" cy="538520"/>
          </a:xfrm>
          <a:prstGeom prst="roundRect">
            <a:avLst>
              <a:gd name="adj" fmla="val 18670"/>
            </a:avLst>
          </a:prstGeom>
          <a:solidFill>
            <a:srgbClr val="F9D2EB"/>
          </a:solidFill>
          <a:ln w="7620">
            <a:solidFill>
              <a:srgbClr val="DFB8D1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937974" y="5528429"/>
            <a:ext cx="337899" cy="4224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432338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1</a:t>
            </a:r>
            <a:endParaRPr lang="en-US" sz="2650" dirty="0"/>
          </a:p>
        </p:txBody>
      </p:sp>
      <p:sp>
        <p:nvSpPr>
          <p:cNvPr id="6" name="Text 3"/>
          <p:cNvSpPr/>
          <p:nvPr/>
        </p:nvSpPr>
        <p:spPr>
          <a:xfrm>
            <a:off x="1615559" y="5552718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32338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Техника</a:t>
            </a:r>
            <a:endParaRPr lang="en-US" sz="2200" dirty="0"/>
          </a:p>
        </p:txBody>
      </p:sp>
      <p:sp>
        <p:nvSpPr>
          <p:cNvPr id="7" name="Text 4"/>
          <p:cNvSpPr/>
          <p:nvPr/>
        </p:nvSpPr>
        <p:spPr>
          <a:xfrm>
            <a:off x="1615559" y="6048256"/>
            <a:ext cx="3341013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4323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Быстро моргайте 1-2 минуты, 2-3 раза в день</a:t>
            </a:r>
            <a:endParaRPr lang="en-US" sz="1850" dirty="0"/>
          </a:p>
        </p:txBody>
      </p:sp>
      <p:sp>
        <p:nvSpPr>
          <p:cNvPr id="8" name="Shape 5"/>
          <p:cNvSpPr/>
          <p:nvPr/>
        </p:nvSpPr>
        <p:spPr>
          <a:xfrm>
            <a:off x="5255776" y="5470446"/>
            <a:ext cx="538520" cy="538520"/>
          </a:xfrm>
          <a:prstGeom prst="roundRect">
            <a:avLst>
              <a:gd name="adj" fmla="val 18670"/>
            </a:avLst>
          </a:prstGeom>
          <a:solidFill>
            <a:srgbClr val="F9D2EB"/>
          </a:solidFill>
          <a:ln w="7620">
            <a:solidFill>
              <a:srgbClr val="DFB8D1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5356027" y="5528429"/>
            <a:ext cx="337899" cy="4224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432338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2</a:t>
            </a:r>
            <a:endParaRPr lang="en-US" sz="2650" dirty="0"/>
          </a:p>
        </p:txBody>
      </p:sp>
      <p:sp>
        <p:nvSpPr>
          <p:cNvPr id="10" name="Text 7"/>
          <p:cNvSpPr/>
          <p:nvPr/>
        </p:nvSpPr>
        <p:spPr>
          <a:xfrm>
            <a:off x="6033611" y="5552718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32338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Польза</a:t>
            </a:r>
            <a:endParaRPr lang="en-US" sz="2200" dirty="0"/>
          </a:p>
        </p:txBody>
      </p:sp>
      <p:sp>
        <p:nvSpPr>
          <p:cNvPr id="11" name="Text 8"/>
          <p:cNvSpPr/>
          <p:nvPr/>
        </p:nvSpPr>
        <p:spPr>
          <a:xfrm>
            <a:off x="6033611" y="6048256"/>
            <a:ext cx="3341013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4323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Улучшается кровообращение и увлажнение глаз</a:t>
            </a:r>
            <a:endParaRPr lang="en-US" sz="1850" dirty="0"/>
          </a:p>
        </p:txBody>
      </p:sp>
      <p:sp>
        <p:nvSpPr>
          <p:cNvPr id="12" name="Shape 9"/>
          <p:cNvSpPr/>
          <p:nvPr/>
        </p:nvSpPr>
        <p:spPr>
          <a:xfrm>
            <a:off x="9673828" y="5470446"/>
            <a:ext cx="538520" cy="538520"/>
          </a:xfrm>
          <a:prstGeom prst="roundRect">
            <a:avLst>
              <a:gd name="adj" fmla="val 18670"/>
            </a:avLst>
          </a:prstGeom>
          <a:solidFill>
            <a:srgbClr val="F9D2EB"/>
          </a:solidFill>
          <a:ln w="7620">
            <a:solidFill>
              <a:srgbClr val="DFB8D1"/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9774079" y="5528429"/>
            <a:ext cx="337899" cy="4224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432338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3</a:t>
            </a:r>
            <a:endParaRPr lang="en-US" sz="2650" dirty="0"/>
          </a:p>
        </p:txBody>
      </p:sp>
      <p:sp>
        <p:nvSpPr>
          <p:cNvPr id="14" name="Text 11"/>
          <p:cNvSpPr/>
          <p:nvPr/>
        </p:nvSpPr>
        <p:spPr>
          <a:xfrm>
            <a:off x="10451663" y="5552718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32338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Научный факт</a:t>
            </a:r>
            <a:endParaRPr lang="en-US" sz="2200" dirty="0"/>
          </a:p>
        </p:txBody>
      </p:sp>
      <p:sp>
        <p:nvSpPr>
          <p:cNvPr id="15" name="Text 12"/>
          <p:cNvSpPr/>
          <p:nvPr/>
        </p:nvSpPr>
        <p:spPr>
          <a:xfrm>
            <a:off x="10451663" y="6048256"/>
            <a:ext cx="3341013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4323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Моргание увеличивает увлажнение глаз на 30%</a:t>
            </a:r>
            <a:endParaRPr lang="en-US" sz="18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99216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427660" y="3497580"/>
            <a:ext cx="8687991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 err="1" smtClean="0">
                <a:solidFill>
                  <a:srgbClr val="0070C0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Упражнение</a:t>
            </a:r>
            <a:r>
              <a:rPr lang="ru-RU" sz="4400" dirty="0" smtClean="0">
                <a:solidFill>
                  <a:srgbClr val="0070C0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 4:</a:t>
            </a:r>
            <a:r>
              <a:rPr lang="en-US" sz="4400" dirty="0" smtClean="0">
                <a:solidFill>
                  <a:srgbClr val="0070C0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 </a:t>
            </a:r>
            <a:r>
              <a:rPr lang="en-US" sz="4400" dirty="0">
                <a:solidFill>
                  <a:srgbClr val="0070C0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"Круги глазами"</a:t>
            </a:r>
            <a:endParaRPr lang="en-US" sz="4400" dirty="0">
              <a:solidFill>
                <a:srgbClr val="0070C0"/>
              </a:solidFill>
            </a:endParaRPr>
          </a:p>
        </p:txBody>
      </p:sp>
      <p:sp>
        <p:nvSpPr>
          <p:cNvPr id="4" name="Shape 1"/>
          <p:cNvSpPr/>
          <p:nvPr/>
        </p:nvSpPr>
        <p:spPr>
          <a:xfrm>
            <a:off x="837724" y="5264587"/>
            <a:ext cx="4158734" cy="1755458"/>
          </a:xfrm>
          <a:prstGeom prst="roundRect">
            <a:avLst>
              <a:gd name="adj" fmla="val 5727"/>
            </a:avLst>
          </a:prstGeom>
          <a:solidFill>
            <a:srgbClr val="F9D2EB"/>
          </a:solidFill>
          <a:ln w="7620">
            <a:solidFill>
              <a:srgbClr val="DFB8D1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1084659" y="5511522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32338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Метод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1084659" y="6007060"/>
            <a:ext cx="3664863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4323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Вращайте глазами вверх, вправо, вниз, влево по 3-4 раза плавно</a:t>
            </a:r>
            <a:endParaRPr lang="en-US" sz="1850" dirty="0"/>
          </a:p>
        </p:txBody>
      </p:sp>
      <p:sp>
        <p:nvSpPr>
          <p:cNvPr id="7" name="Shape 4"/>
          <p:cNvSpPr/>
          <p:nvPr/>
        </p:nvSpPr>
        <p:spPr>
          <a:xfrm>
            <a:off x="5235773" y="5264587"/>
            <a:ext cx="4158734" cy="1755458"/>
          </a:xfrm>
          <a:prstGeom prst="roundRect">
            <a:avLst>
              <a:gd name="adj" fmla="val 5727"/>
            </a:avLst>
          </a:prstGeom>
          <a:solidFill>
            <a:srgbClr val="F9D2EB"/>
          </a:solidFill>
          <a:ln w="7620">
            <a:solidFill>
              <a:srgbClr val="DFB8D1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5482709" y="5511522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32338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Преимущества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5482709" y="6007060"/>
            <a:ext cx="3664863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4323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Укрепляет мышцы глаз и улучшает координацию движений</a:t>
            </a:r>
            <a:endParaRPr lang="en-US" sz="1850" dirty="0"/>
          </a:p>
        </p:txBody>
      </p:sp>
      <p:sp>
        <p:nvSpPr>
          <p:cNvPr id="10" name="Shape 7"/>
          <p:cNvSpPr/>
          <p:nvPr/>
        </p:nvSpPr>
        <p:spPr>
          <a:xfrm>
            <a:off x="9633823" y="5264587"/>
            <a:ext cx="4158734" cy="1755458"/>
          </a:xfrm>
          <a:prstGeom prst="roundRect">
            <a:avLst>
              <a:gd name="adj" fmla="val 5727"/>
            </a:avLst>
          </a:prstGeom>
          <a:solidFill>
            <a:srgbClr val="F9D2EB"/>
          </a:solidFill>
          <a:ln w="7620">
            <a:solidFill>
              <a:srgbClr val="DFB8D1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9880759" y="5511522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32338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Совет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9880759" y="6007060"/>
            <a:ext cx="3664863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4323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Выполняйте медленно и аккуратно для лучшего эффекта</a:t>
            </a:r>
            <a:endParaRPr lang="en-US" sz="18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324124" y="1554480"/>
            <a:ext cx="7468553" cy="14080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 err="1" smtClean="0">
                <a:solidFill>
                  <a:srgbClr val="0070C0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Упражнение</a:t>
            </a:r>
            <a:r>
              <a:rPr lang="ru-RU" sz="4400" dirty="0" smtClean="0">
                <a:solidFill>
                  <a:srgbClr val="0070C0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 5:</a:t>
            </a:r>
            <a:r>
              <a:rPr lang="en-US" sz="4400" dirty="0" smtClean="0">
                <a:solidFill>
                  <a:srgbClr val="0070C0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 </a:t>
            </a:r>
            <a:r>
              <a:rPr lang="en-US" sz="4400" dirty="0">
                <a:solidFill>
                  <a:srgbClr val="0070C0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"Восьмерка"</a:t>
            </a:r>
            <a:endParaRPr lang="en-US" sz="4400" dirty="0">
              <a:solidFill>
                <a:srgbClr val="0070C0"/>
              </a:solidFill>
            </a:endParaRPr>
          </a:p>
        </p:txBody>
      </p:sp>
      <p:sp>
        <p:nvSpPr>
          <p:cNvPr id="4" name="Shape 1"/>
          <p:cNvSpPr/>
          <p:nvPr/>
        </p:nvSpPr>
        <p:spPr>
          <a:xfrm>
            <a:off x="6324124" y="3321487"/>
            <a:ext cx="179427" cy="878562"/>
          </a:xfrm>
          <a:prstGeom prst="roundRect">
            <a:avLst>
              <a:gd name="adj" fmla="val 56034"/>
            </a:avLst>
          </a:prstGeom>
          <a:solidFill>
            <a:srgbClr val="F9D2EB"/>
          </a:solidFill>
          <a:ln w="7620">
            <a:solidFill>
              <a:srgbClr val="DFB8D1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6862524" y="3321487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32338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Рисуем глазами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6862524" y="3817025"/>
            <a:ext cx="6930152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4323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Горизонтальная восьмерка</a:t>
            </a:r>
            <a:endParaRPr lang="en-US" sz="1850" dirty="0"/>
          </a:p>
        </p:txBody>
      </p:sp>
      <p:sp>
        <p:nvSpPr>
          <p:cNvPr id="7" name="Shape 4"/>
          <p:cNvSpPr/>
          <p:nvPr/>
        </p:nvSpPr>
        <p:spPr>
          <a:xfrm>
            <a:off x="6683097" y="4439364"/>
            <a:ext cx="179427" cy="878562"/>
          </a:xfrm>
          <a:prstGeom prst="roundRect">
            <a:avLst>
              <a:gd name="adj" fmla="val 56034"/>
            </a:avLst>
          </a:prstGeom>
          <a:solidFill>
            <a:srgbClr val="F9D2EB"/>
          </a:solidFill>
          <a:ln w="7620">
            <a:solidFill>
              <a:srgbClr val="DFB8D1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7221498" y="4439364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32338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Повторяем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7221498" y="4934903"/>
            <a:ext cx="6571178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4323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3-4 раза для развития гибкости</a:t>
            </a:r>
            <a:endParaRPr lang="en-US" sz="1850" dirty="0"/>
          </a:p>
        </p:txBody>
      </p:sp>
      <p:sp>
        <p:nvSpPr>
          <p:cNvPr id="10" name="Shape 7"/>
          <p:cNvSpPr/>
          <p:nvPr/>
        </p:nvSpPr>
        <p:spPr>
          <a:xfrm>
            <a:off x="7042190" y="5557242"/>
            <a:ext cx="179427" cy="878562"/>
          </a:xfrm>
          <a:prstGeom prst="roundRect">
            <a:avLst>
              <a:gd name="adj" fmla="val 56034"/>
            </a:avLst>
          </a:prstGeom>
          <a:solidFill>
            <a:srgbClr val="F9D2EB"/>
          </a:solidFill>
          <a:ln w="7620">
            <a:solidFill>
              <a:srgbClr val="DFB8D1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7580590" y="5557242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32338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Результат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7580590" y="6052780"/>
            <a:ext cx="6212086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4323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Снимаем усталость глаз</a:t>
            </a:r>
            <a:endParaRPr lang="en-US" sz="18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User\Downloads\ilovepdf_pages-to-jpg\Упражнения-для-глаз.-Заботимся-о-зрении-с-раннего-возраста_page-00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5070" y="320119"/>
            <a:ext cx="13475929" cy="75824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User\Downloads\ilovepdf_pages-to-jpg\Упражнения-для-глаз.-Заботимся-о-зрении-с-раннего-возраста_page-00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7418" y="242667"/>
            <a:ext cx="13613581" cy="76599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213</Words>
  <Application>Microsoft Office PowerPoint</Application>
  <PresentationFormat>Произвольный</PresentationFormat>
  <Paragraphs>66</Paragraphs>
  <Slides>12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PptxGenJS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User</cp:lastModifiedBy>
  <cp:revision>3</cp:revision>
  <dcterms:created xsi:type="dcterms:W3CDTF">2025-05-18T16:42:05Z</dcterms:created>
  <dcterms:modified xsi:type="dcterms:W3CDTF">2025-05-18T17:00:58Z</dcterms:modified>
</cp:coreProperties>
</file>