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89" r:id="rId2"/>
    <p:sldId id="257" r:id="rId3"/>
    <p:sldId id="290" r:id="rId4"/>
    <p:sldId id="270" r:id="rId5"/>
    <p:sldId id="277" r:id="rId6"/>
    <p:sldId id="279" r:id="rId7"/>
    <p:sldId id="292" r:id="rId8"/>
    <p:sldId id="269" r:id="rId9"/>
    <p:sldId id="261" r:id="rId10"/>
    <p:sldId id="263" r:id="rId11"/>
    <p:sldId id="264" r:id="rId12"/>
    <p:sldId id="267" r:id="rId13"/>
    <p:sldId id="266" r:id="rId14"/>
    <p:sldId id="280" r:id="rId15"/>
    <p:sldId id="265" r:id="rId16"/>
    <p:sldId id="268" r:id="rId17"/>
    <p:sldId id="294" r:id="rId18"/>
    <p:sldId id="293" r:id="rId19"/>
    <p:sldId id="275" r:id="rId20"/>
    <p:sldId id="27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7" d="100"/>
          <a:sy n="87" d="100"/>
        </p:scale>
        <p:origin x="-1253" y="19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78F59C-94E3-4026-B39D-11A3C18DBAD3}" type="datetimeFigureOut">
              <a:rPr lang="ru-RU" smtClean="0"/>
              <a:pPr/>
              <a:t>17.02.2025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D31110-6294-4035-BB13-3BD935F5F0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3172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D31110-6294-4035-BB13-3BD935F5F0C8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210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17.02.2025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L:\&#1079;&#1072;&#1103;&#1095;&#1100;&#1080;%20&#1083;&#1072;&#1087;&#1099;\&#1091;&#1088;&#1086;&#1082;\Detskie_Pesni-Dorogoyu_Dobra%20(mp3cut.ru).mp3" TargetMode="External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kulturamgo.ru/kalendar-sobytij/den-v-istorii/16401-130-let-nazad-rodilsya-konstantin-georgievich-paustovskij-2" TargetMode="External"/><Relationship Id="rId2" Type="http://schemas.openxmlformats.org/officeDocument/2006/relationships/hyperlink" Target="https://znanierussia.ru/articles/%D0%9F%D0%B0%D1%83%D1%81%D1%82%D0%BE%D0%B2%D1%81%D0%BA%D0%B8%D0%B9,_%D0%9A%D0%BE%D0%BD%D1%81%D1%82%D0%B0%D0%BD%D1%82%D0%B8%D0%BD_%D0%93%D0%B5%D0%BE%D1%80%D0%B3%D0%B8%D0%B5%D0%B2%D0%B8%D1%87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1700808"/>
            <a:ext cx="3822192" cy="4680520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sz="2000" b="1" i="1" dirty="0">
                <a:solidFill>
                  <a:srgbClr val="C0504D">
                    <a:lumMod val="75000"/>
                  </a:srgbClr>
                </a:solidFill>
                <a:latin typeface="Calibri"/>
              </a:rPr>
              <a:t>Добрых людей, как всегда, не хватает, </a:t>
            </a:r>
            <a:br>
              <a:rPr lang="ru-RU" sz="2000" b="1" i="1" dirty="0">
                <a:solidFill>
                  <a:srgbClr val="C0504D">
                    <a:lumMod val="75000"/>
                  </a:srgbClr>
                </a:solidFill>
                <a:latin typeface="Calibri"/>
              </a:rPr>
            </a:br>
            <a:r>
              <a:rPr lang="ru-RU" sz="2000" b="1" i="1" dirty="0">
                <a:solidFill>
                  <a:srgbClr val="C0504D">
                    <a:lumMod val="75000"/>
                  </a:srgbClr>
                </a:solidFill>
                <a:latin typeface="Calibri"/>
              </a:rPr>
              <a:t>Добрых людей, как всегда, дефицит. </a:t>
            </a:r>
            <a:br>
              <a:rPr lang="ru-RU" sz="2000" b="1" i="1" dirty="0">
                <a:solidFill>
                  <a:srgbClr val="C0504D">
                    <a:lumMod val="75000"/>
                  </a:srgbClr>
                </a:solidFill>
                <a:latin typeface="Calibri"/>
              </a:rPr>
            </a:br>
            <a:r>
              <a:rPr lang="ru-RU" sz="2000" b="1" i="1" dirty="0">
                <a:solidFill>
                  <a:srgbClr val="C0504D">
                    <a:lumMod val="75000"/>
                  </a:srgbClr>
                </a:solidFill>
                <a:latin typeface="Calibri"/>
              </a:rPr>
              <a:t>Добрых людей не всегда понимают, </a:t>
            </a:r>
            <a:br>
              <a:rPr lang="ru-RU" sz="2000" b="1" i="1" dirty="0">
                <a:solidFill>
                  <a:srgbClr val="C0504D">
                    <a:lumMod val="75000"/>
                  </a:srgbClr>
                </a:solidFill>
                <a:latin typeface="Calibri"/>
              </a:rPr>
            </a:br>
            <a:r>
              <a:rPr lang="ru-RU" sz="2000" b="1" i="1" dirty="0">
                <a:solidFill>
                  <a:srgbClr val="C0504D">
                    <a:lumMod val="75000"/>
                  </a:srgbClr>
                </a:solidFill>
                <a:latin typeface="Calibri"/>
              </a:rPr>
              <a:t>Сердце у добрых сильнее болит. </a:t>
            </a:r>
            <a:br>
              <a:rPr lang="ru-RU" sz="2000" b="1" i="1" dirty="0">
                <a:solidFill>
                  <a:srgbClr val="C0504D">
                    <a:lumMod val="75000"/>
                  </a:srgbClr>
                </a:solidFill>
                <a:latin typeface="Calibri"/>
              </a:rPr>
            </a:br>
            <a:r>
              <a:rPr lang="ru-RU" sz="2000" b="1" i="1" dirty="0">
                <a:solidFill>
                  <a:srgbClr val="C0504D">
                    <a:lumMod val="75000"/>
                  </a:srgbClr>
                </a:solidFill>
                <a:latin typeface="Calibri"/>
              </a:rPr>
              <a:t>Добрые – щедро больным помогают, </a:t>
            </a:r>
            <a:br>
              <a:rPr lang="ru-RU" sz="2000" b="1" i="1" dirty="0">
                <a:solidFill>
                  <a:srgbClr val="C0504D">
                    <a:lumMod val="75000"/>
                  </a:srgbClr>
                </a:solidFill>
                <a:latin typeface="Calibri"/>
              </a:rPr>
            </a:br>
            <a:r>
              <a:rPr lang="ru-RU" sz="2000" b="1" i="1" dirty="0">
                <a:solidFill>
                  <a:srgbClr val="C0504D">
                    <a:lumMod val="75000"/>
                  </a:srgbClr>
                </a:solidFill>
                <a:latin typeface="Calibri"/>
              </a:rPr>
              <a:t>Добрые – дарят тепло и уют, </a:t>
            </a:r>
            <a:br>
              <a:rPr lang="ru-RU" sz="2000" b="1" i="1" dirty="0">
                <a:solidFill>
                  <a:srgbClr val="C0504D">
                    <a:lumMod val="75000"/>
                  </a:srgbClr>
                </a:solidFill>
                <a:latin typeface="Calibri"/>
              </a:rPr>
            </a:br>
            <a:r>
              <a:rPr lang="ru-RU" sz="2000" b="1" i="1" dirty="0">
                <a:solidFill>
                  <a:srgbClr val="C0504D">
                    <a:lumMod val="75000"/>
                  </a:srgbClr>
                </a:solidFill>
                <a:latin typeface="Calibri"/>
              </a:rPr>
              <a:t>Добрые – в ногу со слабым шагают</a:t>
            </a:r>
            <a:br>
              <a:rPr lang="ru-RU" sz="2000" b="1" i="1" dirty="0">
                <a:solidFill>
                  <a:srgbClr val="C0504D">
                    <a:lumMod val="75000"/>
                  </a:srgbClr>
                </a:solidFill>
                <a:latin typeface="Calibri"/>
              </a:rPr>
            </a:br>
            <a:r>
              <a:rPr lang="ru-RU" sz="2000" b="1" i="1" dirty="0">
                <a:solidFill>
                  <a:srgbClr val="C0504D">
                    <a:lumMod val="75000"/>
                  </a:srgbClr>
                </a:solidFill>
                <a:latin typeface="Calibri"/>
              </a:rPr>
              <a:t>И никакого спасибо не ждут.</a:t>
            </a:r>
          </a:p>
          <a:p>
            <a:endParaRPr lang="ru-RU" dirty="0"/>
          </a:p>
        </p:txBody>
      </p:sp>
      <p:pic>
        <p:nvPicPr>
          <p:cNvPr id="5" name="Picture 2" descr="&amp;Zcy;&amp;acy;&amp;yacy;&amp;chcy;&amp;softcy;&amp;icy; &amp;lcy;&amp;acy;&amp;pcy;&amp;ycy; - &amp;Kcy;. &amp;Pcy;&amp;acy;&amp;ucy;&amp;scy;&amp;tcy;&amp;ocy;&amp;vcy;&amp;scy;&amp;kcy;&amp;icy;&amp;j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00808"/>
            <a:ext cx="3816424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4168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556792"/>
            <a:ext cx="7560840" cy="4713387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3600" dirty="0" smtClean="0">
                <a:solidFill>
                  <a:schemeClr val="tx1"/>
                </a:solidFill>
              </a:rPr>
              <a:t> </a:t>
            </a: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злой</a:t>
            </a:r>
            <a:r>
              <a:rPr lang="ru-RU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невоспитанный, нервный, равнодушный, </a:t>
            </a: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жестокий, грубый,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строгий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Ветеринар</a:t>
            </a:r>
            <a:endParaRPr lang="ru-RU" sz="6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4" descr="IM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3542"/>
          <a:stretch>
            <a:fillRect/>
          </a:stretch>
        </p:blipFill>
        <p:spPr bwMode="auto">
          <a:xfrm>
            <a:off x="2627784" y="3284984"/>
            <a:ext cx="4176463" cy="3289443"/>
          </a:xfrm>
          <a:prstGeom prst="ellipse">
            <a:avLst/>
          </a:prstGeom>
          <a:ln w="63500" cap="rnd"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8288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1" y="2420888"/>
            <a:ext cx="4618856" cy="37052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обрая </a:t>
            </a:r>
            <a:r>
              <a:rPr lang="ru-RU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душевная старушка, любопытная, жалостливая, об этом </a:t>
            </a: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говорит </a:t>
            </a:r>
            <a:r>
              <a:rPr lang="ru-RU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её </a:t>
            </a: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речь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146456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Бабка </a:t>
            </a:r>
            <a:r>
              <a:rPr lang="ru-RU" sz="6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Анисья</a:t>
            </a:r>
            <a:endParaRPr lang="ru-RU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4" descr="IMG_000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628800"/>
            <a:ext cx="3846227" cy="469942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635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 prst="angle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5942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IMG_000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745432"/>
            <a:ext cx="4392487" cy="51125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19256" cy="720080"/>
          </a:xfrm>
        </p:spPr>
        <p:txBody>
          <a:bodyPr>
            <a:noAutofit/>
          </a:bodyPr>
          <a:lstStyle/>
          <a:p>
            <a:r>
              <a:rPr lang="ru-RU" sz="6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Карл Петрович</a:t>
            </a:r>
            <a:br>
              <a:rPr lang="ru-RU" sz="6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6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2828836"/>
            <a:ext cx="38164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/>
                </a:solidFill>
              </a:rPr>
              <a:t>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Интеллигентный</a:t>
            </a:r>
          </a:p>
          <a:p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Образованный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Строгий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Добрый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4628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1988840"/>
            <a:ext cx="7408333" cy="413732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отзывчивый, мудрый, добрый, всегда готов оказать помощь</a:t>
            </a:r>
            <a:endParaRPr lang="ru-RU" sz="36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Дед Ларион</a:t>
            </a:r>
            <a:endParaRPr lang="ru-RU" sz="6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4" descr="IMG_000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284984"/>
            <a:ext cx="5616624" cy="311077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493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rgbClr val="B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АПТЕКАРЬ</a:t>
            </a:r>
            <a:endParaRPr lang="ru-RU" sz="6000" b="1" i="1" dirty="0">
              <a:solidFill>
                <a:srgbClr val="B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http://www.radost-brest.com/children/diafilm/58_Zayachi_lapi/medium/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600" y="1700808"/>
            <a:ext cx="4464496" cy="46085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3528" y="1988840"/>
            <a:ext cx="41764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нервный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сердитый, </a:t>
            </a: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раздражённый,</a:t>
            </a:r>
          </a:p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но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добрый, </a:t>
            </a:r>
          </a:p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готов оказать помощь</a:t>
            </a:r>
          </a:p>
        </p:txBody>
      </p:sp>
    </p:spTree>
    <p:extLst>
      <p:ext uri="{BB962C8B-B14F-4D97-AF65-F5344CB8AC3E}">
        <p14:creationId xmlns:p14="http://schemas.microsoft.com/office/powerpoint/2010/main" val="180266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5194920" cy="504056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1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Беспокойный</a:t>
            </a:r>
            <a:r>
              <a:rPr lang="ru-RU" sz="41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добрый, выносливый, терпеливый, шустрый, заботливый, </a:t>
            </a:r>
            <a:r>
              <a:rPr lang="ru-RU" sz="41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упорный. Ваня </a:t>
            </a:r>
            <a:r>
              <a:rPr lang="ru-RU" sz="41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умеет сострадать. Он не просто жалел зайца, а сделал все, чтобы спасти его. Отношение Вани к больному зверьку похоже на отношение к другу, к человеку.</a:t>
            </a:r>
          </a:p>
          <a:p>
            <a:endParaRPr lang="ru-RU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74448"/>
          </a:xfrm>
        </p:spPr>
        <p:txBody>
          <a:bodyPr>
            <a:normAutofit/>
          </a:bodyPr>
          <a:lstStyle/>
          <a:p>
            <a:pPr algn="l"/>
            <a:r>
              <a:rPr lang="ru-RU" sz="6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Ваня</a:t>
            </a:r>
            <a:endParaRPr lang="ru-RU" sz="6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4" descr="IM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484784"/>
            <a:ext cx="3248722" cy="4941168"/>
          </a:xfrm>
          <a:prstGeom prst="ellipse">
            <a:avLst/>
          </a:prstGeom>
          <a:ln w="3175">
            <a:solidFill>
              <a:schemeClr val="accent1"/>
            </a:solidFill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3068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IMG_000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72816"/>
            <a:ext cx="3960440" cy="48574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Природа</a:t>
            </a:r>
            <a:endParaRPr lang="ru-RU" sz="6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844824"/>
            <a:ext cx="42484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перешел в ураган. Огонь гнало по земле с неслыханной скоростью. По словам деда, даже поезд не мог бы уйти от такого огня... Смерть настигала деда, хватала его за плечи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...»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1590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13-14 </a:t>
            </a:r>
            <a:r>
              <a:rPr lang="ru-RU" sz="3200" dirty="0"/>
              <a:t>баллов – 5;</a:t>
            </a:r>
          </a:p>
          <a:p>
            <a:r>
              <a:rPr lang="ru-RU" sz="3200" dirty="0"/>
              <a:t>9-12 баллов – 4; </a:t>
            </a:r>
          </a:p>
          <a:p>
            <a:r>
              <a:rPr lang="ru-RU" sz="3200" dirty="0"/>
              <a:t>6-8 баллов – 3.</a:t>
            </a:r>
          </a:p>
          <a:p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Поставь отметку!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274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268760"/>
            <a:ext cx="7632848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230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402416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</a:t>
            </a:r>
            <a:endParaRPr lang="ru-RU" sz="60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3717032"/>
            <a:ext cx="84249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Растолкуйте последние слова рассказа: «Тогда я понял все ». Что понял Ваня?</a:t>
            </a:r>
            <a:br>
              <a:rPr lang="ru-RU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Чему учит рассказ «Заячьи лапы?»</a:t>
            </a:r>
            <a:br>
              <a:rPr lang="ru-RU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Опиши случай из жизни животного, свидетелем которого были вы или ваши друзья.</a:t>
            </a:r>
            <a:endParaRPr lang="ru-RU" sz="32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4" descr="CG402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268760"/>
            <a:ext cx="2736304" cy="2372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068960"/>
            <a:ext cx="8229600" cy="3057203"/>
          </a:xfrm>
        </p:spPr>
        <p:txBody>
          <a:bodyPr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2016224"/>
          </a:xfrm>
        </p:spPr>
        <p:txBody>
          <a:bodyPr>
            <a:noAutofit/>
          </a:bodyPr>
          <a:lstStyle/>
          <a:p>
            <a:r>
              <a:rPr lang="ru-RU" sz="5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«Доброму человеку и чужая болезнь к сердцу</a:t>
            </a:r>
            <a:r>
              <a:rPr lang="ru-RU" sz="5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  <a:endParaRPr lang="ru-RU" sz="54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Картинки по запросу картинка к пословице «Доброму человеку и чужая болезнь к сердцу»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7544" y="1556792"/>
            <a:ext cx="820891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«Доброму человеку и чужая болезнь к сердцу» 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548178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938544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«Сострадание к животным так тесно связано с </a:t>
            </a: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добротой </a:t>
            </a:r>
            <a:r>
              <a:rPr 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характера, что можно с уверенностью утверждать, что не может быть добрым тот, кто жесток с </a:t>
            </a: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животными»</a:t>
            </a:r>
            <a:b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          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Артур Шопенгауэр</a:t>
            </a:r>
            <a:endParaRPr lang="ru-RU" sz="2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https://pp.vk.me/c626320/v626320535/43fe/5OdaGrKvnM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20888"/>
            <a:ext cx="8250233" cy="4224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Detskie_Pesni-Dorogoyu_Dobra (mp3cut.ru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22775" y="424815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52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179512" y="3140968"/>
            <a:ext cx="4032448" cy="3384376"/>
          </a:xfrm>
        </p:spPr>
        <p:txBody>
          <a:bodyPr>
            <a:no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Поступил в университет столицы, когда переехал в Москву в 1914 году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</a:p>
          <a:p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Инфаркт оборвал жизнь писателя 14 июля 1968 года.</a:t>
            </a:r>
            <a:endParaRPr lang="ru-RU" sz="16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r>
              <a:rPr lang="ru-RU" sz="16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Некоторые награды Константина Паустовского за литературную деятельность:</a:t>
            </a:r>
            <a:endParaRPr lang="ru-RU" sz="1600" dirty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/>
              <a:buChar char="•"/>
            </a:pPr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1939 год — орден Трудового Красного Знамени; </a:t>
            </a:r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1</a:t>
            </a:r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3</a:t>
            </a:r>
            <a:endParaRPr lang="ru-RU" sz="1600" dirty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/>
              <a:buChar char="•"/>
            </a:pPr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1962 год — орден Трудового Красного Знамени; </a:t>
            </a:r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1</a:t>
            </a:r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3</a:t>
            </a:r>
            <a:endParaRPr lang="ru-RU" sz="1600" dirty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/>
              <a:buChar char="•"/>
            </a:pPr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1967 год — орден Ленина; </a:t>
            </a:r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1</a:t>
            </a:r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3</a:t>
            </a:r>
            <a:endParaRPr lang="ru-RU" sz="1600" dirty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4" descr="&amp;Pcy;&amp;rcy;&amp;ocy;&amp;scy;&amp;mcy;&amp;ocy;&amp;tcy;&amp;rcy; &amp;tcy;&amp;iecy;&amp;mcy;&amp;ycy; - &amp;ZHcy;&amp;ucy;&amp;rcy;&amp;ncy;&amp;acy;&amp;lcy; S&amp;IEcy;VEN. &amp;Bcy;&amp;ucy;&amp;dcy;&amp;iecy;&amp;mcy; &amp;zcy;&amp;ncy;&amp;acy;&amp;kcy;&amp;ocy;&amp;mcy;&amp;ycy; &amp;Kcy;&amp;rcy;&amp;ocy;&amp;khcy;&amp;acy; - &amp;Fcy;&amp;ocy;&amp;rcy;&amp;ucy;&amp;mcy; &amp;Dcy;&amp;ocy;&amp;ncy;&amp;iecy;&amp;tscy;&amp;kcy;&amp;acy; &amp;dcy;&amp;lcy;&amp;yacy; &amp;zcy;&amp;acy;&amp;bcy;&amp;ocy;&amp;tcy;&amp;lcy;&amp;icy;&amp;vcy;&amp;ycy;&amp;khcy; &amp;rcy;&amp;ocy;&amp;dcy;&amp;icy;&amp;tcy;&amp;iecy;&amp;lcy;&amp;iecy;&amp;j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3333750" cy="2686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75" y="3573016"/>
            <a:ext cx="3905250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571999" y="476672"/>
            <a:ext cx="28803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663300"/>
                </a:solidFill>
                <a:effectLst/>
                <a:uLnTx/>
                <a:uFillTx/>
                <a:latin typeface="Calibri"/>
              </a:rPr>
              <a:t>К. Г. Паустовский</a:t>
            </a:r>
            <a:endParaRPr kumimoji="0" lang="ru-RU" sz="2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95936" y="999892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/>
                <a:ea typeface="Times New Roman"/>
              </a:rPr>
              <a:t>В семье бывшего офицера, железнодорожника, в последний день мая 1892 года родился мальчик, который стал </a:t>
            </a:r>
            <a:r>
              <a:rPr lang="ru-RU" dirty="0" smtClean="0">
                <a:latin typeface="Times New Roman"/>
                <a:ea typeface="Times New Roman"/>
              </a:rPr>
              <a:t>писателем.</a:t>
            </a:r>
          </a:p>
          <a:p>
            <a:r>
              <a:rPr lang="ru-RU" dirty="0" smtClean="0">
                <a:latin typeface="Times New Roman"/>
                <a:ea typeface="Times New Roman"/>
              </a:rPr>
              <a:t>Учился </a:t>
            </a:r>
            <a:r>
              <a:rPr lang="ru-RU" dirty="0">
                <a:latin typeface="Times New Roman"/>
                <a:ea typeface="Times New Roman"/>
              </a:rPr>
              <a:t>в Москве, потом в Киеве, краткое время прожил в Брянске. В юные годы, чтение было любимым занятием. Особенно Константину нравился рассказ для детей «Алые паруса» Грина.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3003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writer_rus144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51243"/>
            <a:ext cx="2736304" cy="355382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chemeClr val="tx1">
                <a:lumMod val="85000"/>
                <a:lumOff val="15000"/>
              </a:schemeClr>
            </a:solidFill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" name="Рисунок 3" descr="25000212101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4112">
            <a:off x="6516216" y="548680"/>
            <a:ext cx="2090738" cy="2808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1" descr="b40045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149080"/>
            <a:ext cx="1944216" cy="2519054"/>
          </a:xfrm>
          <a:prstGeom prst="rect">
            <a:avLst/>
          </a:prstGeom>
          <a:ln w="635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2" descr="33000004499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45443">
            <a:off x="6492598" y="3909552"/>
            <a:ext cx="2112384" cy="2722818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rnd">
            <a:solidFill>
              <a:schemeClr val="tx1">
                <a:lumMod val="85000"/>
                <a:lumOff val="15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8" name="Рисунок 2" descr="b40089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76666">
            <a:off x="539552" y="620688"/>
            <a:ext cx="1944216" cy="27858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2" descr="329166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75121">
            <a:off x="325364" y="3957055"/>
            <a:ext cx="2022798" cy="266429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51720" y="2551837"/>
            <a:ext cx="48062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b="1" spc="50" dirty="0">
                <a:ln w="11430"/>
                <a:solidFill>
                  <a:srgbClr val="C0504D">
                    <a:lumMod val="75000"/>
                  </a:srgbClr>
                </a:solidFill>
                <a:effectLst>
                  <a:glow rad="228600">
                    <a:srgbClr val="4F81BD">
                      <a:satMod val="175000"/>
                      <a:alpha val="4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/>
              </a:rPr>
              <a:t>Обязательно прочти!</a:t>
            </a:r>
          </a:p>
        </p:txBody>
      </p:sp>
    </p:spTree>
    <p:extLst>
      <p:ext uri="{BB962C8B-B14F-4D97-AF65-F5344CB8AC3E}">
        <p14:creationId xmlns:p14="http://schemas.microsoft.com/office/powerpoint/2010/main" val="380208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2675466"/>
            <a:ext cx="7812857" cy="39218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Заячья и дедова слава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Бабка  </a:t>
            </a:r>
            <a:r>
              <a:rPr lang="ru-RU" sz="32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Анисья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даёт совет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Я всю жизнь детей лечил, а не зайцев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История зайца и деда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Ваня идет к ветеринару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поисках Карла Петровича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578504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B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Составьте правильный план рассказа</a:t>
            </a:r>
            <a:endParaRPr lang="ru-RU" sz="6000" b="1" dirty="0">
              <a:solidFill>
                <a:srgbClr val="B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0382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Правильный план рассказа</a:t>
            </a:r>
            <a:endParaRPr lang="ru-RU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539552" y="2708920"/>
            <a:ext cx="3957835" cy="341724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Ваня идет к ветеринару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Бабка  </a:t>
            </a:r>
            <a:r>
              <a:rPr lang="ru-RU" sz="32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Анисья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даёт совет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поисках Карла 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Петровича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</a:t>
            </a: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</a:t>
            </a: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всю жизнь детей лечил, а не зайцев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</a:t>
            </a: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Заячья и дедова слава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</a:t>
            </a: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История зайца и деда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ru-RU" sz="2500" b="1" dirty="0" smtClean="0">
                <a:solidFill>
                  <a:schemeClr val="tx1"/>
                </a:solidFill>
              </a:rPr>
              <a:t>Критерии</a:t>
            </a:r>
            <a:endParaRPr lang="ru-RU" sz="2500" b="1" dirty="0">
              <a:solidFill>
                <a:schemeClr val="tx1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ru-RU" sz="2500" b="1" dirty="0" smtClean="0">
                <a:solidFill>
                  <a:schemeClr val="tx1"/>
                </a:solidFill>
              </a:rPr>
              <a:t>5-6 ответов – 5;</a:t>
            </a:r>
          </a:p>
          <a:p>
            <a:r>
              <a:rPr lang="ru-RU" sz="2500" b="1" dirty="0" smtClean="0">
                <a:solidFill>
                  <a:schemeClr val="tx1"/>
                </a:solidFill>
              </a:rPr>
              <a:t>4 ответа – 4;</a:t>
            </a:r>
          </a:p>
          <a:p>
            <a:r>
              <a:rPr lang="ru-RU" sz="2500" b="1" dirty="0" smtClean="0">
                <a:solidFill>
                  <a:schemeClr val="tx1"/>
                </a:solidFill>
              </a:rPr>
              <a:t>3 ответа – 3.</a:t>
            </a:r>
          </a:p>
          <a:p>
            <a:endParaRPr lang="ru-RU" sz="2500" b="1" dirty="0">
              <a:solidFill>
                <a:schemeClr val="tx1"/>
              </a:solidFill>
            </a:endParaRPr>
          </a:p>
          <a:p>
            <a:r>
              <a:rPr lang="ru-RU" sz="2500" i="1" dirty="0" smtClean="0">
                <a:solidFill>
                  <a:srgbClr val="FF0000"/>
                </a:solidFill>
              </a:rPr>
              <a:t>Оценочный лист!</a:t>
            </a:r>
            <a:endParaRPr lang="ru-RU" sz="25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90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548680"/>
            <a:ext cx="8229600" cy="1296144"/>
          </a:xfrm>
        </p:spPr>
        <p:txBody>
          <a:bodyPr/>
          <a:lstStyle/>
          <a:p>
            <a:r>
              <a:rPr lang="ru-RU" sz="6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Словарная работа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25488"/>
              </p:ext>
            </p:extLst>
          </p:nvPr>
        </p:nvGraphicFramePr>
        <p:xfrm>
          <a:off x="683567" y="1772815"/>
          <a:ext cx="7416825" cy="4971645"/>
        </p:xfrm>
        <a:graphic>
          <a:graphicData uri="http://schemas.openxmlformats.org/drawingml/2006/table">
            <a:tbl>
              <a:tblPr firstRow="1" firstCol="1" bandRow="1"/>
              <a:tblGrid>
                <a:gridCol w="1394045"/>
                <a:gridCol w="1840923"/>
                <a:gridCol w="4181857"/>
              </a:tblGrid>
              <a:tr h="60085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ветеринар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31" marR="64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31" marR="64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489585"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плетеная обувь из лыка или бересты 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31" marR="64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321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пенсне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31" marR="64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669290"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специалист по заболеваниям животных 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31" marR="64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85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лапти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31" marR="64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очки без дужек, укреплённые на переносице 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31" marR="64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128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суховей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31" marR="64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31" marR="64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489585"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обмотки для ноги под сапог или лапоть, портянка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31" marR="64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42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онучи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31" marR="64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мальчишка-озорник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31" marR="64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86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оголец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31" marR="64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489585"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сухой горячий ветер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31" marR="64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85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Коновал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31" marR="64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31" marR="64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79120"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Говорить невнятно, пришёптывая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31" marR="64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42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Шамкать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31" marR="64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31" marR="64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79120"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Пускай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31" marR="64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85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Пущай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31" marR="64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31" marR="64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79120"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лекарь-самоучка, лечащий лошадей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31" marR="645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234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28800"/>
            <a:ext cx="8352928" cy="4425355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Ветеринар – </a:t>
            </a:r>
            <a:r>
              <a:rPr lang="ru-RU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специалист по заболеваниям животных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Пенсне-</a:t>
            </a:r>
            <a:r>
              <a:rPr lang="ru-RU" b="1" i="1" dirty="0">
                <a:solidFill>
                  <a:schemeClr val="tx1"/>
                </a:solidFill>
              </a:rPr>
              <a:t> очки без дужек, укреплённые на переносице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Лапти </a:t>
            </a:r>
            <a:r>
              <a:rPr lang="ru-RU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плетеная обувь из лыка или бересты</a:t>
            </a:r>
            <a:endParaRPr lang="ru-RU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Суховей</a:t>
            </a:r>
            <a:r>
              <a:rPr lang="ru-RU" b="1" i="1" dirty="0">
                <a:solidFill>
                  <a:schemeClr val="tx1"/>
                </a:solidFill>
              </a:rPr>
              <a:t>- сухой, горячий ветер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Онучи-</a:t>
            </a:r>
            <a:r>
              <a:rPr lang="ru-RU" b="1" i="1" dirty="0" smtClean="0">
                <a:solidFill>
                  <a:schemeClr val="tx1"/>
                </a:solidFill>
              </a:rPr>
              <a:t> </a:t>
            </a:r>
            <a:r>
              <a:rPr lang="ru-RU" b="1" i="1" dirty="0"/>
              <a:t> </a:t>
            </a:r>
            <a:r>
              <a:rPr lang="ru-RU" b="1" i="1" dirty="0">
                <a:solidFill>
                  <a:schemeClr val="tx1"/>
                </a:solidFill>
              </a:rPr>
              <a:t>обмотки для ноги под сапог или лапоть, портянка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i="1" dirty="0" smtClean="0">
                <a:solidFill>
                  <a:schemeClr val="tx1"/>
                </a:solidFill>
              </a:rPr>
              <a:t>Элемент </a:t>
            </a:r>
            <a:r>
              <a:rPr lang="ru-RU" b="1" i="1" dirty="0">
                <a:solidFill>
                  <a:schemeClr val="tx1"/>
                </a:solidFill>
              </a:rPr>
              <a:t>традиционной русской крестьянской </a:t>
            </a:r>
            <a:r>
              <a:rPr lang="ru-RU" b="1" i="1" dirty="0" smtClean="0">
                <a:solidFill>
                  <a:schemeClr val="tx1"/>
                </a:solidFill>
              </a:rPr>
              <a:t>одежды</a:t>
            </a:r>
            <a:endParaRPr lang="ru-RU" b="1" i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Оголец </a:t>
            </a:r>
            <a:r>
              <a:rPr lang="ru-RU" b="1" i="1" dirty="0">
                <a:solidFill>
                  <a:schemeClr val="tx1"/>
                </a:solidFill>
              </a:rPr>
              <a:t>– мальчишка-озорник</a:t>
            </a:r>
          </a:p>
          <a:p>
            <a:pPr marL="0" indent="0">
              <a:buNone/>
            </a:pPr>
            <a:r>
              <a:rPr lang="ru-RU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Коновал- </a:t>
            </a:r>
            <a:r>
              <a:rPr lang="ru-RU" b="1" i="1" dirty="0">
                <a:solidFill>
                  <a:schemeClr val="tx1"/>
                </a:solidFill>
              </a:rPr>
              <a:t>лекарь-самоучка, лечащий </a:t>
            </a:r>
            <a:r>
              <a:rPr lang="ru-RU" b="1" i="1" dirty="0" smtClean="0">
                <a:solidFill>
                  <a:schemeClr val="tx1"/>
                </a:solidFill>
              </a:rPr>
              <a:t>лошадей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Шамкать</a:t>
            </a:r>
            <a:r>
              <a:rPr lang="ru-RU" b="1" i="1" dirty="0" smtClean="0">
                <a:solidFill>
                  <a:schemeClr val="tx1"/>
                </a:solidFill>
              </a:rPr>
              <a:t> – говорить невнятно, пришёптывая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Пущай</a:t>
            </a:r>
            <a:r>
              <a:rPr lang="ru-RU" b="1" i="1" dirty="0" smtClean="0">
                <a:solidFill>
                  <a:schemeClr val="tx1"/>
                </a:solidFill>
              </a:rPr>
              <a:t> – пускай.</a:t>
            </a:r>
            <a:endParaRPr lang="ru-RU" b="1" i="1" dirty="0">
              <a:solidFill>
                <a:schemeClr val="tx1"/>
              </a:solidFill>
            </a:endParaRPr>
          </a:p>
          <a:p>
            <a:endParaRPr lang="ru-RU" sz="2000" b="1" i="1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Словарная работа</a:t>
            </a:r>
            <a:endParaRPr lang="ru-RU" sz="6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Картинки по запросу быть добрым -это     картинк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37589">
            <a:off x="472740" y="163189"/>
            <a:ext cx="1355628" cy="1694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818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Ваня</a:t>
            </a:r>
            <a:endParaRPr lang="ru-RU" sz="32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32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Дедушка </a:t>
            </a:r>
          </a:p>
          <a:p>
            <a:pPr marL="0" indent="0">
              <a:buNone/>
            </a:pPr>
            <a:r>
              <a:rPr lang="ru-RU" sz="32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Ветеринар</a:t>
            </a:r>
          </a:p>
          <a:p>
            <a:pPr marL="0" indent="0">
              <a:buNone/>
            </a:pPr>
            <a:r>
              <a:rPr lang="ru-RU" sz="32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Бабка </a:t>
            </a:r>
            <a:r>
              <a:rPr lang="ru-RU" sz="3200" b="1" i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Анисья</a:t>
            </a:r>
            <a:r>
              <a:rPr lang="ru-RU" sz="32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0" indent="0">
              <a:buNone/>
            </a:pPr>
            <a:r>
              <a:rPr lang="ru-RU" sz="32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Аптекарь</a:t>
            </a:r>
          </a:p>
          <a:p>
            <a:pPr marL="0" indent="0">
              <a:buNone/>
            </a:pPr>
            <a:r>
              <a:rPr lang="ru-RU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2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етский </a:t>
            </a:r>
            <a:r>
              <a:rPr lang="ru-RU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врач Карл Петрович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19256" cy="165618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67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Действующие лица  рассказа:</a:t>
            </a:r>
            <a:r>
              <a:rPr lang="ru-RU" sz="67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67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https://im0-tub-ru.yandex.net/i?id=c1e6cf00e2628bbac8c142e5940e7511&amp;n=33&amp;h=215&amp;w=27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149080"/>
            <a:ext cx="2304256" cy="201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6115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1510</TotalTime>
  <Words>548</Words>
  <Application>Microsoft Office PowerPoint</Application>
  <PresentationFormat>Экран (4:3)</PresentationFormat>
  <Paragraphs>106</Paragraphs>
  <Slides>20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Волна</vt:lpstr>
      <vt:lpstr>Презентация PowerPoint</vt:lpstr>
      <vt:lpstr> «Доброму человеку и чужая болезнь к сердцу» </vt:lpstr>
      <vt:lpstr>Презентация PowerPoint</vt:lpstr>
      <vt:lpstr>Презентация PowerPoint</vt:lpstr>
      <vt:lpstr>Составьте правильный план рассказа</vt:lpstr>
      <vt:lpstr>Правильный план рассказа</vt:lpstr>
      <vt:lpstr>Словарная работа</vt:lpstr>
      <vt:lpstr>     Словарная работа</vt:lpstr>
      <vt:lpstr> Действующие лица  рассказа: </vt:lpstr>
      <vt:lpstr>Ветеринар</vt:lpstr>
      <vt:lpstr>Бабка Анисья</vt:lpstr>
      <vt:lpstr>Карл Петрович </vt:lpstr>
      <vt:lpstr>Дед Ларион</vt:lpstr>
      <vt:lpstr>АПТЕКАРЬ</vt:lpstr>
      <vt:lpstr>                    Ваня</vt:lpstr>
      <vt:lpstr>Природа</vt:lpstr>
      <vt:lpstr>Поставь отметку!</vt:lpstr>
      <vt:lpstr>Презентация PowerPoint</vt:lpstr>
      <vt:lpstr>Домашнее задание</vt:lpstr>
      <vt:lpstr> «Сострадание к животным так тесно связано с добротой характера, что можно с уверенностью утверждать, что не может быть добрым тот, кто жесток с животными»                                                                                Артур Шопенгауэр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Корочина МА</dc:creator>
  <cp:lastModifiedBy>Cab23</cp:lastModifiedBy>
  <cp:revision>87</cp:revision>
  <dcterms:created xsi:type="dcterms:W3CDTF">2017-01-16T07:58:25Z</dcterms:created>
  <dcterms:modified xsi:type="dcterms:W3CDTF">2025-02-17T06:44:33Z</dcterms:modified>
</cp:coreProperties>
</file>