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2.xml" ContentType="application/vnd.openxmlformats-officedocument.drawingml.chartshapes+xml"/>
  <Override PartName="/ppt/charts/chart8.xml" ContentType="application/vnd.openxmlformats-officedocument.drawingml.chart+xml"/>
  <Override PartName="/ppt/drawings/drawing3.xml" ContentType="application/vnd.openxmlformats-officedocument.drawingml.chartshapes+xml"/>
  <Override PartName="/ppt/charts/chart9.xml" ContentType="application/vnd.openxmlformats-officedocument.drawingml.chart+xml"/>
  <Override PartName="/ppt/drawings/drawing4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10.xml" ContentType="application/vnd.openxmlformats-officedocument.drawingml.chart+xml"/>
  <Override PartName="/ppt/drawings/drawing5.xml" ContentType="application/vnd.openxmlformats-officedocument.drawingml.chartshapes+xml"/>
  <Override PartName="/ppt/charts/chart11.xml" ContentType="application/vnd.openxmlformats-officedocument.drawingml.chart+xml"/>
  <Override PartName="/ppt/drawings/drawing6.xml" ContentType="application/vnd.openxmlformats-officedocument.drawingml.chartshapes+xml"/>
  <Override PartName="/ppt/charts/chart12.xml" ContentType="application/vnd.openxmlformats-officedocument.drawingml.chart+xml"/>
  <Override PartName="/ppt/drawings/drawing7.xml" ContentType="application/vnd.openxmlformats-officedocument.drawingml.chartshapes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notesSlides/notesSlide3.xml" ContentType="application/vnd.openxmlformats-officedocument.presentationml.notesSlide+xml"/>
  <Override PartName="/ppt/charts/chart15.xml" ContentType="application/vnd.openxmlformats-officedocument.drawingml.chart+xml"/>
  <Override PartName="/ppt/drawings/drawing8.xml" ContentType="application/vnd.openxmlformats-officedocument.drawingml.chartshapes+xml"/>
  <Override PartName="/ppt/charts/chart16.xml" ContentType="application/vnd.openxmlformats-officedocument.drawingml.chart+xml"/>
  <Override PartName="/ppt/drawings/drawing9.xml" ContentType="application/vnd.openxmlformats-officedocument.drawingml.chartshapes+xml"/>
  <Override PartName="/ppt/charts/chart17.xml" ContentType="application/vnd.openxmlformats-officedocument.drawingml.chart+xml"/>
  <Override PartName="/ppt/drawings/drawing10.xml" ContentType="application/vnd.openxmlformats-officedocument.drawingml.chartshapes+xml"/>
  <Override PartName="/ppt/charts/chart18.xml" ContentType="application/vnd.openxmlformats-officedocument.drawingml.chart+xml"/>
  <Override PartName="/ppt/drawings/drawing11.xml" ContentType="application/vnd.openxmlformats-officedocument.drawingml.chartshapes+xml"/>
  <Override PartName="/ppt/notesSlides/notesSlide4.xml" ContentType="application/vnd.openxmlformats-officedocument.presentationml.notesSlide+xml"/>
  <Override PartName="/ppt/charts/chart19.xml" ContentType="application/vnd.openxmlformats-officedocument.drawingml.chart+xml"/>
  <Override PartName="/ppt/drawings/drawing12.xml" ContentType="application/vnd.openxmlformats-officedocument.drawingml.chartshapes+xml"/>
  <Override PartName="/ppt/charts/chart20.xml" ContentType="application/vnd.openxmlformats-officedocument.drawingml.chart+xml"/>
  <Override PartName="/ppt/drawings/drawing13.xml" ContentType="application/vnd.openxmlformats-officedocument.drawingml.chartshapes+xml"/>
  <Override PartName="/ppt/notesSlides/notesSlide5.xml" ContentType="application/vnd.openxmlformats-officedocument.presentationml.notesSlide+xml"/>
  <Override PartName="/ppt/charts/chart21.xml" ContentType="application/vnd.openxmlformats-officedocument.drawingml.chart+xml"/>
  <Override PartName="/ppt/drawings/drawing14.xml" ContentType="application/vnd.openxmlformats-officedocument.drawingml.chartshapes+xml"/>
  <Override PartName="/ppt/charts/chart22.xml" ContentType="application/vnd.openxmlformats-officedocument.drawingml.chart+xml"/>
  <Override PartName="/ppt/drawings/drawing15.xml" ContentType="application/vnd.openxmlformats-officedocument.drawingml.chartshapes+xml"/>
  <Override PartName="/ppt/charts/chart23.xml" ContentType="application/vnd.openxmlformats-officedocument.drawingml.chart+xml"/>
  <Override PartName="/ppt/drawings/drawing16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27"/>
  </p:notesMasterIdLst>
  <p:sldIdLst>
    <p:sldId id="300" r:id="rId2"/>
    <p:sldId id="277" r:id="rId3"/>
    <p:sldId id="274" r:id="rId4"/>
    <p:sldId id="278" r:id="rId5"/>
    <p:sldId id="292" r:id="rId6"/>
    <p:sldId id="281" r:id="rId7"/>
    <p:sldId id="283" r:id="rId8"/>
    <p:sldId id="282" r:id="rId9"/>
    <p:sldId id="284" r:id="rId10"/>
    <p:sldId id="293" r:id="rId11"/>
    <p:sldId id="259" r:id="rId12"/>
    <p:sldId id="299" r:id="rId13"/>
    <p:sldId id="261" r:id="rId14"/>
    <p:sldId id="264" r:id="rId15"/>
    <p:sldId id="270" r:id="rId16"/>
    <p:sldId id="272" r:id="rId17"/>
    <p:sldId id="296" r:id="rId18"/>
    <p:sldId id="297" r:id="rId19"/>
    <p:sldId id="267" r:id="rId20"/>
    <p:sldId id="298" r:id="rId21"/>
    <p:sldId id="287" r:id="rId22"/>
    <p:sldId id="262" r:id="rId23"/>
    <p:sldId id="285" r:id="rId24"/>
    <p:sldId id="290" r:id="rId25"/>
    <p:sldId id="291" r:id="rId26"/>
  </p:sldIdLst>
  <p:sldSz cx="6858000" cy="9144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96BD"/>
    <a:srgbClr val="898FB9"/>
    <a:srgbClr val="8288B4"/>
    <a:srgbClr val="748CB4"/>
    <a:srgbClr val="7D94B9"/>
    <a:srgbClr val="565D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39" autoAdjust="0"/>
    <p:restoredTop sz="94188" autoAdjust="0"/>
  </p:normalViewPr>
  <p:slideViewPr>
    <p:cSldViewPr>
      <p:cViewPr>
        <p:scale>
          <a:sx n="100" d="100"/>
          <a:sy n="100" d="100"/>
        </p:scale>
        <p:origin x="-206" y="2107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6691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Excel10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_____Microsoft_Excel11.xlsx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_____Microsoft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4.xlsx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package" Target="../embeddings/_____Microsoft_Excel15.xlsx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package" Target="../embeddings/_____Microsoft_Excel16.xlsx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0.xml"/><Relationship Id="rId1" Type="http://schemas.openxmlformats.org/officeDocument/2006/relationships/package" Target="../embeddings/_____Microsoft_Excel17.xlsx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1.xml"/><Relationship Id="rId1" Type="http://schemas.openxmlformats.org/officeDocument/2006/relationships/package" Target="../embeddings/_____Microsoft_Excel18.xlsx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2.xml"/><Relationship Id="rId1" Type="http://schemas.openxmlformats.org/officeDocument/2006/relationships/package" Target="../embeddings/_____Microsoft_Excel19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2.xlsx"/></Relationships>
</file>

<file path=ppt/charts/_rels/chart2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3.xml"/><Relationship Id="rId1" Type="http://schemas.openxmlformats.org/officeDocument/2006/relationships/package" Target="../embeddings/_____Microsoft_Excel20.xlsx"/></Relationships>
</file>

<file path=ppt/charts/_rels/chart2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4.xml"/><Relationship Id="rId1" Type="http://schemas.openxmlformats.org/officeDocument/2006/relationships/package" Target="../embeddings/_____Microsoft_Excel21.xlsx"/></Relationships>
</file>

<file path=ppt/charts/_rels/chart2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5.xml"/><Relationship Id="rId1" Type="http://schemas.openxmlformats.org/officeDocument/2006/relationships/package" Target="../embeddings/_____Microsoft_Excel22.xlsx"/></Relationships>
</file>

<file path=ppt/charts/_rels/chart2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6.xml"/><Relationship Id="rId1" Type="http://schemas.openxmlformats.org/officeDocument/2006/relationships/package" Target="../embeddings/_____Microsoft_Excel23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приб</c:v>
                </c:pt>
              </c:strCache>
            </c:strRef>
          </c:tx>
          <c:spPr>
            <a:solidFill>
              <a:srgbClr val="FF66FF"/>
            </a:solidFill>
          </c:spPr>
          <c:invertIfNegative val="0"/>
          <c:dLbls>
            <c:txPr>
              <a:bodyPr/>
              <a:lstStyle/>
              <a:p>
                <a:pPr>
                  <a:defRPr sz="7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  <c:pt idx="3">
                  <c:v>2019 год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4.2000000000000023E-2</c:v>
                </c:pt>
                <c:pt idx="1">
                  <c:v>6.0000000000000026E-2</c:v>
                </c:pt>
                <c:pt idx="2">
                  <c:v>6.1000000000000013E-2</c:v>
                </c:pt>
                <c:pt idx="3">
                  <c:v>6.1000000000000013E-2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ндфл</c:v>
                </c:pt>
              </c:strCache>
            </c:strRef>
          </c:tx>
          <c:spPr>
            <a:solidFill>
              <a:srgbClr val="0088EE"/>
            </a:solidFill>
          </c:spPr>
          <c:invertIfNegative val="0"/>
          <c:dLbls>
            <c:txPr>
              <a:bodyPr/>
              <a:lstStyle/>
              <a:p>
                <a:pPr>
                  <a:defRPr sz="7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  <c:pt idx="3">
                  <c:v>2019 год</c:v>
                </c:pt>
              </c:strCache>
            </c:strRef>
          </c:cat>
          <c:val>
            <c:numRef>
              <c:f>Лист1!$C$2:$C$5</c:f>
              <c:numCache>
                <c:formatCode>0.0%</c:formatCode>
                <c:ptCount val="4"/>
                <c:pt idx="0">
                  <c:v>0.64200000000000035</c:v>
                </c:pt>
                <c:pt idx="1">
                  <c:v>0.65400000000000036</c:v>
                </c:pt>
                <c:pt idx="2">
                  <c:v>0.64800000000000035</c:v>
                </c:pt>
                <c:pt idx="3">
                  <c:v>0.64500000000000035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упрощенка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txPr>
              <a:bodyPr/>
              <a:lstStyle/>
              <a:p>
                <a:pPr>
                  <a:defRPr sz="7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  <c:pt idx="3">
                  <c:v>2019 год</c:v>
                </c:pt>
              </c:strCache>
            </c:strRef>
          </c:cat>
          <c:val>
            <c:numRef>
              <c:f>Лист1!$D$2:$D$5</c:f>
              <c:numCache>
                <c:formatCode>0.0%</c:formatCode>
                <c:ptCount val="4"/>
                <c:pt idx="0">
                  <c:v>2.1999999999999999E-2</c:v>
                </c:pt>
                <c:pt idx="1">
                  <c:v>2.8000000000000001E-2</c:v>
                </c:pt>
                <c:pt idx="2">
                  <c:v>2.8000000000000001E-2</c:v>
                </c:pt>
                <c:pt idx="3">
                  <c:v>2.9000000000000001E-2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енвд</c:v>
                </c:pt>
              </c:strCache>
            </c:strRef>
          </c:tx>
          <c:spPr>
            <a:solidFill>
              <a:srgbClr val="5ED555"/>
            </a:solidFill>
          </c:spPr>
          <c:invertIfNegative val="0"/>
          <c:dLbls>
            <c:txPr>
              <a:bodyPr/>
              <a:lstStyle/>
              <a:p>
                <a:pPr>
                  <a:defRPr sz="7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  <c:pt idx="3">
                  <c:v>2019 год</c:v>
                </c:pt>
              </c:strCache>
            </c:strRef>
          </c:cat>
          <c:val>
            <c:numRef>
              <c:f>Лист1!$E$2:$E$5</c:f>
              <c:numCache>
                <c:formatCode>0.0%</c:formatCode>
                <c:ptCount val="4"/>
                <c:pt idx="0">
                  <c:v>9.2000000000000026E-2</c:v>
                </c:pt>
                <c:pt idx="1">
                  <c:v>9.4000000000000028E-2</c:v>
                </c:pt>
                <c:pt idx="2">
                  <c:v>9.6000000000000002E-2</c:v>
                </c:pt>
                <c:pt idx="3">
                  <c:v>9.7000000000000003E-2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есхн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7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  <c:pt idx="3">
                  <c:v>2019 год</c:v>
                </c:pt>
              </c:strCache>
            </c:strRef>
          </c:cat>
          <c:val>
            <c:numRef>
              <c:f>Лист1!$F$2:$F$5</c:f>
              <c:numCache>
                <c:formatCode>0.0%</c:formatCode>
                <c:ptCount val="4"/>
                <c:pt idx="0">
                  <c:v>4.1000000000000002E-2</c:v>
                </c:pt>
                <c:pt idx="1">
                  <c:v>4.3999999999999997E-2</c:v>
                </c:pt>
                <c:pt idx="2">
                  <c:v>4.5000000000000012E-2</c:v>
                </c:pt>
                <c:pt idx="3">
                  <c:v>4.5999999999999999E-2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аренда земли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txPr>
              <a:bodyPr/>
              <a:lstStyle/>
              <a:p>
                <a:pPr>
                  <a:defRPr sz="7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  <c:pt idx="3">
                  <c:v>2019 год</c:v>
                </c:pt>
              </c:strCache>
            </c:strRef>
          </c:cat>
          <c:val>
            <c:numRef>
              <c:f>Лист1!$G$2:$G$5</c:f>
              <c:numCache>
                <c:formatCode>0.0%</c:formatCode>
                <c:ptCount val="4"/>
                <c:pt idx="0">
                  <c:v>3.500000000000001E-2</c:v>
                </c:pt>
                <c:pt idx="1">
                  <c:v>5.6000000000000001E-2</c:v>
                </c:pt>
                <c:pt idx="2">
                  <c:v>5.7000000000000023E-2</c:v>
                </c:pt>
                <c:pt idx="3">
                  <c:v>5.8000000000000003E-2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прочие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  <c:pt idx="3">
                  <c:v>2019 год</c:v>
                </c:pt>
              </c:strCache>
            </c:strRef>
          </c:cat>
          <c:val>
            <c:numRef>
              <c:f>Лист1!$H$2:$H$5</c:f>
              <c:numCache>
                <c:formatCode>0.0%</c:formatCode>
                <c:ptCount val="4"/>
                <c:pt idx="0">
                  <c:v>0.126</c:v>
                </c:pt>
                <c:pt idx="1">
                  <c:v>6.4000000000000043E-2</c:v>
                </c:pt>
                <c:pt idx="2">
                  <c:v>6.5000000000000002E-2</c:v>
                </c:pt>
                <c:pt idx="3">
                  <c:v>6.4000000000000043E-2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2398592"/>
        <c:axId val="124674432"/>
      </c:barChart>
      <c:catAx>
        <c:axId val="102398592"/>
        <c:scaling>
          <c:orientation val="minMax"/>
        </c:scaling>
        <c:delete val="0"/>
        <c:axPos val="l"/>
        <c:majorTickMark val="out"/>
        <c:minorTickMark val="none"/>
        <c:tickLblPos val="nextTo"/>
        <c:crossAx val="124674432"/>
        <c:crosses val="autoZero"/>
        <c:auto val="1"/>
        <c:lblAlgn val="ctr"/>
        <c:lblOffset val="100"/>
        <c:noMultiLvlLbl val="0"/>
      </c:catAx>
      <c:valAx>
        <c:axId val="124674432"/>
        <c:scaling>
          <c:orientation val="minMax"/>
          <c:max val="1"/>
        </c:scaling>
        <c:delete val="0"/>
        <c:axPos val="b"/>
        <c:majorGridlines/>
        <c:numFmt formatCode="0.0%" sourceLinked="1"/>
        <c:majorTickMark val="out"/>
        <c:minorTickMark val="none"/>
        <c:tickLblPos val="nextTo"/>
        <c:crossAx val="1023985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200" dirty="0" smtClean="0"/>
              <a:t>Удельный</a:t>
            </a:r>
            <a:r>
              <a:rPr lang="ru-RU" sz="1200" baseline="0" dirty="0" smtClean="0"/>
              <a:t> вес</a:t>
            </a:r>
            <a:r>
              <a:rPr lang="ru-RU" sz="1200" dirty="0" smtClean="0"/>
              <a:t> отрасли в общих расходах  бюджета  на 2017- 2019 годы</a:t>
            </a:r>
            <a:endParaRPr lang="ru-RU" sz="1200" dirty="0"/>
          </a:p>
        </c:rich>
      </c:tx>
      <c:layout>
        <c:manualLayout>
          <c:xMode val="edge"/>
          <c:yMode val="edge"/>
          <c:x val="0.16405854596402866"/>
          <c:y val="0"/>
        </c:manualLayout>
      </c:layout>
      <c:overlay val="0"/>
    </c:title>
    <c:autoTitleDeleted val="0"/>
    <c:view3D>
      <c:rotX val="30"/>
      <c:rotY val="50"/>
      <c:rAngAx val="0"/>
      <c:perspective val="8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26826695773424031"/>
          <c:w val="0.95904776012541815"/>
          <c:h val="0.672175791396411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cat>
            <c:strRef>
              <c:f>Лист1!$A$2:$A$3</c:f>
              <c:strCache>
                <c:ptCount val="2"/>
                <c:pt idx="0">
                  <c:v>общие расходы</c:v>
                </c:pt>
                <c:pt idx="1">
                  <c:v>образование 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29</c:v>
                </c:pt>
                <c:pt idx="1">
                  <c:v>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30"/>
      <c:rotY val="19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0624656162702138E-2"/>
          <c:y val="0.11638525405838995"/>
          <c:w val="0.51455644821258151"/>
          <c:h val="0.6850751949008272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c:spPr>
          </c:dPt>
          <c:dPt>
            <c:idx val="1"/>
            <c:bubble3D val="0"/>
            <c:spPr>
              <a:solidFill>
                <a:schemeClr val="accent4"/>
              </a:solidFill>
              <a:ln>
                <a:noFill/>
              </a:ln>
            </c:spPr>
          </c:dPt>
          <c:dPt>
            <c:idx val="2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1600" b="1"/>
                    </a:pPr>
                    <a:r>
                      <a:rPr lang="ru-RU" sz="1600" b="1" dirty="0" smtClean="0"/>
                      <a:t>96 %</a:t>
                    </a:r>
                    <a:endParaRPr lang="en-US" sz="1600" b="1" dirty="0"/>
                  </a:p>
                </c:rich>
              </c:tx>
              <c:spPr>
                <a:scene3d>
                  <a:camera prst="orthographicFront"/>
                  <a:lightRig rig="threePt" dir="t"/>
                </a:scene3d>
              </c:sp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 sz="1600" b="1"/>
                    </a:pPr>
                    <a:r>
                      <a:rPr lang="ru-RU" sz="1600" b="1" dirty="0" smtClean="0"/>
                      <a:t>3 %</a:t>
                    </a:r>
                    <a:endParaRPr lang="en-US" sz="1600" b="1" dirty="0"/>
                  </a:p>
                </c:rich>
              </c:tx>
              <c:spPr>
                <a:scene3d>
                  <a:camera prst="orthographicFront"/>
                  <a:lightRig rig="threePt" dir="t"/>
                </a:scene3d>
              </c:sp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549917479048517E-2"/>
                  <c:y val="-0.23828627430263188"/>
                </c:manualLayout>
              </c:layout>
              <c:tx>
                <c:rich>
                  <a:bodyPr/>
                  <a:lstStyle/>
                  <a:p>
                    <a:pPr>
                      <a:defRPr sz="1600" b="1"/>
                    </a:pPr>
                    <a:r>
                      <a:rPr lang="en-US" sz="1600" b="1" dirty="0" smtClean="0"/>
                      <a:t>1</a:t>
                    </a:r>
                    <a:r>
                      <a:rPr lang="ru-RU" sz="1600" b="1" dirty="0" smtClean="0"/>
                      <a:t> %</a:t>
                    </a:r>
                    <a:endParaRPr lang="en-US" sz="1600" b="1" dirty="0"/>
                  </a:p>
                </c:rich>
              </c:tx>
              <c:spPr>
                <a:scene3d>
                  <a:camera prst="orthographicFront"/>
                  <a:lightRig rig="threePt" dir="t"/>
                </a:scene3d>
              </c:sp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4874518627783023E-2"/>
                  <c:y val="-8.8184646150428463E-3"/>
                </c:manualLayout>
              </c:layout>
              <c:tx>
                <c:rich>
                  <a:bodyPr/>
                  <a:lstStyle/>
                  <a:p>
                    <a:r>
                      <a:rPr lang="en-US" sz="1200" smtClean="0"/>
                      <a:t>4,3</a:t>
                    </a:r>
                    <a:r>
                      <a:rPr lang="ru-RU" sz="1200" smtClean="0"/>
                      <a:t> %</a:t>
                    </a:r>
                    <a:endParaRPr lang="en-US" sz="120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cene3d>
                <a:camera prst="orthographicFront"/>
                <a:lightRig rig="threePt" dir="t"/>
              </a:scene3d>
            </c:spPr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Субсидии бюджетным и автономным учреждениям </c:v>
                </c:pt>
                <c:pt idx="1">
                  <c:v>Выполнение муниципальных функций  </c:v>
                </c:pt>
                <c:pt idx="2">
                  <c:v>Социальные выплаты  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1048</c:v>
                </c:pt>
                <c:pt idx="1">
                  <c:v>36</c:v>
                </c:pt>
                <c:pt idx="2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9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90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900"/>
            </a:pPr>
            <a:endParaRPr lang="ru-RU"/>
          </a:p>
        </c:txPr>
      </c:legendEntry>
      <c:layout>
        <c:manualLayout>
          <c:xMode val="edge"/>
          <c:yMode val="edge"/>
          <c:x val="3.6881778865266667E-3"/>
          <c:y val="0.75157274191756451"/>
          <c:w val="0.69766502000286201"/>
          <c:h val="0.15345917761274391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400"/>
      </a:pPr>
      <a:endParaRPr lang="ru-RU"/>
    </a:p>
  </c:txPr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113735783027121"/>
          <c:y val="4.9947834645669292E-2"/>
          <c:w val="0.76673476609594815"/>
          <c:h val="0.634182734418227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Дошкольное образование 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cat>
            <c:strRef>
              <c:f>Лист1!$A$2:$A$5</c:f>
              <c:strCache>
                <c:ptCount val="4"/>
                <c:pt idx="0">
                  <c:v>2016 г</c:v>
                </c:pt>
                <c:pt idx="1">
                  <c:v>2017 г</c:v>
                </c:pt>
                <c:pt idx="2">
                  <c:v>2018 г</c:v>
                </c:pt>
                <c:pt idx="3">
                  <c:v>2019 г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428.7</c:v>
                </c:pt>
                <c:pt idx="1">
                  <c:v>443.9</c:v>
                </c:pt>
                <c:pt idx="2" formatCode="0.0">
                  <c:v>443.9</c:v>
                </c:pt>
                <c:pt idx="3">
                  <c:v>443.9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Общее образование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9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2016 г</c:v>
                </c:pt>
                <c:pt idx="1">
                  <c:v>2017 г</c:v>
                </c:pt>
                <c:pt idx="2">
                  <c:v>2018 г</c:v>
                </c:pt>
                <c:pt idx="3">
                  <c:v>2019 г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709.7</c:v>
                </c:pt>
                <c:pt idx="1">
                  <c:v>662.8</c:v>
                </c:pt>
                <c:pt idx="2">
                  <c:v>644.70000000000005</c:v>
                </c:pt>
                <c:pt idx="3">
                  <c:v>646.29999999999995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Молодежная политика и другие мероприятия 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strRef>
              <c:f>Лист1!$A$2:$A$5</c:f>
              <c:strCache>
                <c:ptCount val="4"/>
                <c:pt idx="0">
                  <c:v>2016 г</c:v>
                </c:pt>
                <c:pt idx="1">
                  <c:v>2017 г</c:v>
                </c:pt>
                <c:pt idx="2">
                  <c:v>2018 г</c:v>
                </c:pt>
                <c:pt idx="3">
                  <c:v>2019 г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67.3</c:v>
                </c:pt>
                <c:pt idx="1">
                  <c:v>64.400000000000006</c:v>
                </c:pt>
                <c:pt idx="2">
                  <c:v>63.3</c:v>
                </c:pt>
                <c:pt idx="3">
                  <c:v>63.3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9"/>
        <c:overlap val="100"/>
        <c:axId val="144007168"/>
        <c:axId val="144008704"/>
      </c:barChart>
      <c:catAx>
        <c:axId val="14400716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44008704"/>
        <c:crosses val="autoZero"/>
        <c:auto val="1"/>
        <c:lblAlgn val="ctr"/>
        <c:lblOffset val="100"/>
        <c:noMultiLvlLbl val="0"/>
      </c:catAx>
      <c:valAx>
        <c:axId val="1440087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144007168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9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90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900"/>
            </a:pPr>
            <a:endParaRPr lang="ru-RU"/>
          </a:p>
        </c:txPr>
      </c:legendEntry>
      <c:layout>
        <c:manualLayout>
          <c:xMode val="edge"/>
          <c:yMode val="edge"/>
          <c:x val="5.9487478318312172E-2"/>
          <c:y val="0.77929387914739678"/>
          <c:w val="0.7314386474476986"/>
          <c:h val="0.1508420898969882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200" dirty="0" smtClean="0"/>
              <a:t>Численность</a:t>
            </a:r>
            <a:r>
              <a:rPr lang="ru-RU" sz="1200" baseline="0" dirty="0" smtClean="0"/>
              <a:t> воспитанников</a:t>
            </a:r>
          </a:p>
          <a:p>
            <a:pPr>
              <a:defRPr/>
            </a:pPr>
            <a:r>
              <a:rPr lang="ru-RU" sz="1200" baseline="0" dirty="0" smtClean="0"/>
              <a:t>человек</a:t>
            </a:r>
            <a:endParaRPr lang="ru-RU" sz="1200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2015 г</c:v>
                </c:pt>
                <c:pt idx="1">
                  <c:v>2016 г</c:v>
                </c:pt>
                <c:pt idx="2">
                  <c:v>2017 г</c:v>
                </c:pt>
                <c:pt idx="3">
                  <c:v>2018 г</c:v>
                </c:pt>
                <c:pt idx="4">
                  <c:v>2019 г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5786</c:v>
                </c:pt>
                <c:pt idx="1">
                  <c:v>5681</c:v>
                </c:pt>
                <c:pt idx="2">
                  <c:v>5828</c:v>
                </c:pt>
                <c:pt idx="3">
                  <c:v>5828</c:v>
                </c:pt>
                <c:pt idx="4">
                  <c:v>5828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8"/>
        <c:axId val="125317504"/>
        <c:axId val="125319040"/>
      </c:barChart>
      <c:catAx>
        <c:axId val="1253175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125319040"/>
        <c:crosses val="autoZero"/>
        <c:auto val="1"/>
        <c:lblAlgn val="ctr"/>
        <c:lblOffset val="100"/>
        <c:noMultiLvlLbl val="0"/>
      </c:catAx>
      <c:valAx>
        <c:axId val="125319040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125317504"/>
        <c:crosses val="autoZero"/>
        <c:crossBetween val="between"/>
      </c:valAx>
      <c:spPr>
        <a:effectLst>
          <a:glow rad="495300">
            <a:schemeClr val="accent1">
              <a:alpha val="40000"/>
            </a:schemeClr>
          </a:glow>
          <a:outerShdw blurRad="50800" dist="50800" dir="6420000" algn="ctr" rotWithShape="0">
            <a:srgbClr val="000000">
              <a:alpha val="42000"/>
            </a:srgbClr>
          </a:outerShdw>
        </a:effectLst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200" dirty="0" smtClean="0"/>
              <a:t>Численность</a:t>
            </a:r>
            <a:r>
              <a:rPr lang="ru-RU" sz="1200" baseline="0" dirty="0" smtClean="0"/>
              <a:t> обучающихся</a:t>
            </a:r>
          </a:p>
          <a:p>
            <a:pPr>
              <a:defRPr/>
            </a:pPr>
            <a:r>
              <a:rPr lang="ru-RU" sz="1200" baseline="0" dirty="0" smtClean="0"/>
              <a:t>человек</a:t>
            </a:r>
            <a:endParaRPr lang="ru-RU" sz="1200" dirty="0"/>
          </a:p>
        </c:rich>
      </c:tx>
      <c:layout>
        <c:manualLayout>
          <c:xMode val="edge"/>
          <c:yMode val="edge"/>
          <c:x val="0.15714182138214172"/>
          <c:y val="0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2015 г</c:v>
                </c:pt>
                <c:pt idx="1">
                  <c:v>2016 г</c:v>
                </c:pt>
                <c:pt idx="2">
                  <c:v>2017 г</c:v>
                </c:pt>
                <c:pt idx="3">
                  <c:v>2018 г</c:v>
                </c:pt>
                <c:pt idx="4">
                  <c:v>2019 г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11512</c:v>
                </c:pt>
                <c:pt idx="1">
                  <c:v>11660</c:v>
                </c:pt>
                <c:pt idx="2">
                  <c:v>11850</c:v>
                </c:pt>
                <c:pt idx="3">
                  <c:v>11850</c:v>
                </c:pt>
                <c:pt idx="4">
                  <c:v>11850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125433728"/>
        <c:axId val="125435264"/>
      </c:barChart>
      <c:catAx>
        <c:axId val="1254337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125435264"/>
        <c:crosses val="autoZero"/>
        <c:auto val="1"/>
        <c:lblAlgn val="ctr"/>
        <c:lblOffset val="100"/>
        <c:noMultiLvlLbl val="0"/>
      </c:catAx>
      <c:valAx>
        <c:axId val="125435264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125433728"/>
        <c:crosses val="autoZero"/>
        <c:crossBetween val="between"/>
      </c:valAx>
      <c:spPr>
        <a:effectLst>
          <a:glow rad="342900">
            <a:schemeClr val="accent1">
              <a:alpha val="40000"/>
            </a:schemeClr>
          </a:glow>
          <a:outerShdw blurRad="50800" dist="50800" dir="6000000" algn="ctr" rotWithShape="0">
            <a:srgbClr val="000000">
              <a:alpha val="43137"/>
            </a:srgbClr>
          </a:outerShdw>
        </a:effectLst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113735783027121"/>
          <c:y val="4.9947834645669292E-2"/>
          <c:w val="0.76673476609594815"/>
          <c:h val="0.634182734418227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 Другие мероприятия 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Лист1!$A$2:$A$5</c:f>
              <c:strCache>
                <c:ptCount val="4"/>
                <c:pt idx="0">
                  <c:v>2016 г</c:v>
                </c:pt>
                <c:pt idx="1">
                  <c:v>2017 г</c:v>
                </c:pt>
                <c:pt idx="2">
                  <c:v>2018 г</c:v>
                </c:pt>
                <c:pt idx="3">
                  <c:v>2019 г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7.8</c:v>
                </c:pt>
                <c:pt idx="1">
                  <c:v>7.8</c:v>
                </c:pt>
                <c:pt idx="2">
                  <c:v>6.7</c:v>
                </c:pt>
                <c:pt idx="3">
                  <c:v>6.7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Культура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49,7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35</a:t>
                    </a:r>
                    <a:r>
                      <a:rPr lang="ru-RU" smtClean="0"/>
                      <a:t>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9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2016 г</c:v>
                </c:pt>
                <c:pt idx="1">
                  <c:v>2017 г</c:v>
                </c:pt>
                <c:pt idx="2">
                  <c:v>2018 г</c:v>
                </c:pt>
                <c:pt idx="3">
                  <c:v>2019 г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49.7</c:v>
                </c:pt>
                <c:pt idx="1">
                  <c:v>35</c:v>
                </c:pt>
                <c:pt idx="2" formatCode="0.0">
                  <c:v>34.6</c:v>
                </c:pt>
                <c:pt idx="3">
                  <c:v>34.6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9"/>
        <c:overlap val="100"/>
        <c:axId val="85664512"/>
        <c:axId val="85666048"/>
      </c:barChart>
      <c:catAx>
        <c:axId val="856645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85666048"/>
        <c:crosses val="autoZero"/>
        <c:auto val="1"/>
        <c:lblAlgn val="ctr"/>
        <c:lblOffset val="100"/>
        <c:noMultiLvlLbl val="0"/>
      </c:catAx>
      <c:valAx>
        <c:axId val="856660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85664512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9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900"/>
            </a:pPr>
            <a:endParaRPr lang="ru-RU"/>
          </a:p>
        </c:txPr>
      </c:legendEntry>
      <c:layout>
        <c:manualLayout>
          <c:xMode val="edge"/>
          <c:yMode val="edge"/>
          <c:x val="0"/>
          <c:y val="0.77929387914739678"/>
          <c:w val="0.73353737538813535"/>
          <c:h val="0.1920162992642394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>
              <a:defRPr/>
            </a:pPr>
            <a:r>
              <a:rPr lang="ru-RU" sz="1200" dirty="0" smtClean="0"/>
              <a:t>Удельный</a:t>
            </a:r>
            <a:r>
              <a:rPr lang="ru-RU" sz="1200" baseline="0" dirty="0" smtClean="0"/>
              <a:t> вес</a:t>
            </a:r>
            <a:r>
              <a:rPr lang="ru-RU" sz="1200" dirty="0" smtClean="0"/>
              <a:t> отрасли в общих расходах  бюджета  на 2017- 2019 годы</a:t>
            </a:r>
            <a:endParaRPr lang="ru-RU" sz="1200" dirty="0"/>
          </a:p>
        </c:rich>
      </c:tx>
      <c:layout>
        <c:manualLayout>
          <c:xMode val="edge"/>
          <c:yMode val="edge"/>
          <c:x val="0.12976451690552898"/>
          <c:y val="0"/>
        </c:manualLayout>
      </c:layout>
      <c:overlay val="0"/>
    </c:title>
    <c:autoTitleDeleted val="0"/>
    <c:view3D>
      <c:rotX val="40"/>
      <c:rotY val="240"/>
      <c:rAngAx val="0"/>
      <c:perspective val="8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14947242389553825"/>
          <c:w val="1"/>
          <c:h val="0.7459103296411231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explosion val="25"/>
          <c:dPt>
            <c:idx val="0"/>
            <c:bubble3D val="0"/>
            <c:explosion val="29"/>
          </c:dPt>
          <c:dPt>
            <c:idx val="1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cat>
            <c:strRef>
              <c:f>Лист1!$A$2:$A$3</c:f>
              <c:strCache>
                <c:ptCount val="2"/>
                <c:pt idx="0">
                  <c:v>общие расходы</c:v>
                </c:pt>
                <c:pt idx="1">
                  <c:v>образование 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97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>
              <a:defRPr/>
            </a:pPr>
            <a:r>
              <a:rPr lang="ru-RU" sz="1200" dirty="0" smtClean="0"/>
              <a:t>Удельный</a:t>
            </a:r>
            <a:r>
              <a:rPr lang="ru-RU" sz="1200" baseline="0" dirty="0" smtClean="0"/>
              <a:t> вес</a:t>
            </a:r>
            <a:r>
              <a:rPr lang="ru-RU" sz="1200" dirty="0" smtClean="0"/>
              <a:t> отрасли в общих расходах  бюджета  на 2017- 2019 годы</a:t>
            </a:r>
            <a:endParaRPr lang="ru-RU" sz="1200" dirty="0"/>
          </a:p>
        </c:rich>
      </c:tx>
      <c:layout>
        <c:manualLayout>
          <c:xMode val="edge"/>
          <c:yMode val="edge"/>
          <c:x val="0.21673089014361574"/>
          <c:y val="0"/>
        </c:manualLayout>
      </c:layout>
      <c:overlay val="0"/>
    </c:title>
    <c:autoTitleDeleted val="0"/>
    <c:view3D>
      <c:rotX val="40"/>
      <c:rotY val="240"/>
      <c:rAngAx val="0"/>
      <c:perspective val="8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14947250104342724"/>
          <c:w val="1"/>
          <c:h val="0.8464994565913609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explosion val="25"/>
          <c:dPt>
            <c:idx val="0"/>
            <c:bubble3D val="0"/>
            <c:explosion val="29"/>
          </c:dPt>
          <c:dPt>
            <c:idx val="1"/>
            <c:bubble3D val="0"/>
            <c:spPr>
              <a:solidFill>
                <a:srgbClr val="92D050"/>
              </a:solidFill>
            </c:spPr>
          </c:dPt>
          <c:cat>
            <c:strRef>
              <c:f>Лист1!$A$2:$A$3</c:f>
              <c:strCache>
                <c:ptCount val="2"/>
                <c:pt idx="0">
                  <c:v>общие расходы</c:v>
                </c:pt>
                <c:pt idx="1">
                  <c:v>Здравоохранение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96</c:v>
                </c:pt>
                <c:pt idx="1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113735783027121"/>
          <c:y val="4.9947834645669292E-2"/>
          <c:w val="0.76673476609594815"/>
          <c:h val="0.634182734418227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Стационарная помощь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cat>
            <c:strRef>
              <c:f>Лист1!$A$2:$A$5</c:f>
              <c:strCache>
                <c:ptCount val="4"/>
                <c:pt idx="0">
                  <c:v>2016 г</c:v>
                </c:pt>
                <c:pt idx="1">
                  <c:v>2017 г</c:v>
                </c:pt>
                <c:pt idx="2">
                  <c:v>2018 г</c:v>
                </c:pt>
                <c:pt idx="3">
                  <c:v>2019 г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17.8</c:v>
                </c:pt>
                <c:pt idx="1">
                  <c:v>17.3</c:v>
                </c:pt>
                <c:pt idx="2" formatCode="0.0">
                  <c:v>16.899999999999999</c:v>
                </c:pt>
                <c:pt idx="3">
                  <c:v>16.899999999999999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Амбулаторная помощь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Лист1!$A$2:$A$5</c:f>
              <c:strCache>
                <c:ptCount val="4"/>
                <c:pt idx="0">
                  <c:v>2016 г</c:v>
                </c:pt>
                <c:pt idx="1">
                  <c:v>2017 г</c:v>
                </c:pt>
                <c:pt idx="2">
                  <c:v>2018 г</c:v>
                </c:pt>
                <c:pt idx="3">
                  <c:v>2019 г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39</c:v>
                </c:pt>
                <c:pt idx="1">
                  <c:v>37.200000000000003</c:v>
                </c:pt>
                <c:pt idx="2">
                  <c:v>37.200000000000003</c:v>
                </c:pt>
                <c:pt idx="3">
                  <c:v>37.200000000000003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Другие вопросы в области здравоохранения 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strRef>
              <c:f>Лист1!$A$2:$A$5</c:f>
              <c:strCache>
                <c:ptCount val="4"/>
                <c:pt idx="0">
                  <c:v>2016 г</c:v>
                </c:pt>
                <c:pt idx="1">
                  <c:v>2017 г</c:v>
                </c:pt>
                <c:pt idx="2">
                  <c:v>2018 г</c:v>
                </c:pt>
                <c:pt idx="3">
                  <c:v>2019 г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1.5</c:v>
                </c:pt>
                <c:pt idx="1">
                  <c:v>4.3</c:v>
                </c:pt>
                <c:pt idx="2">
                  <c:v>3.6</c:v>
                </c:pt>
                <c:pt idx="3">
                  <c:v>4.0999999999999996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9"/>
        <c:overlap val="100"/>
        <c:axId val="98348416"/>
        <c:axId val="98358400"/>
      </c:barChart>
      <c:catAx>
        <c:axId val="983484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98358400"/>
        <c:crosses val="autoZero"/>
        <c:auto val="1"/>
        <c:lblAlgn val="ctr"/>
        <c:lblOffset val="100"/>
        <c:noMultiLvlLbl val="0"/>
      </c:catAx>
      <c:valAx>
        <c:axId val="983584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98348416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9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90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900"/>
            </a:pPr>
            <a:endParaRPr lang="ru-RU"/>
          </a:p>
        </c:txPr>
      </c:legendEntry>
      <c:layout>
        <c:manualLayout>
          <c:xMode val="edge"/>
          <c:yMode val="edge"/>
          <c:x val="1.0733632477049873E-2"/>
          <c:y val="0.80147224475083356"/>
          <c:w val="0.98488568142634347"/>
          <c:h val="0.1985277552491664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113735783027121"/>
          <c:y val="4.9947834645669292E-2"/>
          <c:w val="0.76673476609594815"/>
          <c:h val="0.634182734418227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Пенсионное обеспечение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Лист1!$A$2:$A$5</c:f>
              <c:strCache>
                <c:ptCount val="4"/>
                <c:pt idx="0">
                  <c:v>2016 г</c:v>
                </c:pt>
                <c:pt idx="1">
                  <c:v>2017 г</c:v>
                </c:pt>
                <c:pt idx="2">
                  <c:v>2018 г</c:v>
                </c:pt>
                <c:pt idx="3">
                  <c:v>2019 г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3.6</c:v>
                </c:pt>
                <c:pt idx="1">
                  <c:v>4</c:v>
                </c:pt>
                <c:pt idx="2">
                  <c:v>4</c:v>
                </c:pt>
                <c:pt idx="3">
                  <c:v>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Другие вопросы в области социальной политики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cat>
            <c:strRef>
              <c:f>Лист1!$A$2:$A$5</c:f>
              <c:strCache>
                <c:ptCount val="4"/>
                <c:pt idx="0">
                  <c:v>2016 г</c:v>
                </c:pt>
                <c:pt idx="1">
                  <c:v>2017 г</c:v>
                </c:pt>
                <c:pt idx="2">
                  <c:v>2018 г</c:v>
                </c:pt>
                <c:pt idx="3">
                  <c:v>2019 г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5.4</c:v>
                </c:pt>
                <c:pt idx="1">
                  <c:v>5.4</c:v>
                </c:pt>
                <c:pt idx="2">
                  <c:v>5.7</c:v>
                </c:pt>
                <c:pt idx="3">
                  <c:v>5.7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Охрана семьи и детства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cat>
            <c:strRef>
              <c:f>Лист1!$A$2:$A$5</c:f>
              <c:strCache>
                <c:ptCount val="4"/>
                <c:pt idx="0">
                  <c:v>2016 г</c:v>
                </c:pt>
                <c:pt idx="1">
                  <c:v>2017 г</c:v>
                </c:pt>
                <c:pt idx="2">
                  <c:v>2018 г</c:v>
                </c:pt>
                <c:pt idx="3">
                  <c:v>2019 г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96.7</c:v>
                </c:pt>
                <c:pt idx="1">
                  <c:v>104.6</c:v>
                </c:pt>
                <c:pt idx="2">
                  <c:v>104.9</c:v>
                </c:pt>
                <c:pt idx="3">
                  <c:v>105.2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Социальное обеспечение населения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2016 г</c:v>
                </c:pt>
                <c:pt idx="1">
                  <c:v>2017 г</c:v>
                </c:pt>
                <c:pt idx="2">
                  <c:v>2018 г</c:v>
                </c:pt>
                <c:pt idx="3">
                  <c:v>2019 г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0.8</c:v>
                </c:pt>
                <c:pt idx="1">
                  <c:v>0.9</c:v>
                </c:pt>
                <c:pt idx="2" formatCode="0.0">
                  <c:v>1.2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9"/>
        <c:overlap val="100"/>
        <c:axId val="98040448"/>
        <c:axId val="98050432"/>
      </c:barChart>
      <c:catAx>
        <c:axId val="980404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98050432"/>
        <c:crosses val="autoZero"/>
        <c:auto val="1"/>
        <c:lblAlgn val="ctr"/>
        <c:lblOffset val="100"/>
        <c:noMultiLvlLbl val="0"/>
      </c:catAx>
      <c:valAx>
        <c:axId val="980504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98040448"/>
        <c:crosses val="autoZero"/>
        <c:crossBetween val="between"/>
      </c:valAx>
    </c:plotArea>
    <c:legend>
      <c:legendPos val="r"/>
      <c:legendEntry>
        <c:idx val="2"/>
        <c:txPr>
          <a:bodyPr/>
          <a:lstStyle/>
          <a:p>
            <a:pPr>
              <a:defRPr sz="900"/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900"/>
            </a:pPr>
            <a:endParaRPr lang="ru-RU"/>
          </a:p>
        </c:txPr>
      </c:legendEntry>
      <c:layout>
        <c:manualLayout>
          <c:xMode val="edge"/>
          <c:yMode val="edge"/>
          <c:x val="0"/>
          <c:y val="0.77929387914739678"/>
          <c:w val="1"/>
          <c:h val="0.22070627677771154"/>
        </c:manualLayout>
      </c:layout>
      <c:overlay val="0"/>
      <c:txPr>
        <a:bodyPr/>
        <a:lstStyle/>
        <a:p>
          <a:pPr>
            <a:defRPr sz="9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8292108957590565E-2"/>
          <c:y val="3.2280934881627157E-2"/>
          <c:w val="0.57959339075578686"/>
          <c:h val="0.880236897137272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 на прибыль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2015 год</c:v>
                </c:pt>
                <c:pt idx="1">
                  <c:v>2016 год </c:v>
                </c:pt>
                <c:pt idx="2">
                  <c:v>2017 год</c:v>
                </c:pt>
                <c:pt idx="3">
                  <c:v>2018 год</c:v>
                </c:pt>
                <c:pt idx="4">
                  <c:v>2019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37</c:v>
                </c:pt>
                <c:pt idx="1">
                  <c:v>25.3</c:v>
                </c:pt>
                <c:pt idx="2">
                  <c:v>35</c:v>
                </c:pt>
                <c:pt idx="3">
                  <c:v>36.700000000000003</c:v>
                </c:pt>
                <c:pt idx="4">
                  <c:v>38.300000000000004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НДФЛ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2015 год</c:v>
                </c:pt>
                <c:pt idx="1">
                  <c:v>2016 год </c:v>
                </c:pt>
                <c:pt idx="2">
                  <c:v>2017 год</c:v>
                </c:pt>
                <c:pt idx="3">
                  <c:v>2018 год</c:v>
                </c:pt>
                <c:pt idx="4">
                  <c:v>2019 год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385.4</c:v>
                </c:pt>
                <c:pt idx="1">
                  <c:v>385.6</c:v>
                </c:pt>
                <c:pt idx="2">
                  <c:v>382.6</c:v>
                </c:pt>
                <c:pt idx="3">
                  <c:v>390.3</c:v>
                </c:pt>
                <c:pt idx="4">
                  <c:v>402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упрощенка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2015 год</c:v>
                </c:pt>
                <c:pt idx="1">
                  <c:v>2016 год </c:v>
                </c:pt>
                <c:pt idx="2">
                  <c:v>2017 год</c:v>
                </c:pt>
                <c:pt idx="3">
                  <c:v>2018 год</c:v>
                </c:pt>
                <c:pt idx="4">
                  <c:v>2019 год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0</c:v>
                </c:pt>
                <c:pt idx="1">
                  <c:v>13</c:v>
                </c:pt>
                <c:pt idx="2">
                  <c:v>16.3</c:v>
                </c:pt>
                <c:pt idx="3">
                  <c:v>17.100000000000001</c:v>
                </c:pt>
                <c:pt idx="4">
                  <c:v>17.8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ЕНВД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2015 год</c:v>
                </c:pt>
                <c:pt idx="1">
                  <c:v>2016 год </c:v>
                </c:pt>
                <c:pt idx="2">
                  <c:v>2017 год</c:v>
                </c:pt>
                <c:pt idx="3">
                  <c:v>2018 год</c:v>
                </c:pt>
                <c:pt idx="4">
                  <c:v>2019 год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55.6</c:v>
                </c:pt>
                <c:pt idx="1">
                  <c:v>55.1</c:v>
                </c:pt>
                <c:pt idx="2">
                  <c:v>55.1</c:v>
                </c:pt>
                <c:pt idx="3">
                  <c:v>57.7</c:v>
                </c:pt>
                <c:pt idx="4">
                  <c:v>60.2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ЕСХН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2015 год</c:v>
                </c:pt>
                <c:pt idx="1">
                  <c:v>2016 год </c:v>
                </c:pt>
                <c:pt idx="2">
                  <c:v>2017 год</c:v>
                </c:pt>
                <c:pt idx="3">
                  <c:v>2018 год</c:v>
                </c:pt>
                <c:pt idx="4">
                  <c:v>2019 год</c:v>
                </c:pt>
              </c:strCache>
            </c:str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19</c:v>
                </c:pt>
                <c:pt idx="1">
                  <c:v>24.7</c:v>
                </c:pt>
                <c:pt idx="2">
                  <c:v>26</c:v>
                </c:pt>
                <c:pt idx="3">
                  <c:v>27.2</c:v>
                </c:pt>
                <c:pt idx="4">
                  <c:v>28.4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госпошлина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2015 год</c:v>
                </c:pt>
                <c:pt idx="1">
                  <c:v>2016 год </c:v>
                </c:pt>
                <c:pt idx="2">
                  <c:v>2017 год</c:v>
                </c:pt>
                <c:pt idx="3">
                  <c:v>2018 год</c:v>
                </c:pt>
                <c:pt idx="4">
                  <c:v>2019 год</c:v>
                </c:pt>
              </c:strCache>
            </c:strRef>
          </c:cat>
          <c:val>
            <c:numRef>
              <c:f>Лист1!$G$2:$G$6</c:f>
              <c:numCache>
                <c:formatCode>General</c:formatCode>
                <c:ptCount val="5"/>
                <c:pt idx="0">
                  <c:v>12.4</c:v>
                </c:pt>
                <c:pt idx="1">
                  <c:v>11.1</c:v>
                </c:pt>
                <c:pt idx="2">
                  <c:v>15</c:v>
                </c:pt>
                <c:pt idx="3">
                  <c:v>15.7</c:v>
                </c:pt>
                <c:pt idx="4">
                  <c:v>16.399999999999999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аренда земли 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2015 год</c:v>
                </c:pt>
                <c:pt idx="1">
                  <c:v>2016 год </c:v>
                </c:pt>
                <c:pt idx="2">
                  <c:v>2017 год</c:v>
                </c:pt>
                <c:pt idx="3">
                  <c:v>2018 год</c:v>
                </c:pt>
                <c:pt idx="4">
                  <c:v>2019 год</c:v>
                </c:pt>
              </c:strCache>
            </c:strRef>
          </c:cat>
          <c:val>
            <c:numRef>
              <c:f>Лист1!$H$2:$H$6</c:f>
              <c:numCache>
                <c:formatCode>General</c:formatCode>
                <c:ptCount val="5"/>
                <c:pt idx="0">
                  <c:v>22.8</c:v>
                </c:pt>
                <c:pt idx="1">
                  <c:v>21.1</c:v>
                </c:pt>
                <c:pt idx="2">
                  <c:v>33</c:v>
                </c:pt>
                <c:pt idx="3">
                  <c:v>34.6</c:v>
                </c:pt>
                <c:pt idx="4">
                  <c:v>36.300000000000004</c:v>
                </c:pt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аренда имущества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2015 год</c:v>
                </c:pt>
                <c:pt idx="1">
                  <c:v>2016 год </c:v>
                </c:pt>
                <c:pt idx="2">
                  <c:v>2017 год</c:v>
                </c:pt>
                <c:pt idx="3">
                  <c:v>2018 год</c:v>
                </c:pt>
                <c:pt idx="4">
                  <c:v>2019 год</c:v>
                </c:pt>
              </c:strCache>
            </c:strRef>
          </c:cat>
          <c:val>
            <c:numRef>
              <c:f>Лист1!$I$2:$I$6</c:f>
              <c:numCache>
                <c:formatCode>General</c:formatCode>
                <c:ptCount val="5"/>
                <c:pt idx="0">
                  <c:v>1.2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</c:ser>
        <c:ser>
          <c:idx val="8"/>
          <c:order val="8"/>
          <c:tx>
            <c:strRef>
              <c:f>Лист1!$J$1</c:f>
              <c:strCache>
                <c:ptCount val="1"/>
                <c:pt idx="0">
                  <c:v>плата за нег.возд. на окруж.среду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2015 год</c:v>
                </c:pt>
                <c:pt idx="1">
                  <c:v>2016 год </c:v>
                </c:pt>
                <c:pt idx="2">
                  <c:v>2017 год</c:v>
                </c:pt>
                <c:pt idx="3">
                  <c:v>2018 год</c:v>
                </c:pt>
                <c:pt idx="4">
                  <c:v>2019 год</c:v>
                </c:pt>
              </c:strCache>
            </c:strRef>
          </c:cat>
          <c:val>
            <c:numRef>
              <c:f>Лист1!$J$2:$J$6</c:f>
              <c:numCache>
                <c:formatCode>General</c:formatCode>
                <c:ptCount val="5"/>
                <c:pt idx="0">
                  <c:v>3.7</c:v>
                </c:pt>
                <c:pt idx="1">
                  <c:v>2.8</c:v>
                </c:pt>
                <c:pt idx="2">
                  <c:v>3.5</c:v>
                </c:pt>
                <c:pt idx="3">
                  <c:v>3.5</c:v>
                </c:pt>
                <c:pt idx="4">
                  <c:v>3.5</c:v>
                </c:pt>
              </c:numCache>
            </c:numRef>
          </c:val>
        </c:ser>
        <c:ser>
          <c:idx val="9"/>
          <c:order val="9"/>
          <c:tx>
            <c:strRef>
              <c:f>Лист1!$K$1</c:f>
              <c:strCache>
                <c:ptCount val="1"/>
                <c:pt idx="0">
                  <c:v>продажа земли 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2015 год</c:v>
                </c:pt>
                <c:pt idx="1">
                  <c:v>2016 год </c:v>
                </c:pt>
                <c:pt idx="2">
                  <c:v>2017 год</c:v>
                </c:pt>
                <c:pt idx="3">
                  <c:v>2018 год</c:v>
                </c:pt>
                <c:pt idx="4">
                  <c:v>2019 год</c:v>
                </c:pt>
              </c:strCache>
            </c:strRef>
          </c:cat>
          <c:val>
            <c:numRef>
              <c:f>Лист1!$K$2:$K$6</c:f>
              <c:numCache>
                <c:formatCode>General</c:formatCode>
                <c:ptCount val="5"/>
                <c:pt idx="0">
                  <c:v>12.5</c:v>
                </c:pt>
                <c:pt idx="1">
                  <c:v>47.7</c:v>
                </c:pt>
                <c:pt idx="2">
                  <c:v>6</c:v>
                </c:pt>
                <c:pt idx="3">
                  <c:v>6.1</c:v>
                </c:pt>
                <c:pt idx="4">
                  <c:v>6.1</c:v>
                </c:pt>
              </c:numCache>
            </c:numRef>
          </c:val>
        </c:ser>
        <c:ser>
          <c:idx val="10"/>
          <c:order val="10"/>
          <c:tx>
            <c:strRef>
              <c:f>Лист1!$L$1</c:f>
              <c:strCache>
                <c:ptCount val="1"/>
                <c:pt idx="0">
                  <c:v>штрафы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2015 год</c:v>
                </c:pt>
                <c:pt idx="1">
                  <c:v>2016 год </c:v>
                </c:pt>
                <c:pt idx="2">
                  <c:v>2017 год</c:v>
                </c:pt>
                <c:pt idx="3">
                  <c:v>2018 год</c:v>
                </c:pt>
                <c:pt idx="4">
                  <c:v>2019 год</c:v>
                </c:pt>
              </c:strCache>
            </c:strRef>
          </c:cat>
          <c:val>
            <c:numRef>
              <c:f>Лист1!$L$2:$L$6</c:f>
              <c:numCache>
                <c:formatCode>General</c:formatCode>
                <c:ptCount val="5"/>
                <c:pt idx="0">
                  <c:v>10.1</c:v>
                </c:pt>
                <c:pt idx="1">
                  <c:v>9.4</c:v>
                </c:pt>
                <c:pt idx="2">
                  <c:v>11</c:v>
                </c:pt>
                <c:pt idx="3">
                  <c:v>11.5</c:v>
                </c:pt>
                <c:pt idx="4">
                  <c:v>12</c:v>
                </c:pt>
              </c:numCache>
            </c:numRef>
          </c:val>
        </c:ser>
        <c:ser>
          <c:idx val="11"/>
          <c:order val="11"/>
          <c:tx>
            <c:strRef>
              <c:f>Лист1!$M$1</c:f>
              <c:strCache>
                <c:ptCount val="1"/>
                <c:pt idx="0">
                  <c:v>прочие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2015 год</c:v>
                </c:pt>
                <c:pt idx="1">
                  <c:v>2016 год </c:v>
                </c:pt>
                <c:pt idx="2">
                  <c:v>2017 год</c:v>
                </c:pt>
                <c:pt idx="3">
                  <c:v>2018 год</c:v>
                </c:pt>
                <c:pt idx="4">
                  <c:v>2019 год</c:v>
                </c:pt>
              </c:strCache>
            </c:strRef>
          </c:cat>
          <c:val>
            <c:numRef>
              <c:f>Лист1!$M$2:$M$6</c:f>
              <c:numCache>
                <c:formatCode>General</c:formatCode>
                <c:ptCount val="5"/>
                <c:pt idx="0">
                  <c:v>2.6</c:v>
                </c:pt>
                <c:pt idx="1">
                  <c:v>4</c:v>
                </c:pt>
                <c:pt idx="2">
                  <c:v>0.9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1044608"/>
        <c:axId val="101046144"/>
      </c:barChart>
      <c:catAx>
        <c:axId val="101044608"/>
        <c:scaling>
          <c:orientation val="minMax"/>
        </c:scaling>
        <c:delete val="0"/>
        <c:axPos val="b"/>
        <c:majorTickMark val="out"/>
        <c:minorTickMark val="none"/>
        <c:tickLblPos val="nextTo"/>
        <c:crossAx val="101046144"/>
        <c:crosses val="autoZero"/>
        <c:auto val="1"/>
        <c:lblAlgn val="ctr"/>
        <c:lblOffset val="100"/>
        <c:noMultiLvlLbl val="0"/>
      </c:catAx>
      <c:valAx>
        <c:axId val="1010461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1044608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egendEntry>
        <c:idx val="1"/>
        <c:txPr>
          <a:bodyPr/>
          <a:lstStyle/>
          <a:p>
            <a:pPr>
              <a:spcBef>
                <a:spcPts val="0"/>
              </a:spcBef>
              <a:defRPr sz="1200" kern="1200" spc="-100" baseline="0">
                <a:latin typeface="+mn-lt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spcBef>
                <a:spcPts val="0"/>
              </a:spcBef>
              <a:defRPr sz="1200" kern="1200" spc="-100" baseline="0">
                <a:latin typeface="+mn-lt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spcBef>
                <a:spcPts val="0"/>
              </a:spcBef>
              <a:defRPr sz="1200" kern="1200" spc="-100" baseline="0">
                <a:latin typeface="+mn-lt"/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spcBef>
                <a:spcPts val="0"/>
              </a:spcBef>
              <a:defRPr sz="1200" kern="1200" spc="-100" baseline="0">
                <a:latin typeface="+mn-lt"/>
              </a:defRPr>
            </a:pPr>
            <a:endParaRPr lang="ru-RU"/>
          </a:p>
        </c:txPr>
      </c:legendEntry>
      <c:legendEntry>
        <c:idx val="5"/>
        <c:txPr>
          <a:bodyPr/>
          <a:lstStyle/>
          <a:p>
            <a:pPr>
              <a:spcBef>
                <a:spcPts val="0"/>
              </a:spcBef>
              <a:defRPr sz="1200" kern="1200" spc="-100" baseline="0">
                <a:latin typeface="+mn-lt"/>
              </a:defRPr>
            </a:pPr>
            <a:endParaRPr lang="ru-RU"/>
          </a:p>
        </c:txPr>
      </c:legendEntry>
      <c:legendEntry>
        <c:idx val="6"/>
        <c:txPr>
          <a:bodyPr/>
          <a:lstStyle/>
          <a:p>
            <a:pPr>
              <a:spcBef>
                <a:spcPts val="0"/>
              </a:spcBef>
              <a:defRPr sz="1200" kern="1200" spc="-100" baseline="0">
                <a:latin typeface="+mn-lt"/>
              </a:defRPr>
            </a:pPr>
            <a:endParaRPr lang="ru-RU"/>
          </a:p>
        </c:txPr>
      </c:legendEntry>
      <c:legendEntry>
        <c:idx val="7"/>
        <c:txPr>
          <a:bodyPr/>
          <a:lstStyle/>
          <a:p>
            <a:pPr>
              <a:spcBef>
                <a:spcPts val="0"/>
              </a:spcBef>
              <a:defRPr sz="1200" kern="1200" spc="-100" baseline="0">
                <a:latin typeface="+mn-lt"/>
              </a:defRPr>
            </a:pPr>
            <a:endParaRPr lang="ru-RU"/>
          </a:p>
        </c:txPr>
      </c:legendEntry>
      <c:legendEntry>
        <c:idx val="8"/>
        <c:txPr>
          <a:bodyPr/>
          <a:lstStyle/>
          <a:p>
            <a:pPr>
              <a:spcBef>
                <a:spcPts val="0"/>
              </a:spcBef>
              <a:defRPr sz="1200" kern="1200" spc="-100" baseline="0">
                <a:latin typeface="+mn-lt"/>
              </a:defRPr>
            </a:pPr>
            <a:endParaRPr lang="ru-RU"/>
          </a:p>
        </c:txPr>
      </c:legendEntry>
      <c:legendEntry>
        <c:idx val="9"/>
        <c:txPr>
          <a:bodyPr/>
          <a:lstStyle/>
          <a:p>
            <a:pPr>
              <a:spcBef>
                <a:spcPts val="0"/>
              </a:spcBef>
              <a:defRPr sz="1200" kern="1200" spc="-100" baseline="0">
                <a:latin typeface="+mn-lt"/>
              </a:defRPr>
            </a:pPr>
            <a:endParaRPr lang="ru-RU"/>
          </a:p>
        </c:txPr>
      </c:legendEntry>
      <c:legendEntry>
        <c:idx val="10"/>
        <c:txPr>
          <a:bodyPr/>
          <a:lstStyle/>
          <a:p>
            <a:pPr>
              <a:spcBef>
                <a:spcPts val="0"/>
              </a:spcBef>
              <a:defRPr sz="1200" kern="1200" spc="-100" baseline="0">
                <a:latin typeface="+mn-lt"/>
              </a:defRPr>
            </a:pPr>
            <a:endParaRPr lang="ru-RU"/>
          </a:p>
        </c:txPr>
      </c:legendEntry>
      <c:legendEntry>
        <c:idx val="11"/>
        <c:txPr>
          <a:bodyPr/>
          <a:lstStyle/>
          <a:p>
            <a:pPr>
              <a:spcBef>
                <a:spcPts val="0"/>
              </a:spcBef>
              <a:defRPr sz="1200" kern="1200" spc="-100" baseline="0">
                <a:latin typeface="+mn-lt"/>
              </a:defRPr>
            </a:pPr>
            <a:endParaRPr lang="ru-RU"/>
          </a:p>
        </c:txPr>
      </c:legendEntry>
      <c:layout>
        <c:manualLayout>
          <c:xMode val="edge"/>
          <c:yMode val="edge"/>
          <c:x val="0.69452506501420253"/>
          <c:y val="0.10539866151010116"/>
          <c:w val="0.27547138166160312"/>
          <c:h val="0.73232951233493104"/>
        </c:manualLayout>
      </c:layout>
      <c:overlay val="0"/>
      <c:txPr>
        <a:bodyPr/>
        <a:lstStyle/>
        <a:p>
          <a:pPr>
            <a:spcBef>
              <a:spcPts val="0"/>
            </a:spcBef>
            <a:defRPr sz="1200" kern="1200" spc="-100" baseline="0">
              <a:latin typeface="+mn-lt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>
              <a:defRPr/>
            </a:pPr>
            <a:r>
              <a:rPr lang="ru-RU" sz="1200" dirty="0" smtClean="0"/>
              <a:t>Удельный</a:t>
            </a:r>
            <a:r>
              <a:rPr lang="ru-RU" sz="1200" baseline="0" dirty="0" smtClean="0"/>
              <a:t> вес</a:t>
            </a:r>
            <a:r>
              <a:rPr lang="ru-RU" sz="1200" dirty="0" smtClean="0"/>
              <a:t> отрасли в общих расходах  бюджета  на 2017- 2019 годы</a:t>
            </a:r>
            <a:endParaRPr lang="ru-RU" sz="1200" dirty="0"/>
          </a:p>
        </c:rich>
      </c:tx>
      <c:layout>
        <c:manualLayout>
          <c:xMode val="edge"/>
          <c:yMode val="edge"/>
          <c:x val="0.21673089014361574"/>
          <c:y val="0"/>
        </c:manualLayout>
      </c:layout>
      <c:overlay val="0"/>
    </c:title>
    <c:autoTitleDeleted val="0"/>
    <c:view3D>
      <c:rotX val="40"/>
      <c:rotY val="240"/>
      <c:rAngAx val="0"/>
      <c:perspective val="8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14947242389553825"/>
          <c:w val="1"/>
          <c:h val="0.8464994565913609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explosion val="25"/>
          <c:dPt>
            <c:idx val="0"/>
            <c:bubble3D val="0"/>
            <c:explosion val="29"/>
          </c:dPt>
          <c:dPt>
            <c:idx val="1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cat>
            <c:strRef>
              <c:f>Лист1!$A$2:$A$3</c:f>
              <c:strCache>
                <c:ptCount val="2"/>
                <c:pt idx="0">
                  <c:v>общие расходы</c:v>
                </c:pt>
                <c:pt idx="1">
                  <c:v>Здравоохранение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93</c:v>
                </c:pt>
                <c:pt idx="1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113735783027121"/>
          <c:y val="4.9947834645669292E-2"/>
          <c:w val="0.76673476609594815"/>
          <c:h val="0.634182734418227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Физическая культура и спорт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strRef>
              <c:f>Лист1!$A$2:$A$5</c:f>
              <c:strCache>
                <c:ptCount val="4"/>
                <c:pt idx="0">
                  <c:v>2016 г</c:v>
                </c:pt>
                <c:pt idx="1">
                  <c:v>2017 г</c:v>
                </c:pt>
                <c:pt idx="2">
                  <c:v>2018 г</c:v>
                </c:pt>
                <c:pt idx="3">
                  <c:v>2019 г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21.5</c:v>
                </c:pt>
                <c:pt idx="1">
                  <c:v>17.600000000000001</c:v>
                </c:pt>
                <c:pt idx="2">
                  <c:v>15.6</c:v>
                </c:pt>
                <c:pt idx="3">
                  <c:v>15.6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Другие вопросы в области физкультуры и спорта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Лист1!$A$2:$A$5</c:f>
              <c:strCache>
                <c:ptCount val="4"/>
                <c:pt idx="0">
                  <c:v>2016 г</c:v>
                </c:pt>
                <c:pt idx="1">
                  <c:v>2017 г</c:v>
                </c:pt>
                <c:pt idx="2">
                  <c:v>2018 г</c:v>
                </c:pt>
                <c:pt idx="3">
                  <c:v>2019 г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1.5</c:v>
                </c:pt>
                <c:pt idx="1">
                  <c:v>1.5</c:v>
                </c:pt>
                <c:pt idx="2">
                  <c:v>1.5</c:v>
                </c:pt>
                <c:pt idx="3">
                  <c:v>1.5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9"/>
        <c:overlap val="100"/>
        <c:axId val="98192000"/>
        <c:axId val="98210176"/>
      </c:barChart>
      <c:catAx>
        <c:axId val="981920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98210176"/>
        <c:crosses val="autoZero"/>
        <c:auto val="1"/>
        <c:lblAlgn val="ctr"/>
        <c:lblOffset val="100"/>
        <c:noMultiLvlLbl val="0"/>
      </c:catAx>
      <c:valAx>
        <c:axId val="982101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98192000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9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900"/>
            </a:pPr>
            <a:endParaRPr lang="ru-RU"/>
          </a:p>
        </c:txPr>
      </c:legendEntry>
      <c:layout>
        <c:manualLayout>
          <c:xMode val="edge"/>
          <c:yMode val="edge"/>
          <c:x val="0"/>
          <c:y val="0.77929387914739678"/>
          <c:w val="1"/>
          <c:h val="0.22070627677771154"/>
        </c:manualLayout>
      </c:layout>
      <c:overlay val="0"/>
      <c:txPr>
        <a:bodyPr/>
        <a:lstStyle/>
        <a:p>
          <a:pPr>
            <a:defRPr sz="9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>
              <a:defRPr/>
            </a:pPr>
            <a:r>
              <a:rPr lang="ru-RU" sz="1200" dirty="0" smtClean="0"/>
              <a:t>Удельный</a:t>
            </a:r>
            <a:r>
              <a:rPr lang="ru-RU" sz="1200" baseline="0" dirty="0" smtClean="0"/>
              <a:t> вес</a:t>
            </a:r>
            <a:r>
              <a:rPr lang="ru-RU" sz="1200" dirty="0" smtClean="0"/>
              <a:t> отрасли в общих расходах  бюджета  на 2017- 2019 годы</a:t>
            </a:r>
            <a:endParaRPr lang="ru-RU" sz="1200" dirty="0"/>
          </a:p>
        </c:rich>
      </c:tx>
      <c:layout>
        <c:manualLayout>
          <c:xMode val="edge"/>
          <c:yMode val="edge"/>
          <c:x val="0.21673089014361574"/>
          <c:y val="0"/>
        </c:manualLayout>
      </c:layout>
      <c:overlay val="0"/>
    </c:title>
    <c:autoTitleDeleted val="0"/>
    <c:view3D>
      <c:rotX val="40"/>
      <c:rotY val="240"/>
      <c:rAngAx val="0"/>
      <c:perspective val="8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14947242389553825"/>
          <c:w val="1"/>
          <c:h val="0.8464994565913609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explosion val="25"/>
          <c:dPt>
            <c:idx val="0"/>
            <c:bubble3D val="0"/>
            <c:explosion val="29"/>
          </c:dPt>
          <c:dPt>
            <c:idx val="1"/>
            <c:bubble3D val="0"/>
            <c:spPr>
              <a:solidFill>
                <a:srgbClr val="FFFF00"/>
              </a:solidFill>
            </c:spPr>
          </c:dPt>
          <c:cat>
            <c:strRef>
              <c:f>Лист1!$A$2:$A$3</c:f>
              <c:strCache>
                <c:ptCount val="2"/>
                <c:pt idx="0">
                  <c:v>общие расходы</c:v>
                </c:pt>
                <c:pt idx="1">
                  <c:v>Здравоохранение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99</c:v>
                </c:pt>
                <c:pt idx="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коммерческие кредиты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dkEdge"/>
          </c:spPr>
          <c:invertIfNegative val="0"/>
          <c:cat>
            <c:strRef>
              <c:f>Лист1!$A$2:$A$5</c:f>
              <c:strCache>
                <c:ptCount val="4"/>
                <c:pt idx="0">
                  <c:v>на 1 января 2017 года</c:v>
                </c:pt>
                <c:pt idx="1">
                  <c:v>на 1 января 2018 года</c:v>
                </c:pt>
                <c:pt idx="2">
                  <c:v>на 1 января 2019 года</c:v>
                </c:pt>
                <c:pt idx="3">
                  <c:v>на 1 января 2020 года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200</c:v>
                </c:pt>
                <c:pt idx="1">
                  <c:v>200</c:v>
                </c:pt>
                <c:pt idx="2">
                  <c:v>200</c:v>
                </c:pt>
                <c:pt idx="3">
                  <c:v>200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 на обслуживание муниципального долга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на 1 января 2017 года</c:v>
                </c:pt>
                <c:pt idx="1">
                  <c:v>на 1 января 2018 года</c:v>
                </c:pt>
                <c:pt idx="2">
                  <c:v>на 1 января 2019 года</c:v>
                </c:pt>
                <c:pt idx="3">
                  <c:v>на 1 января 2020 года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28.3</c:v>
                </c:pt>
                <c:pt idx="1">
                  <c:v>13.7</c:v>
                </c:pt>
                <c:pt idx="2">
                  <c:v>14.5</c:v>
                </c:pt>
                <c:pt idx="3">
                  <c:v>14.5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24581632"/>
        <c:axId val="24583168"/>
        <c:axId val="0"/>
      </c:bar3DChart>
      <c:catAx>
        <c:axId val="24581632"/>
        <c:scaling>
          <c:orientation val="minMax"/>
        </c:scaling>
        <c:delete val="0"/>
        <c:axPos val="b"/>
        <c:majorTickMark val="out"/>
        <c:minorTickMark val="none"/>
        <c:tickLblPos val="nextTo"/>
        <c:crossAx val="24583168"/>
        <c:crosses val="autoZero"/>
        <c:auto val="1"/>
        <c:lblAlgn val="ctr"/>
        <c:lblOffset val="100"/>
        <c:noMultiLvlLbl val="0"/>
      </c:catAx>
      <c:valAx>
        <c:axId val="245831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45816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302179068226152"/>
          <c:y val="6.6734326816539916E-2"/>
          <c:w val="0.33263353880220209"/>
          <c:h val="0.3920163150040387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100"/>
            </a:pPr>
            <a:r>
              <a:rPr lang="ru-RU" sz="1100" dirty="0"/>
              <a:t>на </a:t>
            </a:r>
            <a:r>
              <a:rPr lang="ru-RU" sz="1100" dirty="0" smtClean="0"/>
              <a:t>2017 год</a:t>
            </a:r>
          </a:p>
          <a:p>
            <a:pPr>
              <a:defRPr sz="1100"/>
            </a:pPr>
            <a:r>
              <a:rPr lang="ru-RU" sz="1100" dirty="0" smtClean="0"/>
              <a:t>1657,0</a:t>
            </a:r>
          </a:p>
          <a:p>
            <a:pPr>
              <a:defRPr sz="1100"/>
            </a:pPr>
            <a:r>
              <a:rPr lang="ru-RU" sz="1100" dirty="0" err="1" smtClean="0"/>
              <a:t>млн.руб</a:t>
            </a:r>
            <a:r>
              <a:rPr lang="ru-RU" sz="1100" dirty="0" smtClean="0"/>
              <a:t>.</a:t>
            </a:r>
            <a:endParaRPr lang="ru-RU" sz="1100" dirty="0"/>
          </a:p>
        </c:rich>
      </c:tx>
      <c:layout>
        <c:manualLayout>
          <c:xMode val="edge"/>
          <c:yMode val="edge"/>
          <c:x val="0.18266025997111435"/>
          <c:y val="0.4442998980505434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9.8842376686828826E-4"/>
          <c:y val="0.12261113142530579"/>
          <c:w val="0.78727417039132408"/>
          <c:h val="0.877388954137370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 2016 год</c:v>
                </c:pt>
              </c:strCache>
            </c:strRef>
          </c:tx>
          <c:dLbls>
            <c:dLbl>
              <c:idx val="1"/>
              <c:layout>
                <c:manualLayout>
                  <c:x val="-7.7777777777777821E-2"/>
                  <c:y val="4.33601301213607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8.9934011063481242E-2"/>
                  <c:y val="-1.14695366397509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7.2778040357496812E-2"/>
                  <c:y val="-4.00036214836167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6.6927636140264812E-2"/>
                  <c:y val="-6.59498356785672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2.7189352181982682E-2"/>
                  <c:y val="-3.44086099192526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5.8561681622732134E-2"/>
                  <c:y val="-8.88889089580703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Лист1!$A$2:$A$10</c:f>
              <c:strCache>
                <c:ptCount val="9"/>
                <c:pt idx="0">
                  <c:v>образование - 70,9%</c:v>
                </c:pt>
                <c:pt idx="1">
                  <c:v>социальная политика - 5,7%</c:v>
                </c:pt>
                <c:pt idx="2">
                  <c:v>здравоохранение - 2,5%</c:v>
                </c:pt>
                <c:pt idx="3">
                  <c:v>культура - 1,9%</c:v>
                </c:pt>
                <c:pt idx="4">
                  <c:v>физкультура - 1,9%</c:v>
                </c:pt>
                <c:pt idx="5">
                  <c:v>ЖКХ - 3,4%</c:v>
                </c:pt>
                <c:pt idx="6">
                  <c:v>национальная экономика - 1,3%</c:v>
                </c:pt>
                <c:pt idx="7">
                  <c:v>межбюджетные трансферты - 0,7%</c:v>
                </c:pt>
                <c:pt idx="8">
                  <c:v>прочие вопросы - 11,7%</c:v>
                </c:pt>
              </c:strCache>
            </c:strRef>
          </c:cat>
          <c:val>
            <c:numRef>
              <c:f>Лист1!$B$2:$B$10</c:f>
              <c:numCache>
                <c:formatCode>0%</c:formatCode>
                <c:ptCount val="9"/>
                <c:pt idx="0">
                  <c:v>0.71000000000000008</c:v>
                </c:pt>
                <c:pt idx="1">
                  <c:v>7.0000000000000021E-2</c:v>
                </c:pt>
                <c:pt idx="2">
                  <c:v>4.0000000000000008E-2</c:v>
                </c:pt>
                <c:pt idx="3">
                  <c:v>4.0000000000000008E-2</c:v>
                </c:pt>
                <c:pt idx="4">
                  <c:v>1.0000000000000002E-2</c:v>
                </c:pt>
                <c:pt idx="5">
                  <c:v>2.0000000000000004E-2</c:v>
                </c:pt>
                <c:pt idx="6">
                  <c:v>1.0000000000000002E-2</c:v>
                </c:pt>
                <c:pt idx="7">
                  <c:v>1.0000000000000002E-2</c:v>
                </c:pt>
                <c:pt idx="8">
                  <c:v>9.0000000000000011E-2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100"/>
            </a:pPr>
            <a:r>
              <a:rPr lang="ru-RU" sz="1100" dirty="0"/>
              <a:t>на </a:t>
            </a:r>
            <a:r>
              <a:rPr lang="ru-RU" sz="1100" dirty="0" smtClean="0"/>
              <a:t>2016 год</a:t>
            </a:r>
          </a:p>
          <a:p>
            <a:pPr>
              <a:defRPr sz="1100"/>
            </a:pPr>
            <a:r>
              <a:rPr lang="ru-RU" sz="1100" dirty="0" smtClean="0"/>
              <a:t>1700,6</a:t>
            </a:r>
          </a:p>
          <a:p>
            <a:pPr>
              <a:defRPr sz="1100"/>
            </a:pPr>
            <a:r>
              <a:rPr lang="ru-RU" sz="1100" dirty="0" err="1" smtClean="0"/>
              <a:t>млн.руб</a:t>
            </a:r>
            <a:r>
              <a:rPr lang="ru-RU" sz="1100" dirty="0" smtClean="0"/>
              <a:t>.</a:t>
            </a:r>
            <a:endParaRPr lang="ru-RU" sz="1100" dirty="0"/>
          </a:p>
        </c:rich>
      </c:tx>
      <c:layout>
        <c:manualLayout>
          <c:xMode val="edge"/>
          <c:yMode val="edge"/>
          <c:x val="0.21206029518732725"/>
          <c:y val="0.41123567605949785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1.6192649138756881E-2"/>
          <c:y val="0.13228211188355832"/>
          <c:w val="0.7653781099152247"/>
          <c:h val="0.75889232318696354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 2016 год</c:v>
                </c:pt>
              </c:strCache>
            </c:strRef>
          </c:tx>
          <c:dLbls>
            <c:dLbl>
              <c:idx val="1"/>
              <c:layout>
                <c:manualLayout>
                  <c:x val="-7.7777777777777821E-2"/>
                  <c:y val="4.33601301213607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8.9934011063481242E-2"/>
                  <c:y val="-1.14695366397509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7.2778040357496812E-2"/>
                  <c:y val="-4.00036214836167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6.6927636140264812E-2"/>
                  <c:y val="-6.59498356785672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2.7189352181982682E-2"/>
                  <c:y val="-3.44086099192526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5.8561681622732134E-2"/>
                  <c:y val="-8.88889089580703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Лист1!$A$2:$A$10</c:f>
              <c:strCache>
                <c:ptCount val="9"/>
                <c:pt idx="0">
                  <c:v>образование - 70,9%</c:v>
                </c:pt>
                <c:pt idx="1">
                  <c:v>социальная политика - 5,7%</c:v>
                </c:pt>
                <c:pt idx="2">
                  <c:v>здравоохранение - 2,5%</c:v>
                </c:pt>
                <c:pt idx="3">
                  <c:v>культура - 1,9%</c:v>
                </c:pt>
                <c:pt idx="4">
                  <c:v>физкультура - 1,9%</c:v>
                </c:pt>
                <c:pt idx="5">
                  <c:v>ЖКХ - 3,4%</c:v>
                </c:pt>
                <c:pt idx="6">
                  <c:v>национальная экономика - 1,3%</c:v>
                </c:pt>
                <c:pt idx="7">
                  <c:v>межбюджетные трансферты - 0,7%</c:v>
                </c:pt>
                <c:pt idx="8">
                  <c:v>прочие вопросы - 11,7%</c:v>
                </c:pt>
              </c:strCache>
            </c:strRef>
          </c:cat>
          <c:val>
            <c:numRef>
              <c:f>Лист1!$B$2:$B$10</c:f>
              <c:numCache>
                <c:formatCode>0%</c:formatCode>
                <c:ptCount val="9"/>
                <c:pt idx="0">
                  <c:v>0.71000000000000008</c:v>
                </c:pt>
                <c:pt idx="1">
                  <c:v>6.0000000000000005E-2</c:v>
                </c:pt>
                <c:pt idx="2">
                  <c:v>3.0000000000000002E-2</c:v>
                </c:pt>
                <c:pt idx="3">
                  <c:v>3.0000000000000002E-2</c:v>
                </c:pt>
                <c:pt idx="4">
                  <c:v>1.0000000000000002E-2</c:v>
                </c:pt>
                <c:pt idx="5">
                  <c:v>1.0000000000000002E-2</c:v>
                </c:pt>
                <c:pt idx="6">
                  <c:v>2.0000000000000004E-2</c:v>
                </c:pt>
                <c:pt idx="7">
                  <c:v>1.0000000000000002E-2</c:v>
                </c:pt>
                <c:pt idx="8">
                  <c:v>0.12000000000000001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ru-RU" sz="1100" dirty="0"/>
              <a:t>на </a:t>
            </a:r>
            <a:r>
              <a:rPr lang="ru-RU" sz="1100" dirty="0" smtClean="0"/>
              <a:t>2018 год</a:t>
            </a:r>
          </a:p>
          <a:p>
            <a:pPr>
              <a:defRPr sz="1400"/>
            </a:pPr>
            <a:r>
              <a:rPr lang="ru-RU" sz="1100" dirty="0" smtClean="0"/>
              <a:t>1623,0</a:t>
            </a:r>
          </a:p>
          <a:p>
            <a:pPr>
              <a:defRPr sz="1400"/>
            </a:pPr>
            <a:r>
              <a:rPr lang="ru-RU" sz="1100" dirty="0" err="1" smtClean="0"/>
              <a:t>млн.руб</a:t>
            </a:r>
            <a:r>
              <a:rPr lang="ru-RU" sz="1400" dirty="0" smtClean="0"/>
              <a:t>.</a:t>
            </a:r>
            <a:endParaRPr lang="ru-RU" sz="1400" dirty="0"/>
          </a:p>
        </c:rich>
      </c:tx>
      <c:layout>
        <c:manualLayout>
          <c:xMode val="edge"/>
          <c:yMode val="edge"/>
          <c:x val="0.18951980314488773"/>
          <c:y val="0.49951303719876539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7.6879261679257849E-2"/>
          <c:y val="0.23946744012570037"/>
          <c:w val="0.45299049263886509"/>
          <c:h val="0.71184220271821663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 2018 год</c:v>
                </c:pt>
              </c:strCache>
            </c:strRef>
          </c:tx>
          <c:dLbls>
            <c:dLbl>
              <c:idx val="1"/>
              <c:layout>
                <c:manualLayout>
                  <c:x val="-7.7777777777777821E-2"/>
                  <c:y val="4.33601301213607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8.9934011063481242E-2"/>
                  <c:y val="-1.14695366397509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7.2778040357496812E-2"/>
                  <c:y val="-4.00036214836167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6.6927636140264812E-2"/>
                  <c:y val="-6.59498356785672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2.7189352181982682E-2"/>
                  <c:y val="-3.44086099192526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5.8561681622732134E-2"/>
                  <c:y val="-8.88889089580703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Лист1!$A$2:$A$10</c:f>
              <c:strCache>
                <c:ptCount val="9"/>
                <c:pt idx="0">
                  <c:v>образование - 70,9%</c:v>
                </c:pt>
                <c:pt idx="1">
                  <c:v>социальная политика - 5,7%</c:v>
                </c:pt>
                <c:pt idx="2">
                  <c:v>здравоохранение - 2,5%</c:v>
                </c:pt>
                <c:pt idx="3">
                  <c:v>культура - 1,9%</c:v>
                </c:pt>
                <c:pt idx="4">
                  <c:v>физкультура - 1,9%</c:v>
                </c:pt>
                <c:pt idx="5">
                  <c:v>ЖКХ - 3,4%</c:v>
                </c:pt>
                <c:pt idx="6">
                  <c:v>национальная экономика - 1,3%</c:v>
                </c:pt>
                <c:pt idx="7">
                  <c:v>межбюджетные трансферты - 0,7%</c:v>
                </c:pt>
                <c:pt idx="8">
                  <c:v>прочие вопросы - 11,7%</c:v>
                </c:pt>
              </c:strCache>
            </c:strRef>
          </c:cat>
          <c:val>
            <c:numRef>
              <c:f>Лист1!$B$2:$B$10</c:f>
              <c:numCache>
                <c:formatCode>0%</c:formatCode>
                <c:ptCount val="9"/>
                <c:pt idx="0">
                  <c:v>0.71000000000000008</c:v>
                </c:pt>
                <c:pt idx="1">
                  <c:v>7.0000000000000021E-2</c:v>
                </c:pt>
                <c:pt idx="2">
                  <c:v>4.0000000000000008E-2</c:v>
                </c:pt>
                <c:pt idx="3">
                  <c:v>3.0000000000000002E-2</c:v>
                </c:pt>
                <c:pt idx="4">
                  <c:v>1.0000000000000002E-2</c:v>
                </c:pt>
                <c:pt idx="5">
                  <c:v>2.0000000000000004E-2</c:v>
                </c:pt>
                <c:pt idx="6">
                  <c:v>1.0000000000000002E-2</c:v>
                </c:pt>
                <c:pt idx="7">
                  <c:v>0</c:v>
                </c:pt>
                <c:pt idx="8">
                  <c:v>0.11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ru-RU" sz="1100" dirty="0"/>
              <a:t>на </a:t>
            </a:r>
            <a:r>
              <a:rPr lang="ru-RU" sz="1100" dirty="0" smtClean="0"/>
              <a:t>2019 год</a:t>
            </a:r>
          </a:p>
          <a:p>
            <a:pPr>
              <a:defRPr sz="1400"/>
            </a:pPr>
            <a:r>
              <a:rPr lang="ru-RU" sz="1100" dirty="0" smtClean="0"/>
              <a:t>1641,1</a:t>
            </a:r>
          </a:p>
          <a:p>
            <a:pPr>
              <a:defRPr sz="1400"/>
            </a:pPr>
            <a:r>
              <a:rPr lang="ru-RU" sz="1100" dirty="0" err="1" smtClean="0"/>
              <a:t>млн.руб</a:t>
            </a:r>
            <a:r>
              <a:rPr lang="ru-RU" sz="1100" dirty="0" smtClean="0"/>
              <a:t>.</a:t>
            </a:r>
            <a:endParaRPr lang="ru-RU" sz="1100" dirty="0"/>
          </a:p>
        </c:rich>
      </c:tx>
      <c:layout>
        <c:manualLayout>
          <c:xMode val="edge"/>
          <c:yMode val="edge"/>
          <c:x val="0.20459697310613342"/>
          <c:y val="0.3320307465192639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4.5241497260261901E-2"/>
          <c:y val="0"/>
          <c:w val="0.59143047062660081"/>
          <c:h val="0.89046957745435684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 2019 год</c:v>
                </c:pt>
              </c:strCache>
            </c:strRef>
          </c:tx>
          <c:dLbls>
            <c:dLbl>
              <c:idx val="1"/>
              <c:layout>
                <c:manualLayout>
                  <c:x val="-7.7777777777777821E-2"/>
                  <c:y val="4.33601301213607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8.9934011063481242E-2"/>
                  <c:y val="-1.14695366397509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7.2778040357496812E-2"/>
                  <c:y val="-4.00036214836167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6.6927636140264812E-2"/>
                  <c:y val="-6.59498356785672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2.7189352181982682E-2"/>
                  <c:y val="-3.44086099192526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5.8561681622732134E-2"/>
                  <c:y val="-8.88889089580703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Лист1!$A$2:$A$10</c:f>
              <c:strCache>
                <c:ptCount val="9"/>
                <c:pt idx="0">
                  <c:v>образование - 70,9%</c:v>
                </c:pt>
                <c:pt idx="1">
                  <c:v>социальная политика - 5,7%</c:v>
                </c:pt>
                <c:pt idx="2">
                  <c:v>здравоохранение - 2,5%</c:v>
                </c:pt>
                <c:pt idx="3">
                  <c:v>культура - 1,9%</c:v>
                </c:pt>
                <c:pt idx="4">
                  <c:v>физкультура - 1,9%</c:v>
                </c:pt>
                <c:pt idx="5">
                  <c:v>ЖКХ - 3,4%</c:v>
                </c:pt>
                <c:pt idx="6">
                  <c:v>национальная экономика - 1,3%</c:v>
                </c:pt>
                <c:pt idx="7">
                  <c:v>межбюджетные трансферты</c:v>
                </c:pt>
                <c:pt idx="8">
                  <c:v>прочие вопросы - 11,7%</c:v>
                </c:pt>
              </c:strCache>
            </c:strRef>
          </c:cat>
          <c:val>
            <c:numRef>
              <c:f>Лист1!$B$2:$B$10</c:f>
              <c:numCache>
                <c:formatCode>0%</c:formatCode>
                <c:ptCount val="9"/>
                <c:pt idx="0">
                  <c:v>0.70000000000000007</c:v>
                </c:pt>
                <c:pt idx="1">
                  <c:v>7.0000000000000021E-2</c:v>
                </c:pt>
                <c:pt idx="2">
                  <c:v>4.0000000000000008E-2</c:v>
                </c:pt>
                <c:pt idx="3">
                  <c:v>3.0000000000000002E-2</c:v>
                </c:pt>
                <c:pt idx="4">
                  <c:v>1.0000000000000002E-2</c:v>
                </c:pt>
                <c:pt idx="5">
                  <c:v>2.0000000000000004E-2</c:v>
                </c:pt>
                <c:pt idx="6">
                  <c:v>1.0000000000000002E-2</c:v>
                </c:pt>
                <c:pt idx="7">
                  <c:v>0</c:v>
                </c:pt>
                <c:pt idx="8">
                  <c:v>0.12000000000000001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ru-RU" sz="1600" dirty="0" smtClean="0"/>
              <a:t>Бюджет на 2016 </a:t>
            </a:r>
            <a:r>
              <a:rPr lang="ru-RU" sz="1600" dirty="0"/>
              <a:t>год</a:t>
            </a:r>
          </a:p>
        </c:rich>
      </c:tx>
      <c:layout>
        <c:manualLayout>
          <c:xMode val="edge"/>
          <c:yMode val="edge"/>
          <c:x val="0.17638496007566112"/>
          <c:y val="0"/>
        </c:manualLayout>
      </c:layout>
      <c:overlay val="0"/>
      <c:spPr>
        <a:effectLst>
          <a:outerShdw blurRad="50800" dist="38100" dir="2700000" algn="tl" rotWithShape="0">
            <a:prstClr val="black">
              <a:alpha val="40000"/>
            </a:prstClr>
          </a:outerShdw>
        </a:effectLst>
      </c:spPr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6351660474480942E-2"/>
          <c:y val="0"/>
          <c:w val="0.96364826985035845"/>
          <c:h val="0.8916558653976718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2016 год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1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2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cat>
            <c:strRef>
              <c:f>Лист1!$A$2:$A$6</c:f>
              <c:strCache>
                <c:ptCount val="5"/>
                <c:pt idx="0">
                  <c:v>Субсидии</c:v>
                </c:pt>
                <c:pt idx="1">
                  <c:v>Выполнение муниципальных функций</c:v>
                </c:pt>
                <c:pt idx="2">
                  <c:v>Социальное обеспечение</c:v>
                </c:pt>
                <c:pt idx="3">
                  <c:v>Иные расходы</c:v>
                </c:pt>
                <c:pt idx="4">
                  <c:v>Бюджетные инвестиции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75</c:v>
                </c:pt>
                <c:pt idx="1">
                  <c:v>14</c:v>
                </c:pt>
                <c:pt idx="2">
                  <c:v>5</c:v>
                </c:pt>
                <c:pt idx="3">
                  <c:v>4</c:v>
                </c:pt>
                <c:pt idx="4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600" dirty="0" smtClean="0"/>
              <a:t>Бюджет на 2017 -2019 годы</a:t>
            </a:r>
            <a:endParaRPr lang="ru-RU" sz="1600" dirty="0"/>
          </a:p>
        </c:rich>
      </c:tx>
      <c:layout>
        <c:manualLayout>
          <c:xMode val="edge"/>
          <c:yMode val="edge"/>
          <c:x val="6.0818892463485152E-2"/>
          <c:y val="6.5853183614000443E-2"/>
        </c:manualLayout>
      </c:layout>
      <c:overlay val="0"/>
      <c:spPr>
        <a:effectLst>
          <a:outerShdw blurRad="50800" dist="38100" dir="8100000" algn="tr" rotWithShape="0">
            <a:prstClr val="black">
              <a:alpha val="40000"/>
            </a:prstClr>
          </a:outerShdw>
        </a:effectLst>
      </c:spPr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104068448916304"/>
          <c:w val="0.91460405108652243"/>
          <c:h val="0.8056665201451045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2016 год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1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2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cat>
            <c:strRef>
              <c:f>Лист1!$A$2:$A$6</c:f>
              <c:strCache>
                <c:ptCount val="5"/>
                <c:pt idx="0">
                  <c:v>Субсидии</c:v>
                </c:pt>
                <c:pt idx="1">
                  <c:v>Выполнение муниципальных функций</c:v>
                </c:pt>
                <c:pt idx="2">
                  <c:v>Социальное обеспечение</c:v>
                </c:pt>
                <c:pt idx="3">
                  <c:v>Иные расходы</c:v>
                </c:pt>
                <c:pt idx="4">
                  <c:v>Бюджетные инвестиции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75</c:v>
                </c:pt>
                <c:pt idx="1">
                  <c:v>13</c:v>
                </c:pt>
                <c:pt idx="2">
                  <c:v>7</c:v>
                </c:pt>
                <c:pt idx="3">
                  <c:v>3</c:v>
                </c:pt>
                <c:pt idx="4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140"/>
      <c:rAngAx val="0"/>
      <c:perspective val="1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004365255712335"/>
          <c:y val="7.6878922284988271E-2"/>
          <c:w val="0.75381786283005592"/>
          <c:h val="0.7422294958679804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dPt>
            <c:idx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c:spPr>
          </c:dPt>
          <c:dPt>
            <c:idx val="1"/>
            <c:bubble3D val="0"/>
            <c:spPr>
              <a:solidFill>
                <a:srgbClr val="00B050"/>
              </a:solidFill>
            </c:spPr>
          </c:dPt>
          <c:cat>
            <c:strRef>
              <c:f>Лист1!$A$2:$A$3</c:f>
              <c:strCache>
                <c:ptCount val="2"/>
                <c:pt idx="0">
                  <c:v>Программные расходы</c:v>
                </c:pt>
                <c:pt idx="1">
                  <c:v>Непрограммные расходы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92</c:v>
                </c:pt>
                <c:pt idx="1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28BEC7-0BB2-4BA3-A24E-76F186B2EA40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6C4E9AD-1C1F-44B2-86FA-233BAAEA4C95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Основные направления бюджетной политики</a:t>
          </a:r>
          <a:endParaRPr lang="ru-RU" sz="16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312A632-AD49-4460-9296-1B2ED8DC801D}" type="parTrans" cxnId="{B1FACAFB-6871-49EC-93E2-B442B0C01D68}">
      <dgm:prSet/>
      <dgm:spPr/>
      <dgm:t>
        <a:bodyPr/>
        <a:lstStyle/>
        <a:p>
          <a:endParaRPr lang="ru-RU"/>
        </a:p>
      </dgm:t>
    </dgm:pt>
    <dgm:pt modelId="{F4F12BDB-3561-49D2-88E6-6B320AFA4032}" type="sibTrans" cxnId="{B1FACAFB-6871-49EC-93E2-B442B0C01D68}">
      <dgm:prSet/>
      <dgm:spPr/>
      <dgm:t>
        <a:bodyPr/>
        <a:lstStyle/>
        <a:p>
          <a:endParaRPr lang="ru-RU"/>
        </a:p>
      </dgm:t>
    </dgm:pt>
    <dgm:pt modelId="{214A31D4-A017-4A9B-B8D6-C30DCD5942D2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ru-RU" sz="1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Обеспечение населения доступными качественными муниципальными услугами ,социальными гарантиями</a:t>
          </a:r>
          <a:endParaRPr lang="ru-RU" sz="1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207C84A-81D6-4569-B73A-455979D79B52}" type="parTrans" cxnId="{AE24C056-ACC4-4C8B-9347-ECFCAAFDA2AA}">
      <dgm:prSet/>
      <dgm:spPr/>
      <dgm:t>
        <a:bodyPr/>
        <a:lstStyle/>
        <a:p>
          <a:endParaRPr lang="ru-RU"/>
        </a:p>
      </dgm:t>
    </dgm:pt>
    <dgm:pt modelId="{7DE588D2-1D3B-4AA5-ADC7-7BFB6B84C58B}" type="sibTrans" cxnId="{AE24C056-ACC4-4C8B-9347-ECFCAAFDA2AA}">
      <dgm:prSet/>
      <dgm:spPr/>
      <dgm:t>
        <a:bodyPr/>
        <a:lstStyle/>
        <a:p>
          <a:endParaRPr lang="ru-RU"/>
        </a:p>
      </dgm:t>
    </dgm:pt>
    <dgm:pt modelId="{4B90CB2E-BF52-44D5-BA08-10ED9EF73BDF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ru-RU" sz="1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Повышение и сохранение достигнутого уровня оплаты труда отдельных категорий работников социальной сферы в соответствии с указами Президента Российской Федерации</a:t>
          </a:r>
          <a:endParaRPr lang="ru-RU" sz="1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E2D326B-DA39-4AF4-9C07-094E53C8DB2A}" type="parTrans" cxnId="{8243C25B-3625-4082-9D2E-2CA9464D6461}">
      <dgm:prSet/>
      <dgm:spPr/>
      <dgm:t>
        <a:bodyPr/>
        <a:lstStyle/>
        <a:p>
          <a:endParaRPr lang="ru-RU"/>
        </a:p>
      </dgm:t>
    </dgm:pt>
    <dgm:pt modelId="{0309C6AF-1D19-4915-8692-91AD2D8AD9F8}" type="sibTrans" cxnId="{8243C25B-3625-4082-9D2E-2CA9464D6461}">
      <dgm:prSet/>
      <dgm:spPr/>
      <dgm:t>
        <a:bodyPr/>
        <a:lstStyle/>
        <a:p>
          <a:endParaRPr lang="ru-RU"/>
        </a:p>
      </dgm:t>
    </dgm:pt>
    <dgm:pt modelId="{D22A53E6-B09B-4830-A56B-5A4A280A076B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ru-RU" sz="1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Создание системы долгосрочного прогнозирования и стратегического планирования</a:t>
          </a:r>
          <a:endParaRPr lang="ru-RU" sz="1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484AB7C-2ED5-42DF-BDEC-D5C1F95796F4}" type="parTrans" cxnId="{64801CFB-0F81-4464-9EA0-69A2A0F89EC6}">
      <dgm:prSet/>
      <dgm:spPr/>
      <dgm:t>
        <a:bodyPr/>
        <a:lstStyle/>
        <a:p>
          <a:endParaRPr lang="ru-RU"/>
        </a:p>
      </dgm:t>
    </dgm:pt>
    <dgm:pt modelId="{38FB687E-8BB4-4C06-A357-071D9BA33515}" type="sibTrans" cxnId="{64801CFB-0F81-4464-9EA0-69A2A0F89EC6}">
      <dgm:prSet/>
      <dgm:spPr/>
      <dgm:t>
        <a:bodyPr/>
        <a:lstStyle/>
        <a:p>
          <a:endParaRPr lang="ru-RU"/>
        </a:p>
      </dgm:t>
    </dgm:pt>
    <dgm:pt modelId="{713F09B7-6AEF-4115-881F-56BB7C1DF1C4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ru-RU" sz="1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Обеспечение организационных мер, направленных на рост эффективности бюджетных расходов, оптимизацию расходов, повышение качества предоставления муниципальных услуг</a:t>
          </a:r>
          <a:endParaRPr lang="ru-RU" sz="1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BA71A12-F90B-43BA-BE16-9A2927F59907}" type="parTrans" cxnId="{AB204111-3EE8-4E4F-A8D8-2C86878E4D8F}">
      <dgm:prSet/>
      <dgm:spPr/>
      <dgm:t>
        <a:bodyPr/>
        <a:lstStyle/>
        <a:p>
          <a:endParaRPr lang="ru-RU"/>
        </a:p>
      </dgm:t>
    </dgm:pt>
    <dgm:pt modelId="{5CBB6739-B195-4CEF-8A31-B23D5724B75F}" type="sibTrans" cxnId="{AB204111-3EE8-4E4F-A8D8-2C86878E4D8F}">
      <dgm:prSet/>
      <dgm:spPr/>
      <dgm:t>
        <a:bodyPr/>
        <a:lstStyle/>
        <a:p>
          <a:endParaRPr lang="ru-RU"/>
        </a:p>
      </dgm:t>
    </dgm:pt>
    <dgm:pt modelId="{52C6BC3C-9F83-448A-A797-750779FA3333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ru-RU" sz="1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Реализация политики, направленной на прозрачность, открытость бюджетного процесса</a:t>
          </a:r>
          <a:endParaRPr lang="ru-RU" sz="1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CC953DC-A848-4F9E-968D-382A1FA5D2C2}" type="parTrans" cxnId="{7F601198-EA06-4CD9-877A-2B948A0605F7}">
      <dgm:prSet/>
      <dgm:spPr/>
      <dgm:t>
        <a:bodyPr/>
        <a:lstStyle/>
        <a:p>
          <a:endParaRPr lang="ru-RU"/>
        </a:p>
      </dgm:t>
    </dgm:pt>
    <dgm:pt modelId="{5775E9EA-7596-4C43-9C7C-1B1236002C67}" type="sibTrans" cxnId="{7F601198-EA06-4CD9-877A-2B948A0605F7}">
      <dgm:prSet/>
      <dgm:spPr/>
      <dgm:t>
        <a:bodyPr/>
        <a:lstStyle/>
        <a:p>
          <a:endParaRPr lang="ru-RU"/>
        </a:p>
      </dgm:t>
    </dgm:pt>
    <dgm:pt modelId="{29CEF06F-4FEF-4B8A-98B7-5B1873D32C6C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ru-RU" sz="1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Сохранение бюджетной поддержки развития реального сектора экономики</a:t>
          </a:r>
          <a:endParaRPr lang="ru-RU" sz="1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C76B1B2-5EDA-4F0F-8342-09BBC4F9CBF2}" type="parTrans" cxnId="{46AAC4FF-D833-4809-BA0B-CA1326E0132F}">
      <dgm:prSet/>
      <dgm:spPr/>
      <dgm:t>
        <a:bodyPr/>
        <a:lstStyle/>
        <a:p>
          <a:endParaRPr lang="ru-RU"/>
        </a:p>
      </dgm:t>
    </dgm:pt>
    <dgm:pt modelId="{8AC004EF-70F3-4FF0-823F-F2F9188F5A92}" type="sibTrans" cxnId="{46AAC4FF-D833-4809-BA0B-CA1326E0132F}">
      <dgm:prSet/>
      <dgm:spPr/>
      <dgm:t>
        <a:bodyPr/>
        <a:lstStyle/>
        <a:p>
          <a:endParaRPr lang="ru-RU"/>
        </a:p>
      </dgm:t>
    </dgm:pt>
    <dgm:pt modelId="{0CFD5332-823A-4B05-B878-739CED24FFDC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ru-RU" sz="1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Обеспечение устойчивости, сбалансированности районного бюджета</a:t>
          </a:r>
          <a:endParaRPr lang="ru-RU" sz="1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2CCE3D7-B3EE-4A8E-9819-B77A55462F34}" type="parTrans" cxnId="{F5842E00-6DDB-4809-B85E-3629E8950BAD}">
      <dgm:prSet/>
      <dgm:spPr/>
      <dgm:t>
        <a:bodyPr/>
        <a:lstStyle/>
        <a:p>
          <a:endParaRPr lang="ru-RU"/>
        </a:p>
      </dgm:t>
    </dgm:pt>
    <dgm:pt modelId="{40EF6AC9-36C0-41D5-8030-AA1D98E3CEE6}" type="sibTrans" cxnId="{F5842E00-6DDB-4809-B85E-3629E8950BAD}">
      <dgm:prSet/>
      <dgm:spPr/>
      <dgm:t>
        <a:bodyPr/>
        <a:lstStyle/>
        <a:p>
          <a:endParaRPr lang="ru-RU"/>
        </a:p>
      </dgm:t>
    </dgm:pt>
    <dgm:pt modelId="{C8FA647F-B1FD-4489-B525-37CA67E31110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ru-RU" sz="1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Адресное решение социальных вопросов</a:t>
          </a:r>
          <a:endParaRPr lang="ru-RU" sz="1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B139BD0-D232-4953-8B9C-59CCE6F5761D}" type="parTrans" cxnId="{2A3E0B67-5A59-4F1A-A787-85F5ACA26089}">
      <dgm:prSet/>
      <dgm:spPr/>
      <dgm:t>
        <a:bodyPr/>
        <a:lstStyle/>
        <a:p>
          <a:endParaRPr lang="ru-RU"/>
        </a:p>
      </dgm:t>
    </dgm:pt>
    <dgm:pt modelId="{582404AC-7D25-45DF-80ED-EACAB52FE4F7}" type="sibTrans" cxnId="{2A3E0B67-5A59-4F1A-A787-85F5ACA26089}">
      <dgm:prSet/>
      <dgm:spPr/>
      <dgm:t>
        <a:bodyPr/>
        <a:lstStyle/>
        <a:p>
          <a:endParaRPr lang="ru-RU"/>
        </a:p>
      </dgm:t>
    </dgm:pt>
    <dgm:pt modelId="{E1DD4E7C-F6FD-495C-8740-5E49858C7850}" type="pres">
      <dgm:prSet presAssocID="{5B28BEC7-0BB2-4BA3-A24E-76F186B2EA4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C1E1CF8-D7CE-4902-849C-417102A1F72C}" type="pres">
      <dgm:prSet presAssocID="{16C4E9AD-1C1F-44B2-86FA-233BAAEA4C95}" presName="linNode" presStyleCnt="0"/>
      <dgm:spPr/>
    </dgm:pt>
    <dgm:pt modelId="{CFBA31A7-0AB3-4C10-B3AC-86C9DC57410E}" type="pres">
      <dgm:prSet presAssocID="{16C4E9AD-1C1F-44B2-86FA-233BAAEA4C95}" presName="parentShp" presStyleLbl="node1" presStyleIdx="0" presStyleCnt="1" custScaleX="65572" custScaleY="43582" custLinFactNeighborX="1700" custLinFactNeighborY="-32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BC9966-7F68-4736-AE95-729D1BDBBC33}" type="pres">
      <dgm:prSet presAssocID="{16C4E9AD-1C1F-44B2-86FA-233BAAEA4C95}" presName="childShp" presStyleLbl="bgAccFollowNode1" presStyleIdx="0" presStyleCnt="1" custScaleX="120703" custScaleY="100098" custLinFactNeighborX="8366" custLinFactNeighborY="543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</dgm:ptLst>
  <dgm:cxnLst>
    <dgm:cxn modelId="{AE24C056-ACC4-4C8B-9347-ECFCAAFDA2AA}" srcId="{16C4E9AD-1C1F-44B2-86FA-233BAAEA4C95}" destId="{214A31D4-A017-4A9B-B8D6-C30DCD5942D2}" srcOrd="0" destOrd="0" parTransId="{7207C84A-81D6-4569-B73A-455979D79B52}" sibTransId="{7DE588D2-1D3B-4AA5-ADC7-7BFB6B84C58B}"/>
    <dgm:cxn modelId="{7F601198-EA06-4CD9-877A-2B948A0605F7}" srcId="{16C4E9AD-1C1F-44B2-86FA-233BAAEA4C95}" destId="{52C6BC3C-9F83-448A-A797-750779FA3333}" srcOrd="7" destOrd="0" parTransId="{ACC953DC-A848-4F9E-968D-382A1FA5D2C2}" sibTransId="{5775E9EA-7596-4C43-9C7C-1B1236002C67}"/>
    <dgm:cxn modelId="{57E22758-A4D0-4E96-AC70-D1303564B719}" type="presOf" srcId="{713F09B7-6AEF-4115-881F-56BB7C1DF1C4}" destId="{39BC9966-7F68-4736-AE95-729D1BDBBC33}" srcOrd="0" destOrd="6" presId="urn:microsoft.com/office/officeart/2005/8/layout/vList6"/>
    <dgm:cxn modelId="{8243C25B-3625-4082-9D2E-2CA9464D6461}" srcId="{16C4E9AD-1C1F-44B2-86FA-233BAAEA4C95}" destId="{4B90CB2E-BF52-44D5-BA08-10ED9EF73BDF}" srcOrd="1" destOrd="0" parTransId="{AE2D326B-DA39-4AF4-9C07-094E53C8DB2A}" sibTransId="{0309C6AF-1D19-4915-8692-91AD2D8AD9F8}"/>
    <dgm:cxn modelId="{63F518A7-7E56-4DF2-88B4-087A76DC2462}" type="presOf" srcId="{214A31D4-A017-4A9B-B8D6-C30DCD5942D2}" destId="{39BC9966-7F68-4736-AE95-729D1BDBBC33}" srcOrd="0" destOrd="0" presId="urn:microsoft.com/office/officeart/2005/8/layout/vList6"/>
    <dgm:cxn modelId="{A36DED6A-99B9-4C92-AB16-45088F1F2C8E}" type="presOf" srcId="{16C4E9AD-1C1F-44B2-86FA-233BAAEA4C95}" destId="{CFBA31A7-0AB3-4C10-B3AC-86C9DC57410E}" srcOrd="0" destOrd="0" presId="urn:microsoft.com/office/officeart/2005/8/layout/vList6"/>
    <dgm:cxn modelId="{1D583486-1A15-4AD5-9C24-F298211199E4}" type="presOf" srcId="{52C6BC3C-9F83-448A-A797-750779FA3333}" destId="{39BC9966-7F68-4736-AE95-729D1BDBBC33}" srcOrd="0" destOrd="7" presId="urn:microsoft.com/office/officeart/2005/8/layout/vList6"/>
    <dgm:cxn modelId="{AB204111-3EE8-4E4F-A8D8-2C86878E4D8F}" srcId="{16C4E9AD-1C1F-44B2-86FA-233BAAEA4C95}" destId="{713F09B7-6AEF-4115-881F-56BB7C1DF1C4}" srcOrd="6" destOrd="0" parTransId="{8BA71A12-F90B-43BA-BE16-9A2927F59907}" sibTransId="{5CBB6739-B195-4CEF-8A31-B23D5724B75F}"/>
    <dgm:cxn modelId="{F5842E00-6DDB-4809-B85E-3629E8950BAD}" srcId="{16C4E9AD-1C1F-44B2-86FA-233BAAEA4C95}" destId="{0CFD5332-823A-4B05-B878-739CED24FFDC}" srcOrd="4" destOrd="0" parTransId="{F2CCE3D7-B3EE-4A8E-9819-B77A55462F34}" sibTransId="{40EF6AC9-36C0-41D5-8030-AA1D98E3CEE6}"/>
    <dgm:cxn modelId="{A5DEFB0E-D8D2-43B0-8BF6-14A80ABFBE32}" type="presOf" srcId="{C8FA647F-B1FD-4489-B525-37CA67E31110}" destId="{39BC9966-7F68-4736-AE95-729D1BDBBC33}" srcOrd="0" destOrd="3" presId="urn:microsoft.com/office/officeart/2005/8/layout/vList6"/>
    <dgm:cxn modelId="{46AAC4FF-D833-4809-BA0B-CA1326E0132F}" srcId="{16C4E9AD-1C1F-44B2-86FA-233BAAEA4C95}" destId="{29CEF06F-4FEF-4B8A-98B7-5B1873D32C6C}" srcOrd="2" destOrd="0" parTransId="{DC76B1B2-5EDA-4F0F-8342-09BBC4F9CBF2}" sibTransId="{8AC004EF-70F3-4FF0-823F-F2F9188F5A92}"/>
    <dgm:cxn modelId="{1852357D-732A-42C5-AD64-2322D55560A0}" type="presOf" srcId="{0CFD5332-823A-4B05-B878-739CED24FFDC}" destId="{39BC9966-7F68-4736-AE95-729D1BDBBC33}" srcOrd="0" destOrd="4" presId="urn:microsoft.com/office/officeart/2005/8/layout/vList6"/>
    <dgm:cxn modelId="{FF5DCF83-0220-4A2B-B59A-B65F02C33B6C}" type="presOf" srcId="{D22A53E6-B09B-4830-A56B-5A4A280A076B}" destId="{39BC9966-7F68-4736-AE95-729D1BDBBC33}" srcOrd="0" destOrd="5" presId="urn:microsoft.com/office/officeart/2005/8/layout/vList6"/>
    <dgm:cxn modelId="{7A7F2059-06B1-45A5-A7B9-A5CDD2A0F879}" type="presOf" srcId="{5B28BEC7-0BB2-4BA3-A24E-76F186B2EA40}" destId="{E1DD4E7C-F6FD-495C-8740-5E49858C7850}" srcOrd="0" destOrd="0" presId="urn:microsoft.com/office/officeart/2005/8/layout/vList6"/>
    <dgm:cxn modelId="{7A00D436-C550-4F5B-BCAF-28B9224E27E6}" type="presOf" srcId="{29CEF06F-4FEF-4B8A-98B7-5B1873D32C6C}" destId="{39BC9966-7F68-4736-AE95-729D1BDBBC33}" srcOrd="0" destOrd="2" presId="urn:microsoft.com/office/officeart/2005/8/layout/vList6"/>
    <dgm:cxn modelId="{B1FACAFB-6871-49EC-93E2-B442B0C01D68}" srcId="{5B28BEC7-0BB2-4BA3-A24E-76F186B2EA40}" destId="{16C4E9AD-1C1F-44B2-86FA-233BAAEA4C95}" srcOrd="0" destOrd="0" parTransId="{B312A632-AD49-4460-9296-1B2ED8DC801D}" sibTransId="{F4F12BDB-3561-49D2-88E6-6B320AFA4032}"/>
    <dgm:cxn modelId="{2A3E0B67-5A59-4F1A-A787-85F5ACA26089}" srcId="{16C4E9AD-1C1F-44B2-86FA-233BAAEA4C95}" destId="{C8FA647F-B1FD-4489-B525-37CA67E31110}" srcOrd="3" destOrd="0" parTransId="{7B139BD0-D232-4953-8B9C-59CCE6F5761D}" sibTransId="{582404AC-7D25-45DF-80ED-EACAB52FE4F7}"/>
    <dgm:cxn modelId="{64801CFB-0F81-4464-9EA0-69A2A0F89EC6}" srcId="{16C4E9AD-1C1F-44B2-86FA-233BAAEA4C95}" destId="{D22A53E6-B09B-4830-A56B-5A4A280A076B}" srcOrd="5" destOrd="0" parTransId="{6484AB7C-2ED5-42DF-BDEC-D5C1F95796F4}" sibTransId="{38FB687E-8BB4-4C06-A357-071D9BA33515}"/>
    <dgm:cxn modelId="{76B72C24-B549-4B80-8C5D-ABB782CFE64D}" type="presOf" srcId="{4B90CB2E-BF52-44D5-BA08-10ED9EF73BDF}" destId="{39BC9966-7F68-4736-AE95-729D1BDBBC33}" srcOrd="0" destOrd="1" presId="urn:microsoft.com/office/officeart/2005/8/layout/vList6"/>
    <dgm:cxn modelId="{951C6C67-3F8D-4603-821E-F6EA235D9DF1}" type="presParOf" srcId="{E1DD4E7C-F6FD-495C-8740-5E49858C7850}" destId="{3C1E1CF8-D7CE-4902-849C-417102A1F72C}" srcOrd="0" destOrd="0" presId="urn:microsoft.com/office/officeart/2005/8/layout/vList6"/>
    <dgm:cxn modelId="{D2AE3A49-2871-4737-8A29-B2D6202053D8}" type="presParOf" srcId="{3C1E1CF8-D7CE-4902-849C-417102A1F72C}" destId="{CFBA31A7-0AB3-4C10-B3AC-86C9DC57410E}" srcOrd="0" destOrd="0" presId="urn:microsoft.com/office/officeart/2005/8/layout/vList6"/>
    <dgm:cxn modelId="{1FB121B3-02F2-41AA-B03C-0EFE69C52F02}" type="presParOf" srcId="{3C1E1CF8-D7CE-4902-849C-417102A1F72C}" destId="{39BC9966-7F68-4736-AE95-729D1BDBBC33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B28BEC7-0BB2-4BA3-A24E-76F186B2EA40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6C4E9AD-1C1F-44B2-86FA-233BAAEA4C95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Основные задачи налоговой политики</a:t>
          </a:r>
          <a:endParaRPr lang="ru-RU" sz="16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312A632-AD49-4460-9296-1B2ED8DC801D}" type="parTrans" cxnId="{B1FACAFB-6871-49EC-93E2-B442B0C01D68}">
      <dgm:prSet/>
      <dgm:spPr/>
      <dgm:t>
        <a:bodyPr/>
        <a:lstStyle/>
        <a:p>
          <a:endParaRPr lang="ru-RU"/>
        </a:p>
      </dgm:t>
    </dgm:pt>
    <dgm:pt modelId="{F4F12BDB-3561-49D2-88E6-6B320AFA4032}" type="sibTrans" cxnId="{B1FACAFB-6871-49EC-93E2-B442B0C01D68}">
      <dgm:prSet/>
      <dgm:spPr/>
      <dgm:t>
        <a:bodyPr/>
        <a:lstStyle/>
        <a:p>
          <a:endParaRPr lang="ru-RU"/>
        </a:p>
      </dgm:t>
    </dgm:pt>
    <dgm:pt modelId="{4B90CB2E-BF52-44D5-BA08-10ED9EF73BDF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ru-RU" sz="1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Увеличение налогового потенциала района посредством стимулирования развития новых производств</a:t>
          </a:r>
          <a:endParaRPr lang="ru-RU" sz="1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E2D326B-DA39-4AF4-9C07-094E53C8DB2A}" type="parTrans" cxnId="{8243C25B-3625-4082-9D2E-2CA9464D6461}">
      <dgm:prSet/>
      <dgm:spPr/>
      <dgm:t>
        <a:bodyPr/>
        <a:lstStyle/>
        <a:p>
          <a:endParaRPr lang="ru-RU"/>
        </a:p>
      </dgm:t>
    </dgm:pt>
    <dgm:pt modelId="{0309C6AF-1D19-4915-8692-91AD2D8AD9F8}" type="sibTrans" cxnId="{8243C25B-3625-4082-9D2E-2CA9464D6461}">
      <dgm:prSet/>
      <dgm:spPr/>
      <dgm:t>
        <a:bodyPr/>
        <a:lstStyle/>
        <a:p>
          <a:endParaRPr lang="ru-RU"/>
        </a:p>
      </dgm:t>
    </dgm:pt>
    <dgm:pt modelId="{8D7227F1-BFE5-4CE5-AFFB-DF2264D32D59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endParaRPr lang="ru-RU" sz="1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B2F7DF2-F3EA-4DCB-93C2-D990217B67C5}" type="parTrans" cxnId="{53818574-9F2A-4F0A-B19D-61F496B12B63}">
      <dgm:prSet/>
      <dgm:spPr/>
      <dgm:t>
        <a:bodyPr/>
        <a:lstStyle/>
        <a:p>
          <a:endParaRPr lang="ru-RU"/>
        </a:p>
      </dgm:t>
    </dgm:pt>
    <dgm:pt modelId="{4090CFFB-0A2D-46E5-BFA8-376701BEDFB0}" type="sibTrans" cxnId="{53818574-9F2A-4F0A-B19D-61F496B12B63}">
      <dgm:prSet/>
      <dgm:spPr/>
      <dgm:t>
        <a:bodyPr/>
        <a:lstStyle/>
        <a:p>
          <a:endParaRPr lang="ru-RU"/>
        </a:p>
      </dgm:t>
    </dgm:pt>
    <dgm:pt modelId="{96DA1160-2721-4F49-90D1-AC5586ADBAAA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ru-RU" sz="1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Обеспечение условий для полного и стабильного поступления налоговых и неналоговых доходов, сборов и иных обязательных платежей, необходимых для устойчивого и сбалансированного исполнения районного бюджета</a:t>
          </a:r>
          <a:endParaRPr lang="ru-RU" sz="1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8633783-908B-498C-A543-8C46719957BC}" type="parTrans" cxnId="{FB31C764-86C1-4DB7-909C-D24290647D8D}">
      <dgm:prSet/>
      <dgm:spPr/>
      <dgm:t>
        <a:bodyPr/>
        <a:lstStyle/>
        <a:p>
          <a:endParaRPr lang="ru-RU"/>
        </a:p>
      </dgm:t>
    </dgm:pt>
    <dgm:pt modelId="{2D532B00-9AA9-42F0-95A7-CA63B6523E0C}" type="sibTrans" cxnId="{FB31C764-86C1-4DB7-909C-D24290647D8D}">
      <dgm:prSet/>
      <dgm:spPr/>
      <dgm:t>
        <a:bodyPr/>
        <a:lstStyle/>
        <a:p>
          <a:endParaRPr lang="ru-RU"/>
        </a:p>
      </dgm:t>
    </dgm:pt>
    <dgm:pt modelId="{433778A2-E428-485A-B17E-C892A5D50F9F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ru-RU" sz="1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Поддержка инвестиционной активности хозяйствующих субъектов, повышение эффективности использования объектов муниципальной собственности</a:t>
          </a:r>
          <a:endParaRPr lang="ru-RU" sz="1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CCB3FEA-3C58-4365-B407-F2FE70C49FA7}" type="parTrans" cxnId="{DB64530F-C9F7-40EE-B60B-318A4F501D99}">
      <dgm:prSet/>
      <dgm:spPr/>
      <dgm:t>
        <a:bodyPr/>
        <a:lstStyle/>
        <a:p>
          <a:endParaRPr lang="ru-RU"/>
        </a:p>
      </dgm:t>
    </dgm:pt>
    <dgm:pt modelId="{F600CCFA-B8CD-423F-AA8F-B752AC51DC22}" type="sibTrans" cxnId="{DB64530F-C9F7-40EE-B60B-318A4F501D99}">
      <dgm:prSet/>
      <dgm:spPr/>
      <dgm:t>
        <a:bodyPr/>
        <a:lstStyle/>
        <a:p>
          <a:endParaRPr lang="ru-RU"/>
        </a:p>
      </dgm:t>
    </dgm:pt>
    <dgm:pt modelId="{E1DD4E7C-F6FD-495C-8740-5E49858C7850}" type="pres">
      <dgm:prSet presAssocID="{5B28BEC7-0BB2-4BA3-A24E-76F186B2EA4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C1E1CF8-D7CE-4902-849C-417102A1F72C}" type="pres">
      <dgm:prSet presAssocID="{16C4E9AD-1C1F-44B2-86FA-233BAAEA4C95}" presName="linNode" presStyleCnt="0"/>
      <dgm:spPr/>
    </dgm:pt>
    <dgm:pt modelId="{CFBA31A7-0AB3-4C10-B3AC-86C9DC57410E}" type="pres">
      <dgm:prSet presAssocID="{16C4E9AD-1C1F-44B2-86FA-233BAAEA4C95}" presName="parentShp" presStyleLbl="node1" presStyleIdx="0" presStyleCnt="1" custScaleX="72887" custScaleY="60942" custLinFactNeighborY="-4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BC9966-7F68-4736-AE95-729D1BDBBC33}" type="pres">
      <dgm:prSet presAssocID="{16C4E9AD-1C1F-44B2-86FA-233BAAEA4C95}" presName="childShp" presStyleLbl="bgAccFollowNode1" presStyleIdx="0" presStyleCnt="1" custScaleX="124385" custScaleY="100098" custLinFactNeighborX="85" custLinFactNeighborY="22442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</dgm:ptLst>
  <dgm:cxnLst>
    <dgm:cxn modelId="{A5E529C8-3DF8-4A66-A0AD-B2FE8665AC56}" type="presOf" srcId="{5B28BEC7-0BB2-4BA3-A24E-76F186B2EA40}" destId="{E1DD4E7C-F6FD-495C-8740-5E49858C7850}" srcOrd="0" destOrd="0" presId="urn:microsoft.com/office/officeart/2005/8/layout/vList6"/>
    <dgm:cxn modelId="{8243C25B-3625-4082-9D2E-2CA9464D6461}" srcId="{16C4E9AD-1C1F-44B2-86FA-233BAAEA4C95}" destId="{4B90CB2E-BF52-44D5-BA08-10ED9EF73BDF}" srcOrd="1" destOrd="0" parTransId="{AE2D326B-DA39-4AF4-9C07-094E53C8DB2A}" sibTransId="{0309C6AF-1D19-4915-8692-91AD2D8AD9F8}"/>
    <dgm:cxn modelId="{CECB364B-0F4A-4593-AE22-9C351210D40E}" type="presOf" srcId="{16C4E9AD-1C1F-44B2-86FA-233BAAEA4C95}" destId="{CFBA31A7-0AB3-4C10-B3AC-86C9DC57410E}" srcOrd="0" destOrd="0" presId="urn:microsoft.com/office/officeart/2005/8/layout/vList6"/>
    <dgm:cxn modelId="{B1FACAFB-6871-49EC-93E2-B442B0C01D68}" srcId="{5B28BEC7-0BB2-4BA3-A24E-76F186B2EA40}" destId="{16C4E9AD-1C1F-44B2-86FA-233BAAEA4C95}" srcOrd="0" destOrd="0" parTransId="{B312A632-AD49-4460-9296-1B2ED8DC801D}" sibTransId="{F4F12BDB-3561-49D2-88E6-6B320AFA4032}"/>
    <dgm:cxn modelId="{DB64530F-C9F7-40EE-B60B-318A4F501D99}" srcId="{16C4E9AD-1C1F-44B2-86FA-233BAAEA4C95}" destId="{433778A2-E428-485A-B17E-C892A5D50F9F}" srcOrd="3" destOrd="0" parTransId="{6CCB3FEA-3C58-4365-B407-F2FE70C49FA7}" sibTransId="{F600CCFA-B8CD-423F-AA8F-B752AC51DC22}"/>
    <dgm:cxn modelId="{A9063828-AD8F-4F8F-9A86-4631409DD559}" type="presOf" srcId="{8D7227F1-BFE5-4CE5-AFFB-DF2264D32D59}" destId="{39BC9966-7F68-4736-AE95-729D1BDBBC33}" srcOrd="0" destOrd="0" presId="urn:microsoft.com/office/officeart/2005/8/layout/vList6"/>
    <dgm:cxn modelId="{D8F62A4E-6DA5-4437-91AC-AE9529C2742E}" type="presOf" srcId="{4B90CB2E-BF52-44D5-BA08-10ED9EF73BDF}" destId="{39BC9966-7F68-4736-AE95-729D1BDBBC33}" srcOrd="0" destOrd="1" presId="urn:microsoft.com/office/officeart/2005/8/layout/vList6"/>
    <dgm:cxn modelId="{FB31C764-86C1-4DB7-909C-D24290647D8D}" srcId="{16C4E9AD-1C1F-44B2-86FA-233BAAEA4C95}" destId="{96DA1160-2721-4F49-90D1-AC5586ADBAAA}" srcOrd="2" destOrd="0" parTransId="{58633783-908B-498C-A543-8C46719957BC}" sibTransId="{2D532B00-9AA9-42F0-95A7-CA63B6523E0C}"/>
    <dgm:cxn modelId="{53818574-9F2A-4F0A-B19D-61F496B12B63}" srcId="{16C4E9AD-1C1F-44B2-86FA-233BAAEA4C95}" destId="{8D7227F1-BFE5-4CE5-AFFB-DF2264D32D59}" srcOrd="0" destOrd="0" parTransId="{7B2F7DF2-F3EA-4DCB-93C2-D990217B67C5}" sibTransId="{4090CFFB-0A2D-46E5-BFA8-376701BEDFB0}"/>
    <dgm:cxn modelId="{DDE13975-2D44-40AF-B1A7-F8AA770AC283}" type="presOf" srcId="{96DA1160-2721-4F49-90D1-AC5586ADBAAA}" destId="{39BC9966-7F68-4736-AE95-729D1BDBBC33}" srcOrd="0" destOrd="2" presId="urn:microsoft.com/office/officeart/2005/8/layout/vList6"/>
    <dgm:cxn modelId="{AD4E5349-10F9-459F-9D27-464746818B37}" type="presOf" srcId="{433778A2-E428-485A-B17E-C892A5D50F9F}" destId="{39BC9966-7F68-4736-AE95-729D1BDBBC33}" srcOrd="0" destOrd="3" presId="urn:microsoft.com/office/officeart/2005/8/layout/vList6"/>
    <dgm:cxn modelId="{EFC11CC8-7857-4D8D-A3ED-BB4DB0F340B3}" type="presParOf" srcId="{E1DD4E7C-F6FD-495C-8740-5E49858C7850}" destId="{3C1E1CF8-D7CE-4902-849C-417102A1F72C}" srcOrd="0" destOrd="0" presId="urn:microsoft.com/office/officeart/2005/8/layout/vList6"/>
    <dgm:cxn modelId="{8504F8D3-FF3B-4E9A-94A1-D9B185681A69}" type="presParOf" srcId="{3C1E1CF8-D7CE-4902-849C-417102A1F72C}" destId="{CFBA31A7-0AB3-4C10-B3AC-86C9DC57410E}" srcOrd="0" destOrd="0" presId="urn:microsoft.com/office/officeart/2005/8/layout/vList6"/>
    <dgm:cxn modelId="{6BE12843-5545-4A90-AA59-446A70391F8E}" type="presParOf" srcId="{3C1E1CF8-D7CE-4902-849C-417102A1F72C}" destId="{39BC9966-7F68-4736-AE95-729D1BDBBC33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B28BEC7-0BB2-4BA3-A24E-76F186B2EA40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6C4E9AD-1C1F-44B2-86FA-233BAAEA4C95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Оптимизация и ограничение расходов бюджета</a:t>
          </a:r>
          <a:endParaRPr lang="ru-RU" sz="16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312A632-AD49-4460-9296-1B2ED8DC801D}" type="parTrans" cxnId="{B1FACAFB-6871-49EC-93E2-B442B0C01D68}">
      <dgm:prSet/>
      <dgm:spPr/>
      <dgm:t>
        <a:bodyPr/>
        <a:lstStyle/>
        <a:p>
          <a:endParaRPr lang="ru-RU"/>
        </a:p>
      </dgm:t>
    </dgm:pt>
    <dgm:pt modelId="{F4F12BDB-3561-49D2-88E6-6B320AFA4032}" type="sibTrans" cxnId="{B1FACAFB-6871-49EC-93E2-B442B0C01D68}">
      <dgm:prSet/>
      <dgm:spPr/>
      <dgm:t>
        <a:bodyPr/>
        <a:lstStyle/>
        <a:p>
          <a:endParaRPr lang="ru-RU"/>
        </a:p>
      </dgm:t>
    </dgm:pt>
    <dgm:pt modelId="{214A31D4-A017-4A9B-B8D6-C30DCD5942D2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ru-RU" sz="1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Сокращение расходов по отдельным мероприятиям муниципальных программ в целях обеспечения сбалансированности районного бюджета </a:t>
          </a:r>
          <a:endParaRPr lang="ru-RU" sz="1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207C84A-81D6-4569-B73A-455979D79B52}" type="parTrans" cxnId="{AE24C056-ACC4-4C8B-9347-ECFCAAFDA2AA}">
      <dgm:prSet/>
      <dgm:spPr/>
      <dgm:t>
        <a:bodyPr/>
        <a:lstStyle/>
        <a:p>
          <a:endParaRPr lang="ru-RU"/>
        </a:p>
      </dgm:t>
    </dgm:pt>
    <dgm:pt modelId="{7DE588D2-1D3B-4AA5-ADC7-7BFB6B84C58B}" type="sibTrans" cxnId="{AE24C056-ACC4-4C8B-9347-ECFCAAFDA2AA}">
      <dgm:prSet/>
      <dgm:spPr/>
      <dgm:t>
        <a:bodyPr/>
        <a:lstStyle/>
        <a:p>
          <a:endParaRPr lang="ru-RU"/>
        </a:p>
      </dgm:t>
    </dgm:pt>
    <dgm:pt modelId="{4B90CB2E-BF52-44D5-BA08-10ED9EF73BDF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ru-RU" sz="1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Установление правил нормирования в сфере закупок товаров, работ, услуг для обеспечения нужд </a:t>
          </a:r>
          <a:r>
            <a:rPr lang="ru-RU" sz="10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Тимашевского</a:t>
          </a:r>
          <a:r>
            <a:rPr lang="ru-RU" sz="1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района в соответствии  с общими правилами, определяемыми Правительством Российской Федерации</a:t>
          </a:r>
          <a:endParaRPr lang="ru-RU" sz="1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E2D326B-DA39-4AF4-9C07-094E53C8DB2A}" type="parTrans" cxnId="{8243C25B-3625-4082-9D2E-2CA9464D6461}">
      <dgm:prSet/>
      <dgm:spPr/>
      <dgm:t>
        <a:bodyPr/>
        <a:lstStyle/>
        <a:p>
          <a:endParaRPr lang="ru-RU"/>
        </a:p>
      </dgm:t>
    </dgm:pt>
    <dgm:pt modelId="{0309C6AF-1D19-4915-8692-91AD2D8AD9F8}" type="sibTrans" cxnId="{8243C25B-3625-4082-9D2E-2CA9464D6461}">
      <dgm:prSet/>
      <dgm:spPr/>
      <dgm:t>
        <a:bodyPr/>
        <a:lstStyle/>
        <a:p>
          <a:endParaRPr lang="ru-RU"/>
        </a:p>
      </dgm:t>
    </dgm:pt>
    <dgm:pt modelId="{94CA016E-982C-4D89-89C1-E17492550398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ru-RU" sz="1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Оптимизация структуры бюджетной сети за счет преобразования муниципальных учреждений, направленная  на повышение эффективности управления муниципальными финансами</a:t>
          </a:r>
          <a:endParaRPr lang="ru-RU" sz="1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23F8F35-23A4-4C98-9422-CFDBDCF2210F}" type="parTrans" cxnId="{84414784-7173-41FA-B0ED-F46AE9C5642E}">
      <dgm:prSet/>
      <dgm:spPr/>
      <dgm:t>
        <a:bodyPr/>
        <a:lstStyle/>
        <a:p>
          <a:endParaRPr lang="ru-RU"/>
        </a:p>
      </dgm:t>
    </dgm:pt>
    <dgm:pt modelId="{EE1E4690-CBD0-43BB-9A37-0A6C7DE075C0}" type="sibTrans" cxnId="{84414784-7173-41FA-B0ED-F46AE9C5642E}">
      <dgm:prSet/>
      <dgm:spPr/>
      <dgm:t>
        <a:bodyPr/>
        <a:lstStyle/>
        <a:p>
          <a:endParaRPr lang="ru-RU"/>
        </a:p>
      </dgm:t>
    </dgm:pt>
    <dgm:pt modelId="{D22A53E6-B09B-4830-A56B-5A4A280A076B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ru-RU" sz="1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Уточнение объема действующих расходных обязательств с учетом изменения контингента получателей</a:t>
          </a:r>
          <a:endParaRPr lang="ru-RU" sz="1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484AB7C-2ED5-42DF-BDEC-D5C1F95796F4}" type="parTrans" cxnId="{64801CFB-0F81-4464-9EA0-69A2A0F89EC6}">
      <dgm:prSet/>
      <dgm:spPr/>
      <dgm:t>
        <a:bodyPr/>
        <a:lstStyle/>
        <a:p>
          <a:endParaRPr lang="ru-RU"/>
        </a:p>
      </dgm:t>
    </dgm:pt>
    <dgm:pt modelId="{38FB687E-8BB4-4C06-A357-071D9BA33515}" type="sibTrans" cxnId="{64801CFB-0F81-4464-9EA0-69A2A0F89EC6}">
      <dgm:prSet/>
      <dgm:spPr/>
      <dgm:t>
        <a:bodyPr/>
        <a:lstStyle/>
        <a:p>
          <a:endParaRPr lang="ru-RU"/>
        </a:p>
      </dgm:t>
    </dgm:pt>
    <dgm:pt modelId="{8D7227F1-BFE5-4CE5-AFFB-DF2264D32D59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endParaRPr lang="ru-RU" sz="1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B2F7DF2-F3EA-4DCB-93C2-D990217B67C5}" type="parTrans" cxnId="{53818574-9F2A-4F0A-B19D-61F496B12B63}">
      <dgm:prSet/>
      <dgm:spPr/>
      <dgm:t>
        <a:bodyPr/>
        <a:lstStyle/>
        <a:p>
          <a:endParaRPr lang="ru-RU"/>
        </a:p>
      </dgm:t>
    </dgm:pt>
    <dgm:pt modelId="{4090CFFB-0A2D-46E5-BFA8-376701BEDFB0}" type="sibTrans" cxnId="{53818574-9F2A-4F0A-B19D-61F496B12B63}">
      <dgm:prSet/>
      <dgm:spPr/>
      <dgm:t>
        <a:bodyPr/>
        <a:lstStyle/>
        <a:p>
          <a:endParaRPr lang="ru-RU"/>
        </a:p>
      </dgm:t>
    </dgm:pt>
    <dgm:pt modelId="{CB92D48E-6F12-40EA-92A5-85E21D928907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ru-RU" sz="1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Проведение оценки эффективности реализации каждой муниципальной программы</a:t>
          </a:r>
          <a:endParaRPr lang="ru-RU" sz="1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CADCDF1-1B00-44D5-9A9A-4C01A92B4D2A}" type="parTrans" cxnId="{FEE9151D-CC68-4D29-A6B9-42849454D12C}">
      <dgm:prSet/>
      <dgm:spPr/>
      <dgm:t>
        <a:bodyPr/>
        <a:lstStyle/>
        <a:p>
          <a:endParaRPr lang="ru-RU"/>
        </a:p>
      </dgm:t>
    </dgm:pt>
    <dgm:pt modelId="{4EEDFC9F-CB37-44A3-80EE-9B5A177AB2AC}" type="sibTrans" cxnId="{FEE9151D-CC68-4D29-A6B9-42849454D12C}">
      <dgm:prSet/>
      <dgm:spPr/>
      <dgm:t>
        <a:bodyPr/>
        <a:lstStyle/>
        <a:p>
          <a:endParaRPr lang="ru-RU"/>
        </a:p>
      </dgm:t>
    </dgm:pt>
    <dgm:pt modelId="{70544601-00BD-4C7C-A42C-228A96223DD7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ru-RU" sz="1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Контроль соответствия объема действующих расходных обязательств реальным доходным источникам и источникам покрытия дефицита бюджета</a:t>
          </a:r>
          <a:endParaRPr lang="ru-RU" sz="1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2C038D5-C2EF-440E-B75F-E7029D5DF940}" type="parTrans" cxnId="{D9FF884B-35B4-4B35-B0C2-26C7131A634B}">
      <dgm:prSet/>
      <dgm:spPr/>
      <dgm:t>
        <a:bodyPr/>
        <a:lstStyle/>
        <a:p>
          <a:endParaRPr lang="ru-RU"/>
        </a:p>
      </dgm:t>
    </dgm:pt>
    <dgm:pt modelId="{F963634D-11B8-4502-86AE-43600A65230E}" type="sibTrans" cxnId="{D9FF884B-35B4-4B35-B0C2-26C7131A634B}">
      <dgm:prSet/>
      <dgm:spPr/>
      <dgm:t>
        <a:bodyPr/>
        <a:lstStyle/>
        <a:p>
          <a:endParaRPr lang="ru-RU"/>
        </a:p>
      </dgm:t>
    </dgm:pt>
    <dgm:pt modelId="{E1DD4E7C-F6FD-495C-8740-5E49858C7850}" type="pres">
      <dgm:prSet presAssocID="{5B28BEC7-0BB2-4BA3-A24E-76F186B2EA4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C1E1CF8-D7CE-4902-849C-417102A1F72C}" type="pres">
      <dgm:prSet presAssocID="{16C4E9AD-1C1F-44B2-86FA-233BAAEA4C95}" presName="linNode" presStyleCnt="0"/>
      <dgm:spPr/>
    </dgm:pt>
    <dgm:pt modelId="{CFBA31A7-0AB3-4C10-B3AC-86C9DC57410E}" type="pres">
      <dgm:prSet presAssocID="{16C4E9AD-1C1F-44B2-86FA-233BAAEA4C95}" presName="parentShp" presStyleLbl="node1" presStyleIdx="0" presStyleCnt="1" custScaleX="73057" custScaleY="38050" custLinFactNeighborY="-4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BC9966-7F68-4736-AE95-729D1BDBBC33}" type="pres">
      <dgm:prSet presAssocID="{16C4E9AD-1C1F-44B2-86FA-233BAAEA4C95}" presName="childShp" presStyleLbl="bgAccFollowNode1" presStyleIdx="0" presStyleCnt="1" custScaleX="124385" custScaleY="100098" custLinFactNeighborX="85" custLinFactNeighborY="22442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</dgm:ptLst>
  <dgm:cxnLst>
    <dgm:cxn modelId="{E67DC324-3D4E-464B-ABF8-B238AAA5D5AA}" type="presOf" srcId="{5B28BEC7-0BB2-4BA3-A24E-76F186B2EA40}" destId="{E1DD4E7C-F6FD-495C-8740-5E49858C7850}" srcOrd="0" destOrd="0" presId="urn:microsoft.com/office/officeart/2005/8/layout/vList6"/>
    <dgm:cxn modelId="{8243C25B-3625-4082-9D2E-2CA9464D6461}" srcId="{16C4E9AD-1C1F-44B2-86FA-233BAAEA4C95}" destId="{4B90CB2E-BF52-44D5-BA08-10ED9EF73BDF}" srcOrd="3" destOrd="0" parTransId="{AE2D326B-DA39-4AF4-9C07-094E53C8DB2A}" sibTransId="{0309C6AF-1D19-4915-8692-91AD2D8AD9F8}"/>
    <dgm:cxn modelId="{0B4463E4-DB69-43FD-A790-B6B180D81484}" type="presOf" srcId="{70544601-00BD-4C7C-A42C-228A96223DD7}" destId="{39BC9966-7F68-4736-AE95-729D1BDBBC33}" srcOrd="0" destOrd="6" presId="urn:microsoft.com/office/officeart/2005/8/layout/vList6"/>
    <dgm:cxn modelId="{53818574-9F2A-4F0A-B19D-61F496B12B63}" srcId="{16C4E9AD-1C1F-44B2-86FA-233BAAEA4C95}" destId="{8D7227F1-BFE5-4CE5-AFFB-DF2264D32D59}" srcOrd="0" destOrd="0" parTransId="{7B2F7DF2-F3EA-4DCB-93C2-D990217B67C5}" sibTransId="{4090CFFB-0A2D-46E5-BFA8-376701BEDFB0}"/>
    <dgm:cxn modelId="{64801CFB-0F81-4464-9EA0-69A2A0F89EC6}" srcId="{16C4E9AD-1C1F-44B2-86FA-233BAAEA4C95}" destId="{D22A53E6-B09B-4830-A56B-5A4A280A076B}" srcOrd="5" destOrd="0" parTransId="{6484AB7C-2ED5-42DF-BDEC-D5C1F95796F4}" sibTransId="{38FB687E-8BB4-4C06-A357-071D9BA33515}"/>
    <dgm:cxn modelId="{84414784-7173-41FA-B0ED-F46AE9C5642E}" srcId="{16C4E9AD-1C1F-44B2-86FA-233BAAEA4C95}" destId="{94CA016E-982C-4D89-89C1-E17492550398}" srcOrd="4" destOrd="0" parTransId="{323F8F35-23A4-4C98-9422-CFDBDCF2210F}" sibTransId="{EE1E4690-CBD0-43BB-9A37-0A6C7DE075C0}"/>
    <dgm:cxn modelId="{D9FF884B-35B4-4B35-B0C2-26C7131A634B}" srcId="{16C4E9AD-1C1F-44B2-86FA-233BAAEA4C95}" destId="{70544601-00BD-4C7C-A42C-228A96223DD7}" srcOrd="6" destOrd="0" parTransId="{12C038D5-C2EF-440E-B75F-E7029D5DF940}" sibTransId="{F963634D-11B8-4502-86AE-43600A65230E}"/>
    <dgm:cxn modelId="{FEE9151D-CC68-4D29-A6B9-42849454D12C}" srcId="{16C4E9AD-1C1F-44B2-86FA-233BAAEA4C95}" destId="{CB92D48E-6F12-40EA-92A5-85E21D928907}" srcOrd="2" destOrd="0" parTransId="{5CADCDF1-1B00-44D5-9A9A-4C01A92B4D2A}" sibTransId="{4EEDFC9F-CB37-44A3-80EE-9B5A177AB2AC}"/>
    <dgm:cxn modelId="{01B20D15-0860-4613-8E7C-72DD05CE51F5}" type="presOf" srcId="{94CA016E-982C-4D89-89C1-E17492550398}" destId="{39BC9966-7F68-4736-AE95-729D1BDBBC33}" srcOrd="0" destOrd="4" presId="urn:microsoft.com/office/officeart/2005/8/layout/vList6"/>
    <dgm:cxn modelId="{4C69B14C-70B4-4FAB-B9FB-719A3CAD95FC}" type="presOf" srcId="{8D7227F1-BFE5-4CE5-AFFB-DF2264D32D59}" destId="{39BC9966-7F68-4736-AE95-729D1BDBBC33}" srcOrd="0" destOrd="0" presId="urn:microsoft.com/office/officeart/2005/8/layout/vList6"/>
    <dgm:cxn modelId="{EBC8A6EC-3582-4C18-9B00-39280FF80278}" type="presOf" srcId="{16C4E9AD-1C1F-44B2-86FA-233BAAEA4C95}" destId="{CFBA31A7-0AB3-4C10-B3AC-86C9DC57410E}" srcOrd="0" destOrd="0" presId="urn:microsoft.com/office/officeart/2005/8/layout/vList6"/>
    <dgm:cxn modelId="{B731DE54-CEF0-4453-94E4-C6A3828F554D}" type="presOf" srcId="{214A31D4-A017-4A9B-B8D6-C30DCD5942D2}" destId="{39BC9966-7F68-4736-AE95-729D1BDBBC33}" srcOrd="0" destOrd="1" presId="urn:microsoft.com/office/officeart/2005/8/layout/vList6"/>
    <dgm:cxn modelId="{D9FB12CF-B4BA-4909-B901-D2C7193AD3DA}" type="presOf" srcId="{CB92D48E-6F12-40EA-92A5-85E21D928907}" destId="{39BC9966-7F68-4736-AE95-729D1BDBBC33}" srcOrd="0" destOrd="2" presId="urn:microsoft.com/office/officeart/2005/8/layout/vList6"/>
    <dgm:cxn modelId="{73126CE5-1100-43C1-93EA-C84945974E99}" type="presOf" srcId="{D22A53E6-B09B-4830-A56B-5A4A280A076B}" destId="{39BC9966-7F68-4736-AE95-729D1BDBBC33}" srcOrd="0" destOrd="5" presId="urn:microsoft.com/office/officeart/2005/8/layout/vList6"/>
    <dgm:cxn modelId="{653E6650-90C4-4CF3-8C51-E7FC174F34FC}" type="presOf" srcId="{4B90CB2E-BF52-44D5-BA08-10ED9EF73BDF}" destId="{39BC9966-7F68-4736-AE95-729D1BDBBC33}" srcOrd="0" destOrd="3" presId="urn:microsoft.com/office/officeart/2005/8/layout/vList6"/>
    <dgm:cxn modelId="{AE24C056-ACC4-4C8B-9347-ECFCAAFDA2AA}" srcId="{16C4E9AD-1C1F-44B2-86FA-233BAAEA4C95}" destId="{214A31D4-A017-4A9B-B8D6-C30DCD5942D2}" srcOrd="1" destOrd="0" parTransId="{7207C84A-81D6-4569-B73A-455979D79B52}" sibTransId="{7DE588D2-1D3B-4AA5-ADC7-7BFB6B84C58B}"/>
    <dgm:cxn modelId="{B1FACAFB-6871-49EC-93E2-B442B0C01D68}" srcId="{5B28BEC7-0BB2-4BA3-A24E-76F186B2EA40}" destId="{16C4E9AD-1C1F-44B2-86FA-233BAAEA4C95}" srcOrd="0" destOrd="0" parTransId="{B312A632-AD49-4460-9296-1B2ED8DC801D}" sibTransId="{F4F12BDB-3561-49D2-88E6-6B320AFA4032}"/>
    <dgm:cxn modelId="{DEDCE487-0540-468D-BC71-8172C30B353F}" type="presParOf" srcId="{E1DD4E7C-F6FD-495C-8740-5E49858C7850}" destId="{3C1E1CF8-D7CE-4902-849C-417102A1F72C}" srcOrd="0" destOrd="0" presId="urn:microsoft.com/office/officeart/2005/8/layout/vList6"/>
    <dgm:cxn modelId="{6744C932-92AF-4CF9-A034-8B175BDF70FD}" type="presParOf" srcId="{3C1E1CF8-D7CE-4902-849C-417102A1F72C}" destId="{CFBA31A7-0AB3-4C10-B3AC-86C9DC57410E}" srcOrd="0" destOrd="0" presId="urn:microsoft.com/office/officeart/2005/8/layout/vList6"/>
    <dgm:cxn modelId="{D7C2E5C2-17F6-433B-88ED-CE99E999C8D6}" type="presParOf" srcId="{3C1E1CF8-D7CE-4902-849C-417102A1F72C}" destId="{39BC9966-7F68-4736-AE95-729D1BDBBC33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F55DD18-4258-4751-9CAD-3811821F0F0D}" type="doc">
      <dgm:prSet loTypeId="urn:microsoft.com/office/officeart/2005/8/layout/lProcess3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B479827-D8FC-4EA6-A21C-5781A7C0B88B}">
      <dgm:prSet phldrT="[Текст]" custT="1"/>
      <dgm:spPr/>
      <dgm:t>
        <a:bodyPr/>
        <a:lstStyle/>
        <a:p>
          <a:r>
            <a:rPr lang="ru-RU" sz="1400" dirty="0" smtClean="0"/>
            <a:t>2017</a:t>
          </a:r>
          <a:r>
            <a:rPr lang="ru-RU" sz="1900" dirty="0" smtClean="0"/>
            <a:t> </a:t>
          </a:r>
          <a:r>
            <a:rPr lang="ru-RU" sz="1400" dirty="0" smtClean="0"/>
            <a:t>год</a:t>
          </a:r>
          <a:endParaRPr lang="ru-RU" sz="1400" dirty="0"/>
        </a:p>
      </dgm:t>
    </dgm:pt>
    <dgm:pt modelId="{1A279286-F7B7-41E3-9444-7BA4A9E5F6C8}" type="parTrans" cxnId="{400264BE-DB66-4217-A4F6-6FD326822105}">
      <dgm:prSet/>
      <dgm:spPr/>
      <dgm:t>
        <a:bodyPr/>
        <a:lstStyle/>
        <a:p>
          <a:endParaRPr lang="ru-RU"/>
        </a:p>
      </dgm:t>
    </dgm:pt>
    <dgm:pt modelId="{93352371-EE40-43E3-B9F5-CA1AD7394C26}" type="sibTrans" cxnId="{400264BE-DB66-4217-A4F6-6FD326822105}">
      <dgm:prSet/>
      <dgm:spPr/>
      <dgm:t>
        <a:bodyPr/>
        <a:lstStyle/>
        <a:p>
          <a:endParaRPr lang="ru-RU"/>
        </a:p>
      </dgm:t>
    </dgm:pt>
    <dgm:pt modelId="{BE3600C2-E71B-4753-9513-F849978F8DC6}">
      <dgm:prSet phldrT="[Текст]"/>
      <dgm:spPr/>
      <dgm:t>
        <a:bodyPr/>
        <a:lstStyle/>
        <a:p>
          <a:r>
            <a:rPr lang="ru-RU" dirty="0" smtClean="0"/>
            <a:t>769 млн. рублей</a:t>
          </a:r>
          <a:endParaRPr lang="ru-RU" dirty="0"/>
        </a:p>
      </dgm:t>
    </dgm:pt>
    <dgm:pt modelId="{8808F473-4A2A-4CF5-9025-5ADEECC5A701}" type="parTrans" cxnId="{2098EF41-9A70-4FB8-BE16-4765E738E7E9}">
      <dgm:prSet/>
      <dgm:spPr/>
      <dgm:t>
        <a:bodyPr/>
        <a:lstStyle/>
        <a:p>
          <a:endParaRPr lang="ru-RU"/>
        </a:p>
      </dgm:t>
    </dgm:pt>
    <dgm:pt modelId="{B1D810CF-7C13-4D23-85F9-CFC4394F696A}" type="sibTrans" cxnId="{2098EF41-9A70-4FB8-BE16-4765E738E7E9}">
      <dgm:prSet/>
      <dgm:spPr/>
      <dgm:t>
        <a:bodyPr/>
        <a:lstStyle/>
        <a:p>
          <a:endParaRPr lang="ru-RU"/>
        </a:p>
      </dgm:t>
    </dgm:pt>
    <dgm:pt modelId="{068BC6BE-2559-41F7-8EF5-7044B0928458}">
      <dgm:prSet phldrT="[Текст]" custT="1"/>
      <dgm:spPr/>
      <dgm:t>
        <a:bodyPr/>
        <a:lstStyle/>
        <a:p>
          <a:r>
            <a:rPr lang="ru-RU" sz="1400" dirty="0" smtClean="0"/>
            <a:t>2018 год</a:t>
          </a:r>
          <a:endParaRPr lang="ru-RU" sz="1400" dirty="0"/>
        </a:p>
      </dgm:t>
    </dgm:pt>
    <dgm:pt modelId="{46CF2B39-90C3-4072-B8F3-F32A38A53BF5}" type="parTrans" cxnId="{5C9E580B-7702-4611-9EAA-815CECC639F9}">
      <dgm:prSet/>
      <dgm:spPr/>
      <dgm:t>
        <a:bodyPr/>
        <a:lstStyle/>
        <a:p>
          <a:endParaRPr lang="ru-RU"/>
        </a:p>
      </dgm:t>
    </dgm:pt>
    <dgm:pt modelId="{60AD54D0-732D-465E-8469-73845865EADB}" type="sibTrans" cxnId="{5C9E580B-7702-4611-9EAA-815CECC639F9}">
      <dgm:prSet/>
      <dgm:spPr/>
      <dgm:t>
        <a:bodyPr/>
        <a:lstStyle/>
        <a:p>
          <a:endParaRPr lang="ru-RU"/>
        </a:p>
      </dgm:t>
    </dgm:pt>
    <dgm:pt modelId="{1EF844D7-2493-44FD-861C-8F8788FDBEBA}">
      <dgm:prSet phldrT="[Текст]"/>
      <dgm:spPr/>
      <dgm:t>
        <a:bodyPr/>
        <a:lstStyle/>
        <a:p>
          <a:r>
            <a:rPr lang="ru-RU" dirty="0" smtClean="0"/>
            <a:t>769 млн. рублей</a:t>
          </a:r>
          <a:endParaRPr lang="ru-RU" dirty="0"/>
        </a:p>
      </dgm:t>
    </dgm:pt>
    <dgm:pt modelId="{4C053B76-D16F-4D00-B4C5-104D3F06DF24}" type="parTrans" cxnId="{7C1F46B0-FAE2-4CCE-97E2-634F3FD69341}">
      <dgm:prSet/>
      <dgm:spPr/>
      <dgm:t>
        <a:bodyPr/>
        <a:lstStyle/>
        <a:p>
          <a:endParaRPr lang="ru-RU"/>
        </a:p>
      </dgm:t>
    </dgm:pt>
    <dgm:pt modelId="{8CDDEAF1-BE14-4D2C-99BA-B048F0435712}" type="sibTrans" cxnId="{7C1F46B0-FAE2-4CCE-97E2-634F3FD69341}">
      <dgm:prSet/>
      <dgm:spPr/>
      <dgm:t>
        <a:bodyPr/>
        <a:lstStyle/>
        <a:p>
          <a:endParaRPr lang="ru-RU"/>
        </a:p>
      </dgm:t>
    </dgm:pt>
    <dgm:pt modelId="{B7EA4D9F-11F0-4F12-85ED-BB4EF3AE8467}">
      <dgm:prSet phldrT="[Текст]" custT="1"/>
      <dgm:spPr/>
      <dgm:t>
        <a:bodyPr/>
        <a:lstStyle/>
        <a:p>
          <a:r>
            <a:rPr lang="ru-RU" sz="1400" dirty="0" smtClean="0"/>
            <a:t>2019</a:t>
          </a:r>
          <a:r>
            <a:rPr lang="ru-RU" sz="1900" dirty="0" smtClean="0"/>
            <a:t> </a:t>
          </a:r>
          <a:r>
            <a:rPr lang="ru-RU" sz="1400" dirty="0" smtClean="0"/>
            <a:t>год</a:t>
          </a:r>
          <a:endParaRPr lang="ru-RU" sz="1400" dirty="0"/>
        </a:p>
      </dgm:t>
    </dgm:pt>
    <dgm:pt modelId="{8BE1FC64-55D5-4822-BFE8-CE01E053087E}" type="parTrans" cxnId="{BCA60AF4-5C1D-4A92-85AB-C67EC90EEB64}">
      <dgm:prSet/>
      <dgm:spPr/>
      <dgm:t>
        <a:bodyPr/>
        <a:lstStyle/>
        <a:p>
          <a:endParaRPr lang="ru-RU"/>
        </a:p>
      </dgm:t>
    </dgm:pt>
    <dgm:pt modelId="{DEB5EE93-9086-4AFD-B495-DCA539CF6F83}" type="sibTrans" cxnId="{BCA60AF4-5C1D-4A92-85AB-C67EC90EEB64}">
      <dgm:prSet/>
      <dgm:spPr/>
      <dgm:t>
        <a:bodyPr/>
        <a:lstStyle/>
        <a:p>
          <a:endParaRPr lang="ru-RU"/>
        </a:p>
      </dgm:t>
    </dgm:pt>
    <dgm:pt modelId="{6B42F6F5-543E-4C06-95FE-FFF507257E7A}">
      <dgm:prSet phldrT="[Текст]"/>
      <dgm:spPr/>
      <dgm:t>
        <a:bodyPr/>
        <a:lstStyle/>
        <a:p>
          <a:r>
            <a:rPr lang="ru-RU" dirty="0" smtClean="0"/>
            <a:t>769 млн. рублей</a:t>
          </a:r>
          <a:endParaRPr lang="ru-RU" dirty="0"/>
        </a:p>
      </dgm:t>
    </dgm:pt>
    <dgm:pt modelId="{FE28B30F-4EC0-459A-BC12-9EEC746099B7}" type="parTrans" cxnId="{04CD6955-15FF-4874-9E7D-B9CBFF179B6A}">
      <dgm:prSet/>
      <dgm:spPr/>
      <dgm:t>
        <a:bodyPr/>
        <a:lstStyle/>
        <a:p>
          <a:endParaRPr lang="ru-RU"/>
        </a:p>
      </dgm:t>
    </dgm:pt>
    <dgm:pt modelId="{8334BEE1-BCB9-46ED-B373-082C2ED95E0B}" type="sibTrans" cxnId="{04CD6955-15FF-4874-9E7D-B9CBFF179B6A}">
      <dgm:prSet/>
      <dgm:spPr/>
      <dgm:t>
        <a:bodyPr/>
        <a:lstStyle/>
        <a:p>
          <a:endParaRPr lang="ru-RU"/>
        </a:p>
      </dgm:t>
    </dgm:pt>
    <dgm:pt modelId="{93D0834B-692C-4E3B-BFA7-9BC679469438}" type="pres">
      <dgm:prSet presAssocID="{CF55DD18-4258-4751-9CAD-3811821F0F0D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0A64E87-B455-4EFB-91E4-825F6EADEA08}" type="pres">
      <dgm:prSet presAssocID="{5B479827-D8FC-4EA6-A21C-5781A7C0B88B}" presName="horFlow" presStyleCnt="0"/>
      <dgm:spPr/>
      <dgm:t>
        <a:bodyPr/>
        <a:lstStyle/>
        <a:p>
          <a:endParaRPr lang="ru-RU"/>
        </a:p>
      </dgm:t>
    </dgm:pt>
    <dgm:pt modelId="{F8F448F3-A2B3-41A1-95AD-43616D35A93E}" type="pres">
      <dgm:prSet presAssocID="{5B479827-D8FC-4EA6-A21C-5781A7C0B88B}" presName="bigChev" presStyleLbl="node1" presStyleIdx="0" presStyleCnt="3" custScaleX="71090" custScaleY="27623" custLinFactNeighborX="-61405" custLinFactNeighborY="852"/>
      <dgm:spPr/>
      <dgm:t>
        <a:bodyPr/>
        <a:lstStyle/>
        <a:p>
          <a:endParaRPr lang="ru-RU"/>
        </a:p>
      </dgm:t>
    </dgm:pt>
    <dgm:pt modelId="{A2BB533A-46E6-4151-A958-4837309A010C}" type="pres">
      <dgm:prSet presAssocID="{8808F473-4A2A-4CF5-9025-5ADEECC5A701}" presName="parTrans" presStyleCnt="0"/>
      <dgm:spPr/>
      <dgm:t>
        <a:bodyPr/>
        <a:lstStyle/>
        <a:p>
          <a:endParaRPr lang="ru-RU"/>
        </a:p>
      </dgm:t>
    </dgm:pt>
    <dgm:pt modelId="{8470FC45-3660-4FCB-9B3F-B32EC768418D}" type="pres">
      <dgm:prSet presAssocID="{BE3600C2-E71B-4753-9513-F849978F8DC6}" presName="node" presStyleLbl="alignAccFollowNode1" presStyleIdx="0" presStyleCnt="3" custScaleY="280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A42B68-7DAB-4A1A-BA52-556BB54804F8}" type="pres">
      <dgm:prSet presAssocID="{5B479827-D8FC-4EA6-A21C-5781A7C0B88B}" presName="vSp" presStyleCnt="0"/>
      <dgm:spPr/>
      <dgm:t>
        <a:bodyPr/>
        <a:lstStyle/>
        <a:p>
          <a:endParaRPr lang="ru-RU"/>
        </a:p>
      </dgm:t>
    </dgm:pt>
    <dgm:pt modelId="{5CA08721-4DD0-42AF-9D68-B3E62ABC35F0}" type="pres">
      <dgm:prSet presAssocID="{068BC6BE-2559-41F7-8EF5-7044B0928458}" presName="horFlow" presStyleCnt="0"/>
      <dgm:spPr/>
      <dgm:t>
        <a:bodyPr/>
        <a:lstStyle/>
        <a:p>
          <a:endParaRPr lang="ru-RU"/>
        </a:p>
      </dgm:t>
    </dgm:pt>
    <dgm:pt modelId="{AD851E41-EEBA-445C-B169-26DCD5B06919}" type="pres">
      <dgm:prSet presAssocID="{068BC6BE-2559-41F7-8EF5-7044B0928458}" presName="bigChev" presStyleLbl="node1" presStyleIdx="1" presStyleCnt="3" custScaleX="71090" custScaleY="31383" custLinFactNeighborX="-61404" custLinFactNeighborY="4135"/>
      <dgm:spPr/>
      <dgm:t>
        <a:bodyPr/>
        <a:lstStyle/>
        <a:p>
          <a:endParaRPr lang="ru-RU"/>
        </a:p>
      </dgm:t>
    </dgm:pt>
    <dgm:pt modelId="{CA70939C-55B5-4353-8BC9-3536E82DA56C}" type="pres">
      <dgm:prSet presAssocID="{4C053B76-D16F-4D00-B4C5-104D3F06DF24}" presName="parTrans" presStyleCnt="0"/>
      <dgm:spPr/>
      <dgm:t>
        <a:bodyPr/>
        <a:lstStyle/>
        <a:p>
          <a:endParaRPr lang="ru-RU"/>
        </a:p>
      </dgm:t>
    </dgm:pt>
    <dgm:pt modelId="{AD1204BA-A8B5-427E-9A3F-FCF8BA7E8A4F}" type="pres">
      <dgm:prSet presAssocID="{1EF844D7-2493-44FD-861C-8F8788FDBEBA}" presName="node" presStyleLbl="alignAccFollowNode1" presStyleIdx="1" presStyleCnt="3" custScaleY="31029" custLinFactNeighborX="-7666" custLinFactNeighborY="14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D8673A-397E-43DD-82A5-88990782C476}" type="pres">
      <dgm:prSet presAssocID="{068BC6BE-2559-41F7-8EF5-7044B0928458}" presName="vSp" presStyleCnt="0"/>
      <dgm:spPr/>
      <dgm:t>
        <a:bodyPr/>
        <a:lstStyle/>
        <a:p>
          <a:endParaRPr lang="ru-RU"/>
        </a:p>
      </dgm:t>
    </dgm:pt>
    <dgm:pt modelId="{D0CC10C1-0E5A-4D4C-9581-CC869B20CE19}" type="pres">
      <dgm:prSet presAssocID="{B7EA4D9F-11F0-4F12-85ED-BB4EF3AE8467}" presName="horFlow" presStyleCnt="0"/>
      <dgm:spPr/>
      <dgm:t>
        <a:bodyPr/>
        <a:lstStyle/>
        <a:p>
          <a:endParaRPr lang="ru-RU"/>
        </a:p>
      </dgm:t>
    </dgm:pt>
    <dgm:pt modelId="{D79FBF82-0C24-4E13-AC94-D34CED61679D}" type="pres">
      <dgm:prSet presAssocID="{B7EA4D9F-11F0-4F12-85ED-BB4EF3AE8467}" presName="bigChev" presStyleLbl="node1" presStyleIdx="2" presStyleCnt="3" custScaleX="70000" custScaleY="29576" custLinFactNeighborX="-582" custLinFactNeighborY="710"/>
      <dgm:spPr/>
      <dgm:t>
        <a:bodyPr/>
        <a:lstStyle/>
        <a:p>
          <a:endParaRPr lang="ru-RU"/>
        </a:p>
      </dgm:t>
    </dgm:pt>
    <dgm:pt modelId="{4FDBF6B9-B85E-4B7F-960C-DAB4DE749414}" type="pres">
      <dgm:prSet presAssocID="{FE28B30F-4EC0-459A-BC12-9EEC746099B7}" presName="parTrans" presStyleCnt="0"/>
      <dgm:spPr/>
      <dgm:t>
        <a:bodyPr/>
        <a:lstStyle/>
        <a:p>
          <a:endParaRPr lang="ru-RU"/>
        </a:p>
      </dgm:t>
    </dgm:pt>
    <dgm:pt modelId="{C3477594-677C-4A8F-8CBE-B5C97CDFAE36}" type="pres">
      <dgm:prSet presAssocID="{6B42F6F5-543E-4C06-95FE-FFF507257E7A}" presName="node" presStyleLbl="alignAccFollowNode1" presStyleIdx="2" presStyleCnt="3" custScaleY="33922" custLinFactNeighborX="719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4CD6955-15FF-4874-9E7D-B9CBFF179B6A}" srcId="{B7EA4D9F-11F0-4F12-85ED-BB4EF3AE8467}" destId="{6B42F6F5-543E-4C06-95FE-FFF507257E7A}" srcOrd="0" destOrd="0" parTransId="{FE28B30F-4EC0-459A-BC12-9EEC746099B7}" sibTransId="{8334BEE1-BCB9-46ED-B373-082C2ED95E0B}"/>
    <dgm:cxn modelId="{7C1F46B0-FAE2-4CCE-97E2-634F3FD69341}" srcId="{068BC6BE-2559-41F7-8EF5-7044B0928458}" destId="{1EF844D7-2493-44FD-861C-8F8788FDBEBA}" srcOrd="0" destOrd="0" parTransId="{4C053B76-D16F-4D00-B4C5-104D3F06DF24}" sibTransId="{8CDDEAF1-BE14-4D2C-99BA-B048F0435712}"/>
    <dgm:cxn modelId="{5C9E580B-7702-4611-9EAA-815CECC639F9}" srcId="{CF55DD18-4258-4751-9CAD-3811821F0F0D}" destId="{068BC6BE-2559-41F7-8EF5-7044B0928458}" srcOrd="1" destOrd="0" parTransId="{46CF2B39-90C3-4072-B8F3-F32A38A53BF5}" sibTransId="{60AD54D0-732D-465E-8469-73845865EADB}"/>
    <dgm:cxn modelId="{B699BB56-A7AB-4E60-A894-A680EC426C48}" type="presOf" srcId="{068BC6BE-2559-41F7-8EF5-7044B0928458}" destId="{AD851E41-EEBA-445C-B169-26DCD5B06919}" srcOrd="0" destOrd="0" presId="urn:microsoft.com/office/officeart/2005/8/layout/lProcess3"/>
    <dgm:cxn modelId="{790B13A3-DAE8-4674-8F83-C66BF498C88C}" type="presOf" srcId="{6B42F6F5-543E-4C06-95FE-FFF507257E7A}" destId="{C3477594-677C-4A8F-8CBE-B5C97CDFAE36}" srcOrd="0" destOrd="0" presId="urn:microsoft.com/office/officeart/2005/8/layout/lProcess3"/>
    <dgm:cxn modelId="{400264BE-DB66-4217-A4F6-6FD326822105}" srcId="{CF55DD18-4258-4751-9CAD-3811821F0F0D}" destId="{5B479827-D8FC-4EA6-A21C-5781A7C0B88B}" srcOrd="0" destOrd="0" parTransId="{1A279286-F7B7-41E3-9444-7BA4A9E5F6C8}" sibTransId="{93352371-EE40-43E3-B9F5-CA1AD7394C26}"/>
    <dgm:cxn modelId="{7B869C3D-C9E9-41A8-A13D-2FB8FCB16276}" type="presOf" srcId="{CF55DD18-4258-4751-9CAD-3811821F0F0D}" destId="{93D0834B-692C-4E3B-BFA7-9BC679469438}" srcOrd="0" destOrd="0" presId="urn:microsoft.com/office/officeart/2005/8/layout/lProcess3"/>
    <dgm:cxn modelId="{98AD4559-C9C6-401F-B72E-DD2FBFEE4E6F}" type="presOf" srcId="{B7EA4D9F-11F0-4F12-85ED-BB4EF3AE8467}" destId="{D79FBF82-0C24-4E13-AC94-D34CED61679D}" srcOrd="0" destOrd="0" presId="urn:microsoft.com/office/officeart/2005/8/layout/lProcess3"/>
    <dgm:cxn modelId="{5143F2BC-F68C-49B8-ACA0-C8450F34ED0E}" type="presOf" srcId="{1EF844D7-2493-44FD-861C-8F8788FDBEBA}" destId="{AD1204BA-A8B5-427E-9A3F-FCF8BA7E8A4F}" srcOrd="0" destOrd="0" presId="urn:microsoft.com/office/officeart/2005/8/layout/lProcess3"/>
    <dgm:cxn modelId="{BCA60AF4-5C1D-4A92-85AB-C67EC90EEB64}" srcId="{CF55DD18-4258-4751-9CAD-3811821F0F0D}" destId="{B7EA4D9F-11F0-4F12-85ED-BB4EF3AE8467}" srcOrd="2" destOrd="0" parTransId="{8BE1FC64-55D5-4822-BFE8-CE01E053087E}" sibTransId="{DEB5EE93-9086-4AFD-B495-DCA539CF6F83}"/>
    <dgm:cxn modelId="{23F81663-0ED2-4AC9-828A-821DD54823C6}" type="presOf" srcId="{5B479827-D8FC-4EA6-A21C-5781A7C0B88B}" destId="{F8F448F3-A2B3-41A1-95AD-43616D35A93E}" srcOrd="0" destOrd="0" presId="urn:microsoft.com/office/officeart/2005/8/layout/lProcess3"/>
    <dgm:cxn modelId="{2098EF41-9A70-4FB8-BE16-4765E738E7E9}" srcId="{5B479827-D8FC-4EA6-A21C-5781A7C0B88B}" destId="{BE3600C2-E71B-4753-9513-F849978F8DC6}" srcOrd="0" destOrd="0" parTransId="{8808F473-4A2A-4CF5-9025-5ADEECC5A701}" sibTransId="{B1D810CF-7C13-4D23-85F9-CFC4394F696A}"/>
    <dgm:cxn modelId="{C4B9413A-34DC-425C-A6F3-009E8F7CE2A0}" type="presOf" srcId="{BE3600C2-E71B-4753-9513-F849978F8DC6}" destId="{8470FC45-3660-4FCB-9B3F-B32EC768418D}" srcOrd="0" destOrd="0" presId="urn:microsoft.com/office/officeart/2005/8/layout/lProcess3"/>
    <dgm:cxn modelId="{0BF8EFE6-1C9A-4F12-8803-A64770D2D477}" type="presParOf" srcId="{93D0834B-692C-4E3B-BFA7-9BC679469438}" destId="{10A64E87-B455-4EFB-91E4-825F6EADEA08}" srcOrd="0" destOrd="0" presId="urn:microsoft.com/office/officeart/2005/8/layout/lProcess3"/>
    <dgm:cxn modelId="{5643F1AC-1828-4FBD-BAE5-996D6473EE09}" type="presParOf" srcId="{10A64E87-B455-4EFB-91E4-825F6EADEA08}" destId="{F8F448F3-A2B3-41A1-95AD-43616D35A93E}" srcOrd="0" destOrd="0" presId="urn:microsoft.com/office/officeart/2005/8/layout/lProcess3"/>
    <dgm:cxn modelId="{2DF0BEC2-A507-4AC4-88C6-1EA18725A0A0}" type="presParOf" srcId="{10A64E87-B455-4EFB-91E4-825F6EADEA08}" destId="{A2BB533A-46E6-4151-A958-4837309A010C}" srcOrd="1" destOrd="0" presId="urn:microsoft.com/office/officeart/2005/8/layout/lProcess3"/>
    <dgm:cxn modelId="{651749A9-E327-411D-8F20-97EA9DA58206}" type="presParOf" srcId="{10A64E87-B455-4EFB-91E4-825F6EADEA08}" destId="{8470FC45-3660-4FCB-9B3F-B32EC768418D}" srcOrd="2" destOrd="0" presId="urn:microsoft.com/office/officeart/2005/8/layout/lProcess3"/>
    <dgm:cxn modelId="{266DA5D8-F816-40C2-95D2-22081C9197FE}" type="presParOf" srcId="{93D0834B-692C-4E3B-BFA7-9BC679469438}" destId="{6FA42B68-7DAB-4A1A-BA52-556BB54804F8}" srcOrd="1" destOrd="0" presId="urn:microsoft.com/office/officeart/2005/8/layout/lProcess3"/>
    <dgm:cxn modelId="{EC1FB85B-2FCA-4193-9F43-6E39DB1C6B73}" type="presParOf" srcId="{93D0834B-692C-4E3B-BFA7-9BC679469438}" destId="{5CA08721-4DD0-42AF-9D68-B3E62ABC35F0}" srcOrd="2" destOrd="0" presId="urn:microsoft.com/office/officeart/2005/8/layout/lProcess3"/>
    <dgm:cxn modelId="{E6D17A8E-4A68-4F94-9022-A3881E269645}" type="presParOf" srcId="{5CA08721-4DD0-42AF-9D68-B3E62ABC35F0}" destId="{AD851E41-EEBA-445C-B169-26DCD5B06919}" srcOrd="0" destOrd="0" presId="urn:microsoft.com/office/officeart/2005/8/layout/lProcess3"/>
    <dgm:cxn modelId="{CE63F54D-A446-44CD-B9CB-311192990D27}" type="presParOf" srcId="{5CA08721-4DD0-42AF-9D68-B3E62ABC35F0}" destId="{CA70939C-55B5-4353-8BC9-3536E82DA56C}" srcOrd="1" destOrd="0" presId="urn:microsoft.com/office/officeart/2005/8/layout/lProcess3"/>
    <dgm:cxn modelId="{F0651B1F-939A-485E-AD75-0A73A78CD568}" type="presParOf" srcId="{5CA08721-4DD0-42AF-9D68-B3E62ABC35F0}" destId="{AD1204BA-A8B5-427E-9A3F-FCF8BA7E8A4F}" srcOrd="2" destOrd="0" presId="urn:microsoft.com/office/officeart/2005/8/layout/lProcess3"/>
    <dgm:cxn modelId="{6D4DE1B0-2C1C-4BE2-9DA0-310115BC2DDB}" type="presParOf" srcId="{93D0834B-692C-4E3B-BFA7-9BC679469438}" destId="{35D8673A-397E-43DD-82A5-88990782C476}" srcOrd="3" destOrd="0" presId="urn:microsoft.com/office/officeart/2005/8/layout/lProcess3"/>
    <dgm:cxn modelId="{54EC95F6-787F-4DE9-972D-D2A8AF745785}" type="presParOf" srcId="{93D0834B-692C-4E3B-BFA7-9BC679469438}" destId="{D0CC10C1-0E5A-4D4C-9581-CC869B20CE19}" srcOrd="4" destOrd="0" presId="urn:microsoft.com/office/officeart/2005/8/layout/lProcess3"/>
    <dgm:cxn modelId="{6FE2D610-BA8D-4D14-8C1B-6DB6400FD9A6}" type="presParOf" srcId="{D0CC10C1-0E5A-4D4C-9581-CC869B20CE19}" destId="{D79FBF82-0C24-4E13-AC94-D34CED61679D}" srcOrd="0" destOrd="0" presId="urn:microsoft.com/office/officeart/2005/8/layout/lProcess3"/>
    <dgm:cxn modelId="{BA114A69-4941-4A56-BC51-5F82AD1FA563}" type="presParOf" srcId="{D0CC10C1-0E5A-4D4C-9581-CC869B20CE19}" destId="{4FDBF6B9-B85E-4B7F-960C-DAB4DE749414}" srcOrd="1" destOrd="0" presId="urn:microsoft.com/office/officeart/2005/8/layout/lProcess3"/>
    <dgm:cxn modelId="{911097DF-A7D2-4FED-814B-994E8FAB5B31}" type="presParOf" srcId="{D0CC10C1-0E5A-4D4C-9581-CC869B20CE19}" destId="{C3477594-677C-4A8F-8CBE-B5C97CDFAE36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F55DD18-4258-4751-9CAD-3811821F0F0D}" type="doc">
      <dgm:prSet loTypeId="urn:microsoft.com/office/officeart/2005/8/layout/lProcess3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B479827-D8FC-4EA6-A21C-5781A7C0B88B}">
      <dgm:prSet phldrT="[Текст]" custT="1"/>
      <dgm:spPr/>
      <dgm:t>
        <a:bodyPr/>
        <a:lstStyle/>
        <a:p>
          <a:r>
            <a:rPr lang="ru-RU" sz="1400" dirty="0" smtClean="0"/>
            <a:t>2017</a:t>
          </a:r>
          <a:r>
            <a:rPr lang="ru-RU" sz="1900" dirty="0" smtClean="0"/>
            <a:t> </a:t>
          </a:r>
          <a:r>
            <a:rPr lang="ru-RU" sz="1400" dirty="0" smtClean="0"/>
            <a:t>год</a:t>
          </a:r>
          <a:endParaRPr lang="ru-RU" sz="1400" dirty="0"/>
        </a:p>
      </dgm:t>
    </dgm:pt>
    <dgm:pt modelId="{1A279286-F7B7-41E3-9444-7BA4A9E5F6C8}" type="parTrans" cxnId="{400264BE-DB66-4217-A4F6-6FD326822105}">
      <dgm:prSet/>
      <dgm:spPr/>
      <dgm:t>
        <a:bodyPr/>
        <a:lstStyle/>
        <a:p>
          <a:endParaRPr lang="ru-RU"/>
        </a:p>
      </dgm:t>
    </dgm:pt>
    <dgm:pt modelId="{93352371-EE40-43E3-B9F5-CA1AD7394C26}" type="sibTrans" cxnId="{400264BE-DB66-4217-A4F6-6FD326822105}">
      <dgm:prSet/>
      <dgm:spPr/>
      <dgm:t>
        <a:bodyPr/>
        <a:lstStyle/>
        <a:p>
          <a:endParaRPr lang="ru-RU"/>
        </a:p>
      </dgm:t>
    </dgm:pt>
    <dgm:pt modelId="{BE3600C2-E71B-4753-9513-F849978F8DC6}">
      <dgm:prSet phldrT="[Текст]" custT="1"/>
      <dgm:spPr/>
      <dgm:t>
        <a:bodyPr/>
        <a:lstStyle/>
        <a:p>
          <a:r>
            <a:rPr lang="ru-RU" sz="1000" dirty="0" smtClean="0"/>
            <a:t>402,1 млн. рублей</a:t>
          </a:r>
          <a:endParaRPr lang="ru-RU" sz="1000" dirty="0"/>
        </a:p>
      </dgm:t>
    </dgm:pt>
    <dgm:pt modelId="{8808F473-4A2A-4CF5-9025-5ADEECC5A701}" type="parTrans" cxnId="{2098EF41-9A70-4FB8-BE16-4765E738E7E9}">
      <dgm:prSet/>
      <dgm:spPr/>
      <dgm:t>
        <a:bodyPr/>
        <a:lstStyle/>
        <a:p>
          <a:endParaRPr lang="ru-RU"/>
        </a:p>
      </dgm:t>
    </dgm:pt>
    <dgm:pt modelId="{B1D810CF-7C13-4D23-85F9-CFC4394F696A}" type="sibTrans" cxnId="{2098EF41-9A70-4FB8-BE16-4765E738E7E9}">
      <dgm:prSet/>
      <dgm:spPr/>
      <dgm:t>
        <a:bodyPr/>
        <a:lstStyle/>
        <a:p>
          <a:endParaRPr lang="ru-RU"/>
        </a:p>
      </dgm:t>
    </dgm:pt>
    <dgm:pt modelId="{068BC6BE-2559-41F7-8EF5-7044B0928458}">
      <dgm:prSet phldrT="[Текст]" custT="1"/>
      <dgm:spPr/>
      <dgm:t>
        <a:bodyPr/>
        <a:lstStyle/>
        <a:p>
          <a:r>
            <a:rPr lang="ru-RU" sz="1400" dirty="0" smtClean="0"/>
            <a:t>2018 год</a:t>
          </a:r>
          <a:endParaRPr lang="ru-RU" sz="1400" dirty="0"/>
        </a:p>
      </dgm:t>
    </dgm:pt>
    <dgm:pt modelId="{46CF2B39-90C3-4072-B8F3-F32A38A53BF5}" type="parTrans" cxnId="{5C9E580B-7702-4611-9EAA-815CECC639F9}">
      <dgm:prSet/>
      <dgm:spPr/>
      <dgm:t>
        <a:bodyPr/>
        <a:lstStyle/>
        <a:p>
          <a:endParaRPr lang="ru-RU"/>
        </a:p>
      </dgm:t>
    </dgm:pt>
    <dgm:pt modelId="{60AD54D0-732D-465E-8469-73845865EADB}" type="sibTrans" cxnId="{5C9E580B-7702-4611-9EAA-815CECC639F9}">
      <dgm:prSet/>
      <dgm:spPr/>
      <dgm:t>
        <a:bodyPr/>
        <a:lstStyle/>
        <a:p>
          <a:endParaRPr lang="ru-RU"/>
        </a:p>
      </dgm:t>
    </dgm:pt>
    <dgm:pt modelId="{1EF844D7-2493-44FD-861C-8F8788FDBEBA}">
      <dgm:prSet phldrT="[Текст]"/>
      <dgm:spPr/>
      <dgm:t>
        <a:bodyPr/>
        <a:lstStyle/>
        <a:p>
          <a:r>
            <a:rPr lang="ru-RU" dirty="0" smtClean="0"/>
            <a:t>382,9 млн. рублей</a:t>
          </a:r>
          <a:endParaRPr lang="ru-RU" dirty="0"/>
        </a:p>
      </dgm:t>
    </dgm:pt>
    <dgm:pt modelId="{4C053B76-D16F-4D00-B4C5-104D3F06DF24}" type="parTrans" cxnId="{7C1F46B0-FAE2-4CCE-97E2-634F3FD69341}">
      <dgm:prSet/>
      <dgm:spPr/>
      <dgm:t>
        <a:bodyPr/>
        <a:lstStyle/>
        <a:p>
          <a:endParaRPr lang="ru-RU"/>
        </a:p>
      </dgm:t>
    </dgm:pt>
    <dgm:pt modelId="{8CDDEAF1-BE14-4D2C-99BA-B048F0435712}" type="sibTrans" cxnId="{7C1F46B0-FAE2-4CCE-97E2-634F3FD69341}">
      <dgm:prSet/>
      <dgm:spPr/>
      <dgm:t>
        <a:bodyPr/>
        <a:lstStyle/>
        <a:p>
          <a:endParaRPr lang="ru-RU"/>
        </a:p>
      </dgm:t>
    </dgm:pt>
    <dgm:pt modelId="{B7EA4D9F-11F0-4F12-85ED-BB4EF3AE8467}">
      <dgm:prSet phldrT="[Текст]" custT="1"/>
      <dgm:spPr/>
      <dgm:t>
        <a:bodyPr/>
        <a:lstStyle/>
        <a:p>
          <a:r>
            <a:rPr lang="ru-RU" sz="1400" dirty="0" smtClean="0"/>
            <a:t>2019</a:t>
          </a:r>
          <a:r>
            <a:rPr lang="ru-RU" sz="1900" dirty="0" smtClean="0"/>
            <a:t> </a:t>
          </a:r>
          <a:r>
            <a:rPr lang="ru-RU" sz="1400" dirty="0" smtClean="0"/>
            <a:t>год</a:t>
          </a:r>
          <a:endParaRPr lang="ru-RU" sz="1400" dirty="0"/>
        </a:p>
      </dgm:t>
    </dgm:pt>
    <dgm:pt modelId="{8BE1FC64-55D5-4822-BFE8-CE01E053087E}" type="parTrans" cxnId="{BCA60AF4-5C1D-4A92-85AB-C67EC90EEB64}">
      <dgm:prSet/>
      <dgm:spPr/>
      <dgm:t>
        <a:bodyPr/>
        <a:lstStyle/>
        <a:p>
          <a:endParaRPr lang="ru-RU"/>
        </a:p>
      </dgm:t>
    </dgm:pt>
    <dgm:pt modelId="{DEB5EE93-9086-4AFD-B495-DCA539CF6F83}" type="sibTrans" cxnId="{BCA60AF4-5C1D-4A92-85AB-C67EC90EEB64}">
      <dgm:prSet/>
      <dgm:spPr/>
      <dgm:t>
        <a:bodyPr/>
        <a:lstStyle/>
        <a:p>
          <a:endParaRPr lang="ru-RU"/>
        </a:p>
      </dgm:t>
    </dgm:pt>
    <dgm:pt modelId="{6B42F6F5-543E-4C06-95FE-FFF507257E7A}">
      <dgm:prSet phldrT="[Текст]"/>
      <dgm:spPr/>
      <dgm:t>
        <a:bodyPr/>
        <a:lstStyle/>
        <a:p>
          <a:r>
            <a:rPr lang="ru-RU" dirty="0" smtClean="0"/>
            <a:t>384,5 млн. рублей</a:t>
          </a:r>
          <a:endParaRPr lang="ru-RU" dirty="0"/>
        </a:p>
      </dgm:t>
    </dgm:pt>
    <dgm:pt modelId="{FE28B30F-4EC0-459A-BC12-9EEC746099B7}" type="parTrans" cxnId="{04CD6955-15FF-4874-9E7D-B9CBFF179B6A}">
      <dgm:prSet/>
      <dgm:spPr/>
      <dgm:t>
        <a:bodyPr/>
        <a:lstStyle/>
        <a:p>
          <a:endParaRPr lang="ru-RU"/>
        </a:p>
      </dgm:t>
    </dgm:pt>
    <dgm:pt modelId="{8334BEE1-BCB9-46ED-B373-082C2ED95E0B}" type="sibTrans" cxnId="{04CD6955-15FF-4874-9E7D-B9CBFF179B6A}">
      <dgm:prSet/>
      <dgm:spPr/>
      <dgm:t>
        <a:bodyPr/>
        <a:lstStyle/>
        <a:p>
          <a:endParaRPr lang="ru-RU"/>
        </a:p>
      </dgm:t>
    </dgm:pt>
    <dgm:pt modelId="{93D0834B-692C-4E3B-BFA7-9BC679469438}" type="pres">
      <dgm:prSet presAssocID="{CF55DD18-4258-4751-9CAD-3811821F0F0D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0A64E87-B455-4EFB-91E4-825F6EADEA08}" type="pres">
      <dgm:prSet presAssocID="{5B479827-D8FC-4EA6-A21C-5781A7C0B88B}" presName="horFlow" presStyleCnt="0"/>
      <dgm:spPr/>
      <dgm:t>
        <a:bodyPr/>
        <a:lstStyle/>
        <a:p>
          <a:endParaRPr lang="ru-RU"/>
        </a:p>
      </dgm:t>
    </dgm:pt>
    <dgm:pt modelId="{F8F448F3-A2B3-41A1-95AD-43616D35A93E}" type="pres">
      <dgm:prSet presAssocID="{5B479827-D8FC-4EA6-A21C-5781A7C0B88B}" presName="bigChev" presStyleLbl="node1" presStyleIdx="0" presStyleCnt="3" custScaleX="71090" custScaleY="27623" custLinFactNeighborX="-61405" custLinFactNeighborY="852"/>
      <dgm:spPr/>
      <dgm:t>
        <a:bodyPr/>
        <a:lstStyle/>
        <a:p>
          <a:endParaRPr lang="ru-RU"/>
        </a:p>
      </dgm:t>
    </dgm:pt>
    <dgm:pt modelId="{A2BB533A-46E6-4151-A958-4837309A010C}" type="pres">
      <dgm:prSet presAssocID="{8808F473-4A2A-4CF5-9025-5ADEECC5A701}" presName="parTrans" presStyleCnt="0"/>
      <dgm:spPr/>
      <dgm:t>
        <a:bodyPr/>
        <a:lstStyle/>
        <a:p>
          <a:endParaRPr lang="ru-RU"/>
        </a:p>
      </dgm:t>
    </dgm:pt>
    <dgm:pt modelId="{8470FC45-3660-4FCB-9B3F-B32EC768418D}" type="pres">
      <dgm:prSet presAssocID="{BE3600C2-E71B-4753-9513-F849978F8DC6}" presName="node" presStyleLbl="alignAccFollowNode1" presStyleIdx="0" presStyleCnt="3" custScaleY="280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A42B68-7DAB-4A1A-BA52-556BB54804F8}" type="pres">
      <dgm:prSet presAssocID="{5B479827-D8FC-4EA6-A21C-5781A7C0B88B}" presName="vSp" presStyleCnt="0"/>
      <dgm:spPr/>
      <dgm:t>
        <a:bodyPr/>
        <a:lstStyle/>
        <a:p>
          <a:endParaRPr lang="ru-RU"/>
        </a:p>
      </dgm:t>
    </dgm:pt>
    <dgm:pt modelId="{5CA08721-4DD0-42AF-9D68-B3E62ABC35F0}" type="pres">
      <dgm:prSet presAssocID="{068BC6BE-2559-41F7-8EF5-7044B0928458}" presName="horFlow" presStyleCnt="0"/>
      <dgm:spPr/>
      <dgm:t>
        <a:bodyPr/>
        <a:lstStyle/>
        <a:p>
          <a:endParaRPr lang="ru-RU"/>
        </a:p>
      </dgm:t>
    </dgm:pt>
    <dgm:pt modelId="{AD851E41-EEBA-445C-B169-26DCD5B06919}" type="pres">
      <dgm:prSet presAssocID="{068BC6BE-2559-41F7-8EF5-7044B0928458}" presName="bigChev" presStyleLbl="node1" presStyleIdx="1" presStyleCnt="3" custScaleX="71090" custScaleY="31383" custLinFactNeighborX="-61404" custLinFactNeighborY="4135"/>
      <dgm:spPr/>
      <dgm:t>
        <a:bodyPr/>
        <a:lstStyle/>
        <a:p>
          <a:endParaRPr lang="ru-RU"/>
        </a:p>
      </dgm:t>
    </dgm:pt>
    <dgm:pt modelId="{CA70939C-55B5-4353-8BC9-3536E82DA56C}" type="pres">
      <dgm:prSet presAssocID="{4C053B76-D16F-4D00-B4C5-104D3F06DF24}" presName="parTrans" presStyleCnt="0"/>
      <dgm:spPr/>
      <dgm:t>
        <a:bodyPr/>
        <a:lstStyle/>
        <a:p>
          <a:endParaRPr lang="ru-RU"/>
        </a:p>
      </dgm:t>
    </dgm:pt>
    <dgm:pt modelId="{AD1204BA-A8B5-427E-9A3F-FCF8BA7E8A4F}" type="pres">
      <dgm:prSet presAssocID="{1EF844D7-2493-44FD-861C-8F8788FDBEBA}" presName="node" presStyleLbl="alignAccFollowNode1" presStyleIdx="1" presStyleCnt="3" custScaleY="31029" custLinFactNeighborX="-7666" custLinFactNeighborY="14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D8673A-397E-43DD-82A5-88990782C476}" type="pres">
      <dgm:prSet presAssocID="{068BC6BE-2559-41F7-8EF5-7044B0928458}" presName="vSp" presStyleCnt="0"/>
      <dgm:spPr/>
      <dgm:t>
        <a:bodyPr/>
        <a:lstStyle/>
        <a:p>
          <a:endParaRPr lang="ru-RU"/>
        </a:p>
      </dgm:t>
    </dgm:pt>
    <dgm:pt modelId="{D0CC10C1-0E5A-4D4C-9581-CC869B20CE19}" type="pres">
      <dgm:prSet presAssocID="{B7EA4D9F-11F0-4F12-85ED-BB4EF3AE8467}" presName="horFlow" presStyleCnt="0"/>
      <dgm:spPr/>
      <dgm:t>
        <a:bodyPr/>
        <a:lstStyle/>
        <a:p>
          <a:endParaRPr lang="ru-RU"/>
        </a:p>
      </dgm:t>
    </dgm:pt>
    <dgm:pt modelId="{D79FBF82-0C24-4E13-AC94-D34CED61679D}" type="pres">
      <dgm:prSet presAssocID="{B7EA4D9F-11F0-4F12-85ED-BB4EF3AE8467}" presName="bigChev" presStyleLbl="node1" presStyleIdx="2" presStyleCnt="3" custScaleX="70000" custScaleY="29576" custLinFactNeighborX="-582" custLinFactNeighborY="710"/>
      <dgm:spPr/>
      <dgm:t>
        <a:bodyPr/>
        <a:lstStyle/>
        <a:p>
          <a:endParaRPr lang="ru-RU"/>
        </a:p>
      </dgm:t>
    </dgm:pt>
    <dgm:pt modelId="{4FDBF6B9-B85E-4B7F-960C-DAB4DE749414}" type="pres">
      <dgm:prSet presAssocID="{FE28B30F-4EC0-459A-BC12-9EEC746099B7}" presName="parTrans" presStyleCnt="0"/>
      <dgm:spPr/>
      <dgm:t>
        <a:bodyPr/>
        <a:lstStyle/>
        <a:p>
          <a:endParaRPr lang="ru-RU"/>
        </a:p>
      </dgm:t>
    </dgm:pt>
    <dgm:pt modelId="{C3477594-677C-4A8F-8CBE-B5C97CDFAE36}" type="pres">
      <dgm:prSet presAssocID="{6B42F6F5-543E-4C06-95FE-FFF507257E7A}" presName="node" presStyleLbl="alignAccFollowNode1" presStyleIdx="2" presStyleCnt="3" custScaleY="33922" custLinFactNeighborX="719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00264BE-DB66-4217-A4F6-6FD326822105}" srcId="{CF55DD18-4258-4751-9CAD-3811821F0F0D}" destId="{5B479827-D8FC-4EA6-A21C-5781A7C0B88B}" srcOrd="0" destOrd="0" parTransId="{1A279286-F7B7-41E3-9444-7BA4A9E5F6C8}" sibTransId="{93352371-EE40-43E3-B9F5-CA1AD7394C26}"/>
    <dgm:cxn modelId="{B468E6F7-EF2A-4D87-A85C-4079B8A2F25A}" type="presOf" srcId="{B7EA4D9F-11F0-4F12-85ED-BB4EF3AE8467}" destId="{D79FBF82-0C24-4E13-AC94-D34CED61679D}" srcOrd="0" destOrd="0" presId="urn:microsoft.com/office/officeart/2005/8/layout/lProcess3"/>
    <dgm:cxn modelId="{6AE3AA24-5382-4935-861C-9E7E550F361E}" type="presOf" srcId="{5B479827-D8FC-4EA6-A21C-5781A7C0B88B}" destId="{F8F448F3-A2B3-41A1-95AD-43616D35A93E}" srcOrd="0" destOrd="0" presId="urn:microsoft.com/office/officeart/2005/8/layout/lProcess3"/>
    <dgm:cxn modelId="{42E03664-1A7D-483E-8F58-2C9BEF483A00}" type="presOf" srcId="{6B42F6F5-543E-4C06-95FE-FFF507257E7A}" destId="{C3477594-677C-4A8F-8CBE-B5C97CDFAE36}" srcOrd="0" destOrd="0" presId="urn:microsoft.com/office/officeart/2005/8/layout/lProcess3"/>
    <dgm:cxn modelId="{04CD6955-15FF-4874-9E7D-B9CBFF179B6A}" srcId="{B7EA4D9F-11F0-4F12-85ED-BB4EF3AE8467}" destId="{6B42F6F5-543E-4C06-95FE-FFF507257E7A}" srcOrd="0" destOrd="0" parTransId="{FE28B30F-4EC0-459A-BC12-9EEC746099B7}" sibTransId="{8334BEE1-BCB9-46ED-B373-082C2ED95E0B}"/>
    <dgm:cxn modelId="{B9688392-E015-402F-ADB5-084B7E7182B9}" type="presOf" srcId="{CF55DD18-4258-4751-9CAD-3811821F0F0D}" destId="{93D0834B-692C-4E3B-BFA7-9BC679469438}" srcOrd="0" destOrd="0" presId="urn:microsoft.com/office/officeart/2005/8/layout/lProcess3"/>
    <dgm:cxn modelId="{2098EF41-9A70-4FB8-BE16-4765E738E7E9}" srcId="{5B479827-D8FC-4EA6-A21C-5781A7C0B88B}" destId="{BE3600C2-E71B-4753-9513-F849978F8DC6}" srcOrd="0" destOrd="0" parTransId="{8808F473-4A2A-4CF5-9025-5ADEECC5A701}" sibTransId="{B1D810CF-7C13-4D23-85F9-CFC4394F696A}"/>
    <dgm:cxn modelId="{3C14269F-1BD4-4086-B3F5-947CE4119167}" type="presOf" srcId="{1EF844D7-2493-44FD-861C-8F8788FDBEBA}" destId="{AD1204BA-A8B5-427E-9A3F-FCF8BA7E8A4F}" srcOrd="0" destOrd="0" presId="urn:microsoft.com/office/officeart/2005/8/layout/lProcess3"/>
    <dgm:cxn modelId="{7C1F46B0-FAE2-4CCE-97E2-634F3FD69341}" srcId="{068BC6BE-2559-41F7-8EF5-7044B0928458}" destId="{1EF844D7-2493-44FD-861C-8F8788FDBEBA}" srcOrd="0" destOrd="0" parTransId="{4C053B76-D16F-4D00-B4C5-104D3F06DF24}" sibTransId="{8CDDEAF1-BE14-4D2C-99BA-B048F0435712}"/>
    <dgm:cxn modelId="{BCA60AF4-5C1D-4A92-85AB-C67EC90EEB64}" srcId="{CF55DD18-4258-4751-9CAD-3811821F0F0D}" destId="{B7EA4D9F-11F0-4F12-85ED-BB4EF3AE8467}" srcOrd="2" destOrd="0" parTransId="{8BE1FC64-55D5-4822-BFE8-CE01E053087E}" sibTransId="{DEB5EE93-9086-4AFD-B495-DCA539CF6F83}"/>
    <dgm:cxn modelId="{5C9E580B-7702-4611-9EAA-815CECC639F9}" srcId="{CF55DD18-4258-4751-9CAD-3811821F0F0D}" destId="{068BC6BE-2559-41F7-8EF5-7044B0928458}" srcOrd="1" destOrd="0" parTransId="{46CF2B39-90C3-4072-B8F3-F32A38A53BF5}" sibTransId="{60AD54D0-732D-465E-8469-73845865EADB}"/>
    <dgm:cxn modelId="{DFA852BF-E9D6-4BCB-B6D4-D870ECDB0441}" type="presOf" srcId="{BE3600C2-E71B-4753-9513-F849978F8DC6}" destId="{8470FC45-3660-4FCB-9B3F-B32EC768418D}" srcOrd="0" destOrd="0" presId="urn:microsoft.com/office/officeart/2005/8/layout/lProcess3"/>
    <dgm:cxn modelId="{AC3DFD58-D75C-4C67-A8B4-EDAB173BF08D}" type="presOf" srcId="{068BC6BE-2559-41F7-8EF5-7044B0928458}" destId="{AD851E41-EEBA-445C-B169-26DCD5B06919}" srcOrd="0" destOrd="0" presId="urn:microsoft.com/office/officeart/2005/8/layout/lProcess3"/>
    <dgm:cxn modelId="{2727D5B6-E587-47C0-B763-0B447969C3DE}" type="presParOf" srcId="{93D0834B-692C-4E3B-BFA7-9BC679469438}" destId="{10A64E87-B455-4EFB-91E4-825F6EADEA08}" srcOrd="0" destOrd="0" presId="urn:microsoft.com/office/officeart/2005/8/layout/lProcess3"/>
    <dgm:cxn modelId="{28276B79-FD3F-48A9-9513-EA6D4C525879}" type="presParOf" srcId="{10A64E87-B455-4EFB-91E4-825F6EADEA08}" destId="{F8F448F3-A2B3-41A1-95AD-43616D35A93E}" srcOrd="0" destOrd="0" presId="urn:microsoft.com/office/officeart/2005/8/layout/lProcess3"/>
    <dgm:cxn modelId="{55720AFC-301E-4622-8A54-9F657A0DAF5E}" type="presParOf" srcId="{10A64E87-B455-4EFB-91E4-825F6EADEA08}" destId="{A2BB533A-46E6-4151-A958-4837309A010C}" srcOrd="1" destOrd="0" presId="urn:microsoft.com/office/officeart/2005/8/layout/lProcess3"/>
    <dgm:cxn modelId="{BC3D668B-8562-418E-BBE6-672B3C617629}" type="presParOf" srcId="{10A64E87-B455-4EFB-91E4-825F6EADEA08}" destId="{8470FC45-3660-4FCB-9B3F-B32EC768418D}" srcOrd="2" destOrd="0" presId="urn:microsoft.com/office/officeart/2005/8/layout/lProcess3"/>
    <dgm:cxn modelId="{77ACDD60-A5C4-46AC-A221-2F95909B68E1}" type="presParOf" srcId="{93D0834B-692C-4E3B-BFA7-9BC679469438}" destId="{6FA42B68-7DAB-4A1A-BA52-556BB54804F8}" srcOrd="1" destOrd="0" presId="urn:microsoft.com/office/officeart/2005/8/layout/lProcess3"/>
    <dgm:cxn modelId="{04CA1B46-1B3D-4F25-B4C9-3C842F338F3F}" type="presParOf" srcId="{93D0834B-692C-4E3B-BFA7-9BC679469438}" destId="{5CA08721-4DD0-42AF-9D68-B3E62ABC35F0}" srcOrd="2" destOrd="0" presId="urn:microsoft.com/office/officeart/2005/8/layout/lProcess3"/>
    <dgm:cxn modelId="{2D86DFA2-6B28-4045-9119-6D54A2CA8D0C}" type="presParOf" srcId="{5CA08721-4DD0-42AF-9D68-B3E62ABC35F0}" destId="{AD851E41-EEBA-445C-B169-26DCD5B06919}" srcOrd="0" destOrd="0" presId="urn:microsoft.com/office/officeart/2005/8/layout/lProcess3"/>
    <dgm:cxn modelId="{8DDB99DB-CB26-4911-9703-A105B36C9520}" type="presParOf" srcId="{5CA08721-4DD0-42AF-9D68-B3E62ABC35F0}" destId="{CA70939C-55B5-4353-8BC9-3536E82DA56C}" srcOrd="1" destOrd="0" presId="urn:microsoft.com/office/officeart/2005/8/layout/lProcess3"/>
    <dgm:cxn modelId="{018478A6-AC5F-4398-A71A-FAF92F2C322F}" type="presParOf" srcId="{5CA08721-4DD0-42AF-9D68-B3E62ABC35F0}" destId="{AD1204BA-A8B5-427E-9A3F-FCF8BA7E8A4F}" srcOrd="2" destOrd="0" presId="urn:microsoft.com/office/officeart/2005/8/layout/lProcess3"/>
    <dgm:cxn modelId="{01C002C5-AA4F-4820-9D39-3BD00CFC0B7E}" type="presParOf" srcId="{93D0834B-692C-4E3B-BFA7-9BC679469438}" destId="{35D8673A-397E-43DD-82A5-88990782C476}" srcOrd="3" destOrd="0" presId="urn:microsoft.com/office/officeart/2005/8/layout/lProcess3"/>
    <dgm:cxn modelId="{70312A42-4EFE-4AD6-A5D6-9DA210BEB145}" type="presParOf" srcId="{93D0834B-692C-4E3B-BFA7-9BC679469438}" destId="{D0CC10C1-0E5A-4D4C-9581-CC869B20CE19}" srcOrd="4" destOrd="0" presId="urn:microsoft.com/office/officeart/2005/8/layout/lProcess3"/>
    <dgm:cxn modelId="{B58AAE1D-F535-497F-9B1D-EA1467D08C87}" type="presParOf" srcId="{D0CC10C1-0E5A-4D4C-9581-CC869B20CE19}" destId="{D79FBF82-0C24-4E13-AC94-D34CED61679D}" srcOrd="0" destOrd="0" presId="urn:microsoft.com/office/officeart/2005/8/layout/lProcess3"/>
    <dgm:cxn modelId="{C9618B59-399F-4F55-B65C-5886AAF8BF4E}" type="presParOf" srcId="{D0CC10C1-0E5A-4D4C-9581-CC869B20CE19}" destId="{4FDBF6B9-B85E-4B7F-960C-DAB4DE749414}" srcOrd="1" destOrd="0" presId="urn:microsoft.com/office/officeart/2005/8/layout/lProcess3"/>
    <dgm:cxn modelId="{57B19BB3-5277-4C59-ACB6-2F6D6288CBA2}" type="presParOf" srcId="{D0CC10C1-0E5A-4D4C-9581-CC869B20CE19}" destId="{C3477594-677C-4A8F-8CBE-B5C97CDFAE36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BC9966-7F68-4736-AE95-729D1BDBBC33}">
      <dsp:nvSpPr>
        <dsp:cNvPr id="0" name=""/>
        <dsp:cNvSpPr/>
      </dsp:nvSpPr>
      <dsp:spPr>
        <a:xfrm>
          <a:off x="1851577" y="2246"/>
          <a:ext cx="4845166" cy="2302009"/>
        </a:xfrm>
        <a:prstGeom prst="flowChartAlternateProcess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t" anchorCtr="0">
          <a:noAutofit/>
        </a:bodyPr>
        <a:lstStyle/>
        <a:p>
          <a:pPr marL="57150" lvl="1" indent="-5715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Обеспечение населения доступными качественными муниципальными услугами ,социальными гарантиями</a:t>
          </a:r>
          <a:endParaRPr lang="ru-RU" sz="1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57150" lvl="1" indent="-5715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Повышение и сохранение достигнутого уровня оплаты труда отдельных категорий работников социальной сферы в соответствии с указами Президента Российской Федерации</a:t>
          </a:r>
          <a:endParaRPr lang="ru-RU" sz="1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57150" lvl="1" indent="-5715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Сохранение бюджетной поддержки развития реального сектора экономики</a:t>
          </a:r>
          <a:endParaRPr lang="ru-RU" sz="1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57150" lvl="1" indent="-5715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Адресное решение социальных вопросов</a:t>
          </a:r>
          <a:endParaRPr lang="ru-RU" sz="1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57150" lvl="1" indent="-5715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Обеспечение устойчивости, сбалансированности районного бюджета</a:t>
          </a:r>
          <a:endParaRPr lang="ru-RU" sz="1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57150" lvl="1" indent="-5715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Создание системы долгосрочного прогнозирования и стратегического планирования</a:t>
          </a:r>
          <a:endParaRPr lang="ru-RU" sz="1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57150" lvl="1" indent="-5715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Обеспечение организационных мер, направленных на рост эффективности бюджетных расходов, оптимизацию расходов, повышение качества предоставления муниципальных услуг</a:t>
          </a:r>
          <a:endParaRPr lang="ru-RU" sz="1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57150" lvl="1" indent="-5715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Реализация политики, направленной на прозрачность, открытость бюджетного процесса</a:t>
          </a:r>
          <a:endParaRPr lang="ru-RU" sz="1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63950" y="114619"/>
        <a:ext cx="4620420" cy="2077263"/>
      </dsp:txXfrm>
    </dsp:sp>
    <dsp:sp modelId="{CFBA31A7-0AB3-4C10-B3AC-86C9DC57410E}">
      <dsp:nvSpPr>
        <dsp:cNvPr id="0" name=""/>
        <dsp:cNvSpPr/>
      </dsp:nvSpPr>
      <dsp:spPr>
        <a:xfrm>
          <a:off x="116648" y="576062"/>
          <a:ext cx="1754760" cy="1002279"/>
        </a:xfrm>
        <a:prstGeom prst="round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Основные направления бюджетной политики</a:t>
          </a:r>
          <a:endParaRPr lang="ru-RU" sz="16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65575" y="624989"/>
        <a:ext cx="1656906" cy="9044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BC9966-7F68-4736-AE95-729D1BDBBC33}">
      <dsp:nvSpPr>
        <dsp:cNvPr id="0" name=""/>
        <dsp:cNvSpPr/>
      </dsp:nvSpPr>
      <dsp:spPr>
        <a:xfrm>
          <a:off x="1854032" y="1474"/>
          <a:ext cx="4734930" cy="1510693"/>
        </a:xfrm>
        <a:prstGeom prst="flowChartAlternateProcess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t" anchorCtr="0">
          <a:noAutofit/>
        </a:bodyPr>
        <a:lstStyle/>
        <a:p>
          <a:pPr marL="57150" lvl="1" indent="-5715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57150" lvl="1" indent="-5715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Увеличение налогового потенциала района посредством стимулирования развития новых производств</a:t>
          </a:r>
          <a:endParaRPr lang="ru-RU" sz="1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57150" lvl="1" indent="-5715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Обеспечение условий для полного и стабильного поступления налоговых и неналоговых доходов, сборов и иных обязательных платежей, необходимых для устойчивого и сбалансированного исполнения районного бюджета</a:t>
          </a:r>
          <a:endParaRPr lang="ru-RU" sz="1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57150" lvl="1" indent="-5715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Поддержка инвестиционной активности хозяйствующих субъектов, повышение эффективности использования объектов муниципальной собственности</a:t>
          </a:r>
          <a:endParaRPr lang="ru-RU" sz="1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27776" y="75218"/>
        <a:ext cx="4587442" cy="1363205"/>
      </dsp:txXfrm>
    </dsp:sp>
    <dsp:sp modelId="{CFBA31A7-0AB3-4C10-B3AC-86C9DC57410E}">
      <dsp:nvSpPr>
        <dsp:cNvPr id="0" name=""/>
        <dsp:cNvSpPr/>
      </dsp:nvSpPr>
      <dsp:spPr>
        <a:xfrm>
          <a:off x="2162" y="289993"/>
          <a:ext cx="1849713" cy="919745"/>
        </a:xfrm>
        <a:prstGeom prst="round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Основные задачи налоговой политики</a:t>
          </a:r>
          <a:endParaRPr lang="ru-RU" sz="16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060" y="334891"/>
        <a:ext cx="1759917" cy="82994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BC9966-7F68-4736-AE95-729D1BDBBC33}">
      <dsp:nvSpPr>
        <dsp:cNvPr id="0" name=""/>
        <dsp:cNvSpPr/>
      </dsp:nvSpPr>
      <dsp:spPr>
        <a:xfrm>
          <a:off x="1896920" y="2387"/>
          <a:ext cx="4844447" cy="2445884"/>
        </a:xfrm>
        <a:prstGeom prst="flowChartAlternateProcess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t" anchorCtr="0">
          <a:noAutofit/>
        </a:bodyPr>
        <a:lstStyle/>
        <a:p>
          <a:pPr marL="57150" lvl="1" indent="-5715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57150" lvl="1" indent="-5715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Сокращение расходов по отдельным мероприятиям муниципальных программ в целях обеспечения сбалансированности районного бюджета </a:t>
          </a:r>
          <a:endParaRPr lang="ru-RU" sz="1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57150" lvl="1" indent="-5715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Проведение оценки эффективности реализации каждой муниципальной программы</a:t>
          </a:r>
          <a:endParaRPr lang="ru-RU" sz="1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57150" lvl="1" indent="-5715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Установление правил нормирования в сфере закупок товаров, работ, услуг для обеспечения нужд </a:t>
          </a:r>
          <a:r>
            <a:rPr lang="ru-RU" sz="10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Тимашевского</a:t>
          </a:r>
          <a:r>
            <a:rPr lang="ru-RU" sz="1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района в соответствии  с общими правилами, определяемыми Правительством Российской Федерации</a:t>
          </a:r>
          <a:endParaRPr lang="ru-RU" sz="1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57150" lvl="1" indent="-5715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Оптимизация структуры бюджетной сети за счет преобразования муниципальных учреждений, направленная  на повышение эффективности управления муниципальными финансами</a:t>
          </a:r>
          <a:endParaRPr lang="ru-RU" sz="1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57150" lvl="1" indent="-5715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Уточнение объема действующих расходных обязательств с учетом изменения контингента получателей</a:t>
          </a:r>
          <a:endParaRPr lang="ru-RU" sz="1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57150" lvl="1" indent="-5715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Контроль соответствия объема действующих расходных обязательств реальным доходным источникам и источникам покрытия дефицита бюджета</a:t>
          </a:r>
          <a:endParaRPr lang="ru-RU" sz="1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016316" y="121783"/>
        <a:ext cx="4605655" cy="2207092"/>
      </dsp:txXfrm>
    </dsp:sp>
    <dsp:sp modelId="{CFBA31A7-0AB3-4C10-B3AC-86C9DC57410E}">
      <dsp:nvSpPr>
        <dsp:cNvPr id="0" name=""/>
        <dsp:cNvSpPr/>
      </dsp:nvSpPr>
      <dsp:spPr>
        <a:xfrm>
          <a:off x="5" y="749194"/>
          <a:ext cx="1896910" cy="929748"/>
        </a:xfrm>
        <a:prstGeom prst="round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Оптимизация и ограничение расходов бюджета</a:t>
          </a:r>
          <a:endParaRPr lang="ru-RU" sz="16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392" y="794581"/>
        <a:ext cx="1806136" cy="83897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F448F3-A2B3-41A1-95AD-43616D35A93E}">
      <dsp:nvSpPr>
        <dsp:cNvPr id="0" name=""/>
        <dsp:cNvSpPr/>
      </dsp:nvSpPr>
      <dsp:spPr>
        <a:xfrm>
          <a:off x="0" y="6204"/>
          <a:ext cx="1208917" cy="18789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2017</a:t>
          </a:r>
          <a:r>
            <a:rPr lang="ru-RU" sz="1900" kern="1200" dirty="0" smtClean="0"/>
            <a:t> </a:t>
          </a:r>
          <a:r>
            <a:rPr lang="ru-RU" sz="1400" kern="1200" dirty="0" smtClean="0"/>
            <a:t>год</a:t>
          </a:r>
          <a:endParaRPr lang="ru-RU" sz="1400" kern="1200" dirty="0"/>
        </a:p>
      </dsp:txBody>
      <dsp:txXfrm>
        <a:off x="93948" y="6204"/>
        <a:ext cx="1021021" cy="187896"/>
      </dsp:txXfrm>
    </dsp:sp>
    <dsp:sp modelId="{8470FC45-3660-4FCB-9B3F-B32EC768418D}">
      <dsp:nvSpPr>
        <dsp:cNvPr id="0" name=""/>
        <dsp:cNvSpPr/>
      </dsp:nvSpPr>
      <dsp:spPr>
        <a:xfrm>
          <a:off x="1061120" y="15267"/>
          <a:ext cx="1411452" cy="15817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769 млн. рублей</a:t>
          </a:r>
          <a:endParaRPr lang="ru-RU" sz="1000" kern="1200" dirty="0"/>
        </a:p>
      </dsp:txBody>
      <dsp:txXfrm>
        <a:off x="1140209" y="15267"/>
        <a:ext cx="1253274" cy="158178"/>
      </dsp:txXfrm>
    </dsp:sp>
    <dsp:sp modelId="{AD851E41-EEBA-445C-B169-26DCD5B06919}">
      <dsp:nvSpPr>
        <dsp:cNvPr id="0" name=""/>
        <dsp:cNvSpPr/>
      </dsp:nvSpPr>
      <dsp:spPr>
        <a:xfrm>
          <a:off x="0" y="311663"/>
          <a:ext cx="1208917" cy="213472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2018 год</a:t>
          </a:r>
          <a:endParaRPr lang="ru-RU" sz="1400" kern="1200" dirty="0"/>
        </a:p>
      </dsp:txBody>
      <dsp:txXfrm>
        <a:off x="106736" y="311663"/>
        <a:ext cx="995445" cy="213472"/>
      </dsp:txXfrm>
    </dsp:sp>
    <dsp:sp modelId="{AD1204BA-A8B5-427E-9A3F-FCF8BA7E8A4F}">
      <dsp:nvSpPr>
        <dsp:cNvPr id="0" name=""/>
        <dsp:cNvSpPr/>
      </dsp:nvSpPr>
      <dsp:spPr>
        <a:xfrm>
          <a:off x="1044172" y="311132"/>
          <a:ext cx="1411452" cy="17518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769 млн. рублей</a:t>
          </a:r>
          <a:endParaRPr lang="ru-RU" sz="1000" kern="1200" dirty="0"/>
        </a:p>
      </dsp:txBody>
      <dsp:txXfrm>
        <a:off x="1131764" y="311132"/>
        <a:ext cx="1236269" cy="175183"/>
      </dsp:txXfrm>
    </dsp:sp>
    <dsp:sp modelId="{D79FBF82-0C24-4E13-AC94-D34CED61679D}">
      <dsp:nvSpPr>
        <dsp:cNvPr id="0" name=""/>
        <dsp:cNvSpPr/>
      </dsp:nvSpPr>
      <dsp:spPr>
        <a:xfrm>
          <a:off x="71986" y="592648"/>
          <a:ext cx="1190381" cy="201181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2019</a:t>
          </a:r>
          <a:r>
            <a:rPr lang="ru-RU" sz="1900" kern="1200" dirty="0" smtClean="0"/>
            <a:t> </a:t>
          </a:r>
          <a:r>
            <a:rPr lang="ru-RU" sz="1400" kern="1200" dirty="0" smtClean="0"/>
            <a:t>год</a:t>
          </a:r>
          <a:endParaRPr lang="ru-RU" sz="1400" kern="1200" dirty="0"/>
        </a:p>
      </dsp:txBody>
      <dsp:txXfrm>
        <a:off x="172577" y="592648"/>
        <a:ext cx="989200" cy="201181"/>
      </dsp:txXfrm>
    </dsp:sp>
    <dsp:sp modelId="{C3477594-677C-4A8F-8CBE-B5C97CDFAE36}">
      <dsp:nvSpPr>
        <dsp:cNvPr id="0" name=""/>
        <dsp:cNvSpPr/>
      </dsp:nvSpPr>
      <dsp:spPr>
        <a:xfrm>
          <a:off x="1044173" y="597071"/>
          <a:ext cx="1411452" cy="191517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769 млн. рублей</a:t>
          </a:r>
          <a:endParaRPr lang="ru-RU" sz="1000" kern="1200" dirty="0"/>
        </a:p>
      </dsp:txBody>
      <dsp:txXfrm>
        <a:off x="1139932" y="597071"/>
        <a:ext cx="1219935" cy="19151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F448F3-A2B3-41A1-95AD-43616D35A93E}">
      <dsp:nvSpPr>
        <dsp:cNvPr id="0" name=""/>
        <dsp:cNvSpPr/>
      </dsp:nvSpPr>
      <dsp:spPr>
        <a:xfrm>
          <a:off x="0" y="429886"/>
          <a:ext cx="1147161" cy="178298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2017</a:t>
          </a:r>
          <a:r>
            <a:rPr lang="ru-RU" sz="1900" kern="1200" dirty="0" smtClean="0"/>
            <a:t> </a:t>
          </a:r>
          <a:r>
            <a:rPr lang="ru-RU" sz="1400" kern="1200" dirty="0" smtClean="0"/>
            <a:t>год</a:t>
          </a:r>
          <a:endParaRPr lang="ru-RU" sz="1400" kern="1200" dirty="0"/>
        </a:p>
      </dsp:txBody>
      <dsp:txXfrm>
        <a:off x="89149" y="429886"/>
        <a:ext cx="968863" cy="178298"/>
      </dsp:txXfrm>
    </dsp:sp>
    <dsp:sp modelId="{8470FC45-3660-4FCB-9B3F-B32EC768418D}">
      <dsp:nvSpPr>
        <dsp:cNvPr id="0" name=""/>
        <dsp:cNvSpPr/>
      </dsp:nvSpPr>
      <dsp:spPr>
        <a:xfrm>
          <a:off x="938604" y="438487"/>
          <a:ext cx="1339349" cy="15009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402,1 млн. рублей</a:t>
          </a:r>
          <a:endParaRPr lang="ru-RU" sz="1000" kern="1200" dirty="0"/>
        </a:p>
      </dsp:txBody>
      <dsp:txXfrm>
        <a:off x="1013653" y="438487"/>
        <a:ext cx="1189251" cy="150098"/>
      </dsp:txXfrm>
    </dsp:sp>
    <dsp:sp modelId="{AD851E41-EEBA-445C-B169-26DCD5B06919}">
      <dsp:nvSpPr>
        <dsp:cNvPr id="0" name=""/>
        <dsp:cNvSpPr/>
      </dsp:nvSpPr>
      <dsp:spPr>
        <a:xfrm>
          <a:off x="0" y="719741"/>
          <a:ext cx="1147161" cy="202567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2018 год</a:t>
          </a:r>
          <a:endParaRPr lang="ru-RU" sz="1400" kern="1200" dirty="0"/>
        </a:p>
      </dsp:txBody>
      <dsp:txXfrm>
        <a:off x="101284" y="719741"/>
        <a:ext cx="944594" cy="202567"/>
      </dsp:txXfrm>
    </dsp:sp>
    <dsp:sp modelId="{AD1204BA-A8B5-427E-9A3F-FCF8BA7E8A4F}">
      <dsp:nvSpPr>
        <dsp:cNvPr id="0" name=""/>
        <dsp:cNvSpPr/>
      </dsp:nvSpPr>
      <dsp:spPr>
        <a:xfrm>
          <a:off x="922523" y="719237"/>
          <a:ext cx="1339349" cy="166234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382,9 млн. рублей</a:t>
          </a:r>
          <a:endParaRPr lang="ru-RU" sz="1000" kern="1200" dirty="0"/>
        </a:p>
      </dsp:txBody>
      <dsp:txXfrm>
        <a:off x="1005640" y="719237"/>
        <a:ext cx="1173115" cy="166234"/>
      </dsp:txXfrm>
    </dsp:sp>
    <dsp:sp modelId="{D79FBF82-0C24-4E13-AC94-D34CED61679D}">
      <dsp:nvSpPr>
        <dsp:cNvPr id="0" name=""/>
        <dsp:cNvSpPr/>
      </dsp:nvSpPr>
      <dsp:spPr>
        <a:xfrm>
          <a:off x="0" y="990567"/>
          <a:ext cx="1129572" cy="19090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2019</a:t>
          </a:r>
          <a:r>
            <a:rPr lang="ru-RU" sz="1900" kern="1200" dirty="0" smtClean="0"/>
            <a:t> </a:t>
          </a:r>
          <a:r>
            <a:rPr lang="ru-RU" sz="1400" kern="1200" dirty="0" smtClean="0"/>
            <a:t>год</a:t>
          </a:r>
          <a:endParaRPr lang="ru-RU" sz="1400" kern="1200" dirty="0"/>
        </a:p>
      </dsp:txBody>
      <dsp:txXfrm>
        <a:off x="95452" y="990567"/>
        <a:ext cx="938668" cy="190904"/>
      </dsp:txXfrm>
    </dsp:sp>
    <dsp:sp modelId="{C3477594-677C-4A8F-8CBE-B5C97CDFAE36}">
      <dsp:nvSpPr>
        <dsp:cNvPr id="0" name=""/>
        <dsp:cNvSpPr/>
      </dsp:nvSpPr>
      <dsp:spPr>
        <a:xfrm>
          <a:off x="922524" y="990569"/>
          <a:ext cx="1339349" cy="18173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384,5 млн. рублей</a:t>
          </a:r>
          <a:endParaRPr lang="ru-RU" sz="1000" kern="1200" dirty="0"/>
        </a:p>
      </dsp:txBody>
      <dsp:txXfrm>
        <a:off x="1013391" y="990569"/>
        <a:ext cx="1157616" cy="1817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0.33058</cdr:x>
      <cdr:y>0.12209</cdr:y>
    </cdr:from>
    <cdr:to>
      <cdr:x>0.44077</cdr:x>
      <cdr:y>0.15937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160240" y="1008112"/>
          <a:ext cx="720062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dirty="0" smtClean="0"/>
            <a:t>585,4</a:t>
          </a:r>
          <a:endParaRPr lang="ru-RU" sz="1400" dirty="0"/>
        </a:p>
      </cdr:txBody>
    </cdr:sp>
  </cdr:relSizeAnchor>
  <cdr:relSizeAnchor xmlns:cdr="http://schemas.openxmlformats.org/drawingml/2006/chartDrawing">
    <cdr:from>
      <cdr:x>0.45179</cdr:x>
      <cdr:y>0.09593</cdr:y>
    </cdr:from>
    <cdr:to>
      <cdr:x>0.55097</cdr:x>
      <cdr:y>0.1332</cdr:y>
    </cdr:to>
    <cdr:sp macro="" textlink="">
      <cdr:nvSpPr>
        <cdr:cNvPr id="4" name="TextBox 2"/>
        <cdr:cNvSpPr txBox="1"/>
      </cdr:nvSpPr>
      <cdr:spPr>
        <a:xfrm xmlns:a="http://schemas.openxmlformats.org/drawingml/2006/main">
          <a:off x="2952328" y="792088"/>
          <a:ext cx="648114" cy="30775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dirty="0" smtClean="0"/>
            <a:t>602,4</a:t>
          </a:r>
          <a:endParaRPr lang="ru-RU" sz="1400" dirty="0"/>
        </a:p>
      </cdr:txBody>
    </cdr:sp>
  </cdr:relSizeAnchor>
  <cdr:relSizeAnchor xmlns:cdr="http://schemas.openxmlformats.org/drawingml/2006/chartDrawing">
    <cdr:from>
      <cdr:x>0.573</cdr:x>
      <cdr:y>0.07849</cdr:y>
    </cdr:from>
    <cdr:to>
      <cdr:x>0.67218</cdr:x>
      <cdr:y>0.11576</cdr:y>
    </cdr:to>
    <cdr:sp macro="" textlink="">
      <cdr:nvSpPr>
        <cdr:cNvPr id="5" name="TextBox 2"/>
        <cdr:cNvSpPr txBox="1"/>
      </cdr:nvSpPr>
      <cdr:spPr>
        <a:xfrm xmlns:a="http://schemas.openxmlformats.org/drawingml/2006/main">
          <a:off x="3744416" y="648072"/>
          <a:ext cx="648114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dirty="0" smtClean="0"/>
            <a:t>623,0</a:t>
          </a:r>
          <a:endParaRPr lang="ru-RU" sz="1400" dirty="0"/>
        </a:p>
      </cdr:txBody>
    </cdr:sp>
  </cdr:relSizeAnchor>
  <cdr:relSizeAnchor xmlns:cdr="http://schemas.openxmlformats.org/drawingml/2006/chartDrawing">
    <cdr:from>
      <cdr:x>0.22039</cdr:x>
      <cdr:y>0.12209</cdr:y>
    </cdr:from>
    <cdr:to>
      <cdr:x>0.31956</cdr:x>
      <cdr:y>0.15937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1440160" y="1008112"/>
          <a:ext cx="648072" cy="307818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400" dirty="0" smtClean="0"/>
            <a:t>600,8</a:t>
          </a:r>
          <a:endParaRPr lang="ru-RU" sz="1400" dirty="0"/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0.22222</cdr:x>
      <cdr:y>0.43132</cdr:y>
    </cdr:from>
    <cdr:to>
      <cdr:x>0.57496</cdr:x>
      <cdr:y>0.72626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76064" y="133724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0.07496</cdr:x>
      <cdr:y>0.4413</cdr:y>
    </cdr:from>
    <cdr:to>
      <cdr:x>0.35742</cdr:x>
      <cdr:y>0.61511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94321" y="1368167"/>
          <a:ext cx="732216" cy="538862"/>
        </a:xfrm>
        <a:prstGeom xmlns:a="http://schemas.openxmlformats.org/drawingml/2006/main" prst="rect">
          <a:avLst/>
        </a:prstGeom>
        <a:effectLst xmlns:a="http://schemas.openxmlformats.org/drawingml/2006/main">
          <a:outerShdw blurRad="50800" dist="38100" dir="2700000" algn="tl" rotWithShape="0">
            <a:prstClr val="black">
              <a:alpha val="40000"/>
            </a:prstClr>
          </a:outerShdw>
        </a:effectLst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  <cdr:relSizeAnchor xmlns:cdr="http://schemas.openxmlformats.org/drawingml/2006/chartDrawing">
    <cdr:from>
      <cdr:x>0.10274</cdr:x>
      <cdr:y>0.47575</cdr:y>
    </cdr:from>
    <cdr:to>
      <cdr:x>0.26941</cdr:x>
      <cdr:y>0.61511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66328" y="1474981"/>
          <a:ext cx="432048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0.09252</cdr:x>
      <cdr:y>0.48288</cdr:y>
    </cdr:from>
    <cdr:to>
      <cdr:x>0.50856</cdr:x>
      <cdr:y>0.8425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97246" y="1402233"/>
          <a:ext cx="1336626" cy="1044298"/>
        </a:xfrm>
        <a:prstGeom xmlns:a="http://schemas.openxmlformats.org/drawingml/2006/main" prst="rect">
          <a:avLst/>
        </a:prstGeom>
        <a:scene3d xmlns:a="http://schemas.openxmlformats.org/drawingml/2006/main">
          <a:camera prst="orthographicFront">
            <a:rot lat="0" lon="1200000" rev="1800000"/>
          </a:camera>
          <a:lightRig rig="threePt" dir="t"/>
        </a:scene3d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900" dirty="0" smtClean="0"/>
            <a:t>Здравоохранение</a:t>
          </a:r>
        </a:p>
        <a:p xmlns:a="http://schemas.openxmlformats.org/drawingml/2006/main">
          <a:endParaRPr lang="ru-RU" sz="900" dirty="0"/>
        </a:p>
      </cdr:txBody>
    </cdr:sp>
  </cdr:relSizeAnchor>
  <cdr:relSizeAnchor xmlns:cdr="http://schemas.openxmlformats.org/drawingml/2006/chartDrawing">
    <cdr:from>
      <cdr:x>0.07496</cdr:x>
      <cdr:y>0.50183</cdr:y>
    </cdr:from>
    <cdr:to>
      <cdr:x>0.24163</cdr:x>
      <cdr:y>0.57622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240827" y="1457260"/>
          <a:ext cx="535467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400" b="1" dirty="0"/>
            <a:t>4</a:t>
          </a:r>
          <a:r>
            <a:rPr lang="ru-RU" sz="1400" b="1" dirty="0" smtClean="0"/>
            <a:t>%</a:t>
          </a:r>
          <a:endParaRPr lang="ru-RU" sz="1400" b="1" dirty="0"/>
        </a:p>
      </cdr:txBody>
    </cdr: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0.75079</cdr:x>
      <cdr:y>0.1669</cdr:y>
    </cdr:from>
    <cdr:to>
      <cdr:x>0.84424</cdr:x>
      <cdr:y>0.18588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3471013" y="633264"/>
          <a:ext cx="432048" cy="720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12.xml><?xml version="1.0" encoding="utf-8"?>
<c:userShapes xmlns:c="http://schemas.openxmlformats.org/drawingml/2006/chart">
  <cdr:relSizeAnchor xmlns:cdr="http://schemas.openxmlformats.org/drawingml/2006/chartDrawing">
    <cdr:from>
      <cdr:x>0.19007</cdr:x>
      <cdr:y>0.12894</cdr:y>
    </cdr:from>
    <cdr:to>
      <cdr:x>0.25237</cdr:x>
      <cdr:y>0.18588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878725" y="489248"/>
          <a:ext cx="288032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0.75079</cdr:x>
      <cdr:y>0.1669</cdr:y>
    </cdr:from>
    <cdr:to>
      <cdr:x>0.84424</cdr:x>
      <cdr:y>0.18588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3471013" y="633264"/>
          <a:ext cx="432048" cy="720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13.xml><?xml version="1.0" encoding="utf-8"?>
<c:userShapes xmlns:c="http://schemas.openxmlformats.org/drawingml/2006/chart">
  <cdr:relSizeAnchor xmlns:cdr="http://schemas.openxmlformats.org/drawingml/2006/chartDrawing">
    <cdr:from>
      <cdr:x>0.22222</cdr:x>
      <cdr:y>0.43132</cdr:y>
    </cdr:from>
    <cdr:to>
      <cdr:x>0.57496</cdr:x>
      <cdr:y>0.72626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76064" y="133724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0.07496</cdr:x>
      <cdr:y>0.4413</cdr:y>
    </cdr:from>
    <cdr:to>
      <cdr:x>0.35742</cdr:x>
      <cdr:y>0.61511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94321" y="1368167"/>
          <a:ext cx="732216" cy="538862"/>
        </a:xfrm>
        <a:prstGeom xmlns:a="http://schemas.openxmlformats.org/drawingml/2006/main" prst="rect">
          <a:avLst/>
        </a:prstGeom>
        <a:effectLst xmlns:a="http://schemas.openxmlformats.org/drawingml/2006/main">
          <a:outerShdw blurRad="50800" dist="38100" dir="2700000" algn="tl" rotWithShape="0">
            <a:prstClr val="black">
              <a:alpha val="40000"/>
            </a:prstClr>
          </a:outerShdw>
        </a:effectLst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  <cdr:relSizeAnchor xmlns:cdr="http://schemas.openxmlformats.org/drawingml/2006/chartDrawing">
    <cdr:from>
      <cdr:x>0.10274</cdr:x>
      <cdr:y>0.47575</cdr:y>
    </cdr:from>
    <cdr:to>
      <cdr:x>0.26941</cdr:x>
      <cdr:y>0.61511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66328" y="1474981"/>
          <a:ext cx="432048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0.09252</cdr:x>
      <cdr:y>0.50183</cdr:y>
    </cdr:from>
    <cdr:to>
      <cdr:x>0.50856</cdr:x>
      <cdr:y>0.8425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97243" y="1457259"/>
          <a:ext cx="1336628" cy="989269"/>
        </a:xfrm>
        <a:prstGeom xmlns:a="http://schemas.openxmlformats.org/drawingml/2006/main" prst="rect">
          <a:avLst/>
        </a:prstGeom>
        <a:scene3d xmlns:a="http://schemas.openxmlformats.org/drawingml/2006/main">
          <a:camera prst="orthographicFront">
            <a:rot lat="0" lon="1200000" rev="1800000"/>
          </a:camera>
          <a:lightRig rig="threePt" dir="t"/>
        </a:scene3d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900" dirty="0" smtClean="0"/>
            <a:t>Социальная политика</a:t>
          </a:r>
        </a:p>
        <a:p xmlns:a="http://schemas.openxmlformats.org/drawingml/2006/main">
          <a:endParaRPr lang="ru-RU" sz="900" dirty="0" smtClean="0"/>
        </a:p>
      </cdr:txBody>
    </cdr:sp>
  </cdr:relSizeAnchor>
  <cdr:relSizeAnchor xmlns:cdr="http://schemas.openxmlformats.org/drawingml/2006/chartDrawing">
    <cdr:from>
      <cdr:x>0.07496</cdr:x>
      <cdr:y>0.50183</cdr:y>
    </cdr:from>
    <cdr:to>
      <cdr:x>0.24163</cdr:x>
      <cdr:y>0.57622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240827" y="1457260"/>
          <a:ext cx="535467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400" b="1" dirty="0" smtClean="0"/>
            <a:t>7%</a:t>
          </a:r>
          <a:endParaRPr lang="ru-RU" sz="1400" b="1" dirty="0"/>
        </a:p>
      </cdr:txBody>
    </cdr:sp>
  </cdr:relSizeAnchor>
</c:userShapes>
</file>

<file path=ppt/drawings/drawing14.xml><?xml version="1.0" encoding="utf-8"?>
<c:userShapes xmlns:c="http://schemas.openxmlformats.org/drawingml/2006/chart">
  <cdr:relSizeAnchor xmlns:cdr="http://schemas.openxmlformats.org/drawingml/2006/chartDrawing">
    <cdr:from>
      <cdr:x>0.19007</cdr:x>
      <cdr:y>0.12894</cdr:y>
    </cdr:from>
    <cdr:to>
      <cdr:x>0.25237</cdr:x>
      <cdr:y>0.18588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878725" y="489248"/>
          <a:ext cx="288032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0.75079</cdr:x>
      <cdr:y>0.1669</cdr:y>
    </cdr:from>
    <cdr:to>
      <cdr:x>0.84424</cdr:x>
      <cdr:y>0.18588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3471013" y="633264"/>
          <a:ext cx="432048" cy="720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15.xml><?xml version="1.0" encoding="utf-8"?>
<c:userShapes xmlns:c="http://schemas.openxmlformats.org/drawingml/2006/chart">
  <cdr:relSizeAnchor xmlns:cdr="http://schemas.openxmlformats.org/drawingml/2006/chartDrawing">
    <cdr:from>
      <cdr:x>0.22222</cdr:x>
      <cdr:y>0.43132</cdr:y>
    </cdr:from>
    <cdr:to>
      <cdr:x>0.57496</cdr:x>
      <cdr:y>0.72626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76064" y="133724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0.07496</cdr:x>
      <cdr:y>0.4413</cdr:y>
    </cdr:from>
    <cdr:to>
      <cdr:x>0.35742</cdr:x>
      <cdr:y>0.61511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94321" y="1368167"/>
          <a:ext cx="732216" cy="538862"/>
        </a:xfrm>
        <a:prstGeom xmlns:a="http://schemas.openxmlformats.org/drawingml/2006/main" prst="rect">
          <a:avLst/>
        </a:prstGeom>
        <a:effectLst xmlns:a="http://schemas.openxmlformats.org/drawingml/2006/main">
          <a:outerShdw blurRad="50800" dist="38100" dir="2700000" algn="tl" rotWithShape="0">
            <a:prstClr val="black">
              <a:alpha val="40000"/>
            </a:prstClr>
          </a:outerShdw>
        </a:effectLst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  <cdr:relSizeAnchor xmlns:cdr="http://schemas.openxmlformats.org/drawingml/2006/chartDrawing">
    <cdr:from>
      <cdr:x>0.10274</cdr:x>
      <cdr:y>0.47575</cdr:y>
    </cdr:from>
    <cdr:to>
      <cdr:x>0.26941</cdr:x>
      <cdr:y>0.61511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66328" y="1474981"/>
          <a:ext cx="432048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0.09252</cdr:x>
      <cdr:y>0.50183</cdr:y>
    </cdr:from>
    <cdr:to>
      <cdr:x>0.50856</cdr:x>
      <cdr:y>0.8425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97243" y="1457259"/>
          <a:ext cx="1336628" cy="989269"/>
        </a:xfrm>
        <a:prstGeom xmlns:a="http://schemas.openxmlformats.org/drawingml/2006/main" prst="rect">
          <a:avLst/>
        </a:prstGeom>
        <a:scene3d xmlns:a="http://schemas.openxmlformats.org/drawingml/2006/main">
          <a:camera prst="orthographicFront">
            <a:rot lat="1288143" lon="1987456" rev="1949913"/>
          </a:camera>
          <a:lightRig rig="threePt" dir="t"/>
        </a:scene3d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900" dirty="0" smtClean="0"/>
            <a:t>Физкультура</a:t>
          </a:r>
        </a:p>
        <a:p xmlns:a="http://schemas.openxmlformats.org/drawingml/2006/main">
          <a:endParaRPr lang="ru-RU" sz="900" dirty="0" smtClean="0"/>
        </a:p>
      </cdr:txBody>
    </cdr:sp>
  </cdr:relSizeAnchor>
  <cdr:relSizeAnchor xmlns:cdr="http://schemas.openxmlformats.org/drawingml/2006/chartDrawing">
    <cdr:from>
      <cdr:x>0.07496</cdr:x>
      <cdr:y>0.50183</cdr:y>
    </cdr:from>
    <cdr:to>
      <cdr:x>0.24163</cdr:x>
      <cdr:y>0.57622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240827" y="1457260"/>
          <a:ext cx="535467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400" b="1" dirty="0" smtClean="0"/>
            <a:t>1%</a:t>
          </a:r>
          <a:endParaRPr lang="ru-RU" sz="1400" b="1" dirty="0"/>
        </a:p>
      </cdr:txBody>
    </cdr:sp>
  </cdr:relSizeAnchor>
</c:userShapes>
</file>

<file path=ppt/drawings/drawing16.xml><?xml version="1.0" encoding="utf-8"?>
<c:userShapes xmlns:c="http://schemas.openxmlformats.org/drawingml/2006/chart">
  <cdr:relSizeAnchor xmlns:cdr="http://schemas.openxmlformats.org/drawingml/2006/chartDrawing">
    <cdr:from>
      <cdr:x>0.64368</cdr:x>
      <cdr:y>0.46669</cdr:y>
    </cdr:from>
    <cdr:to>
      <cdr:x>1</cdr:x>
      <cdr:y>1</cdr:y>
    </cdr:to>
    <cdr:sp macro="" textlink="">
      <cdr:nvSpPr>
        <cdr:cNvPr id="2" name="Овал 1"/>
        <cdr:cNvSpPr/>
      </cdr:nvSpPr>
      <cdr:spPr>
        <a:xfrm xmlns:a="http://schemas.openxmlformats.org/drawingml/2006/main">
          <a:off x="4032448" y="3096344"/>
          <a:ext cx="2232248" cy="2726591"/>
        </a:xfrm>
        <a:prstGeom xmlns:a="http://schemas.openxmlformats.org/drawingml/2006/main" prst="ellipse">
          <a:avLst/>
        </a:prstGeom>
        <a:gradFill xmlns:a="http://schemas.openxmlformats.org/drawingml/2006/main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wrap="square" lIns="0" tIns="0" rIns="0" bIns="0">
          <a:spAutoFit/>
        </a:bodyPr>
        <a:lstStyle xmlns:a="http://schemas.openxmlformats.org/drawingml/2006/main"/>
        <a:p xmlns:a="http://schemas.openxmlformats.org/drawingml/2006/main">
          <a:pPr algn="ctr"/>
          <a:r>
            <a:rPr lang="ru-RU" altLang="ru-RU" sz="1400" dirty="0" smtClean="0">
              <a:solidFill>
                <a:sysClr val="windowText" lastClr="000000"/>
              </a:solidFill>
              <a:latin typeface="+mn-lt"/>
              <a:cs typeface="Times New Roman" pitchFamily="18" charset="0"/>
            </a:rPr>
            <a:t>Объем муниципального долга не превышает ограничений, установленных бюджетным законодательством Российской Федерации.</a:t>
          </a:r>
          <a:endParaRPr lang="ru-RU" sz="1400" dirty="0">
            <a:solidFill>
              <a:sysClr val="windowText" lastClr="000000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0.28205</cdr:x>
      <cdr:y>0.75556</cdr:y>
    </cdr:from>
    <cdr:to>
      <cdr:x>0.89744</cdr:x>
      <cdr:y>0.8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92088" y="2448272"/>
          <a:ext cx="1728192" cy="1440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0.1621</cdr:x>
      <cdr:y>0.71111</cdr:y>
    </cdr:from>
    <cdr:to>
      <cdr:x>1</cdr:x>
      <cdr:y>0.86046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25254" y="2201840"/>
          <a:ext cx="2715106" cy="4624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 smtClean="0"/>
            <a:t>Субсидии бюджетным и автономным учреждениям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0.05128</cdr:x>
      <cdr:y>0.84444</cdr:y>
    </cdr:from>
    <cdr:to>
      <cdr:x>0.12821</cdr:x>
      <cdr:y>0.88889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144016" y="2736304"/>
          <a:ext cx="216024" cy="144016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3">
            <a:lumMod val="60000"/>
            <a:lumOff val="40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  <cdr:relSizeAnchor xmlns:cdr="http://schemas.openxmlformats.org/drawingml/2006/chartDrawing">
    <cdr:from>
      <cdr:x>0.17949</cdr:x>
      <cdr:y>0.83721</cdr:y>
    </cdr:from>
    <cdr:to>
      <cdr:x>1</cdr:x>
      <cdr:y>0.95556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581612" y="2592288"/>
          <a:ext cx="2658748" cy="36645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100" dirty="0" smtClean="0"/>
            <a:t>Выполнение муниципальных функций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0.05128</cdr:x>
      <cdr:y>0.93333</cdr:y>
    </cdr:from>
    <cdr:to>
      <cdr:x>0.12821</cdr:x>
      <cdr:y>0.97778</cdr:y>
    </cdr:to>
    <cdr:sp macro="" textlink="">
      <cdr:nvSpPr>
        <cdr:cNvPr id="6" name="Прямоугольник 5"/>
        <cdr:cNvSpPr/>
      </cdr:nvSpPr>
      <cdr:spPr>
        <a:xfrm xmlns:a="http://schemas.openxmlformats.org/drawingml/2006/main" flipV="1">
          <a:off x="144016" y="3024336"/>
          <a:ext cx="216024" cy="144016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2">
            <a:lumMod val="60000"/>
            <a:lumOff val="40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  <cdr:relSizeAnchor xmlns:cdr="http://schemas.openxmlformats.org/drawingml/2006/chartDrawing">
    <cdr:from>
      <cdr:x>0.06074</cdr:x>
      <cdr:y>0.74419</cdr:y>
    </cdr:from>
    <cdr:to>
      <cdr:x>0.13365</cdr:x>
      <cdr:y>0.7907</cdr:y>
    </cdr:to>
    <cdr:sp macro="" textlink="">
      <cdr:nvSpPr>
        <cdr:cNvPr id="9" name="Прямоугольник 8"/>
        <cdr:cNvSpPr/>
      </cdr:nvSpPr>
      <cdr:spPr>
        <a:xfrm xmlns:a="http://schemas.openxmlformats.org/drawingml/2006/main">
          <a:off x="196810" y="2304256"/>
          <a:ext cx="236279" cy="144016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6">
            <a:lumMod val="60000"/>
            <a:lumOff val="40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  <cdr:relSizeAnchor xmlns:cdr="http://schemas.openxmlformats.org/drawingml/2006/chartDrawing">
    <cdr:from>
      <cdr:x>0.17778</cdr:x>
      <cdr:y>0.90698</cdr:y>
    </cdr:from>
    <cdr:to>
      <cdr:x>1</cdr:x>
      <cdr:y>1</cdr:y>
    </cdr:to>
    <cdr:sp macro="" textlink="">
      <cdr:nvSpPr>
        <cdr:cNvPr id="10" name="TextBox 1"/>
        <cdr:cNvSpPr txBox="1"/>
      </cdr:nvSpPr>
      <cdr:spPr>
        <a:xfrm xmlns:a="http://schemas.openxmlformats.org/drawingml/2006/main">
          <a:off x="576064" y="2808312"/>
          <a:ext cx="2664296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100" dirty="0" smtClean="0"/>
            <a:t>Социальные выплаты</a:t>
          </a:r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</cdr:x>
      <cdr:y>0.95745</cdr:y>
    </cdr:from>
    <cdr:to>
      <cdr:x>0.06383</cdr:x>
      <cdr:y>1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0" y="3240360"/>
          <a:ext cx="216024" cy="144016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4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  <cdr:relSizeAnchor xmlns:cdr="http://schemas.openxmlformats.org/drawingml/2006/chartDrawing">
    <cdr:from>
      <cdr:x>0.19149</cdr:x>
      <cdr:y>0.93617</cdr:y>
    </cdr:from>
    <cdr:to>
      <cdr:x>0.82352</cdr:x>
      <cdr:y>1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648072" y="3168352"/>
          <a:ext cx="2139032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0.10638</cdr:x>
      <cdr:y>0.85106</cdr:y>
    </cdr:from>
    <cdr:to>
      <cdr:x>0.82352</cdr:x>
      <cdr:y>0.91489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360040" y="2880319"/>
          <a:ext cx="2427064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dirty="0" smtClean="0"/>
            <a:t>Бюджетные инвестиции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</cdr:x>
      <cdr:y>0.87234</cdr:y>
    </cdr:from>
    <cdr:to>
      <cdr:x>0.06383</cdr:x>
      <cdr:y>0.91489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0" y="2952328"/>
          <a:ext cx="216024" cy="144015"/>
        </a:xfrm>
        <a:prstGeom xmlns:a="http://schemas.openxmlformats.org/drawingml/2006/main" prst="rect">
          <a:avLst/>
        </a:prstGeom>
        <a:solidFill xmlns:a="http://schemas.openxmlformats.org/drawingml/2006/main">
          <a:schemeClr val="tx2">
            <a:lumMod val="60000"/>
            <a:lumOff val="40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  <cdr:relSizeAnchor xmlns:cdr="http://schemas.openxmlformats.org/drawingml/2006/chartDrawing">
    <cdr:from>
      <cdr:x>0.10638</cdr:x>
      <cdr:y>0.93617</cdr:y>
    </cdr:from>
    <cdr:to>
      <cdr:x>0.83853</cdr:x>
      <cdr:y>1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360040" y="3168351"/>
          <a:ext cx="2477864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dirty="0" smtClean="0"/>
            <a:t>Иные расходы</a:t>
          </a:r>
        </a:p>
        <a:p xmlns:a="http://schemas.openxmlformats.org/drawingml/2006/main">
          <a:endParaRPr lang="ru-RU" sz="11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0.39583</cdr:x>
      <cdr:y>0.33333</cdr:y>
    </cdr:from>
    <cdr:to>
      <cdr:x>0.60417</cdr:x>
      <cdr:y>0.51282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68152" y="936104"/>
          <a:ext cx="720080" cy="504056"/>
        </a:xfrm>
        <a:prstGeom xmlns:a="http://schemas.openxmlformats.org/drawingml/2006/main" prst="rect">
          <a:avLst/>
        </a:prstGeom>
        <a:effectLst xmlns:a="http://schemas.openxmlformats.org/drawingml/2006/main">
          <a:outerShdw blurRad="50800" dist="38100" dir="2700000" algn="tl" rotWithShape="0">
            <a:prstClr val="black">
              <a:alpha val="40000"/>
            </a:prstClr>
          </a:outerShdw>
        </a:effectLst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92 %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0.77083</cdr:x>
      <cdr:y>0.38462</cdr:y>
    </cdr:from>
    <cdr:to>
      <cdr:x>0.9375</cdr:x>
      <cdr:y>0.53846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664296" y="1080120"/>
          <a:ext cx="576064" cy="432048"/>
        </a:xfrm>
        <a:prstGeom xmlns:a="http://schemas.openxmlformats.org/drawingml/2006/main" prst="rect">
          <a:avLst/>
        </a:prstGeom>
        <a:effectLst xmlns:a="http://schemas.openxmlformats.org/drawingml/2006/main">
          <a:outerShdw blurRad="50800" dist="38100" dir="2700000" algn="tl" rotWithShape="0">
            <a:prstClr val="black">
              <a:alpha val="40000"/>
            </a:prstClr>
          </a:outerShdw>
        </a:effectLst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sz="1800" b="1" dirty="0"/>
        </a:p>
      </cdr:txBody>
    </cdr:sp>
  </cdr:relSizeAnchor>
  <cdr:relSizeAnchor xmlns:cdr="http://schemas.openxmlformats.org/drawingml/2006/chartDrawing">
    <cdr:from>
      <cdr:x>0.22917</cdr:x>
      <cdr:y>0.28205</cdr:y>
    </cdr:from>
    <cdr:to>
      <cdr:x>0.83333</cdr:x>
      <cdr:y>0.35897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92088" y="792088"/>
          <a:ext cx="2088232" cy="216024"/>
        </a:xfrm>
        <a:prstGeom xmlns:a="http://schemas.openxmlformats.org/drawingml/2006/main" prst="rect">
          <a:avLst/>
        </a:prstGeom>
        <a:effectLst xmlns:a="http://schemas.openxmlformats.org/drawingml/2006/main">
          <a:outerShdw blurRad="50800" dist="38100" dir="2700000" algn="tl" rotWithShape="0">
            <a:prstClr val="black">
              <a:alpha val="40000"/>
            </a:prstClr>
          </a:outerShdw>
        </a:effectLst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программные</a:t>
          </a:r>
          <a:r>
            <a:rPr lang="ru-RU" sz="1100" dirty="0" smtClean="0"/>
            <a:t> </a:t>
          </a:r>
          <a:r>
            <a:rPr lang="ru-RU" sz="1100" b="1" dirty="0" smtClean="0"/>
            <a:t>расходы</a:t>
          </a:r>
          <a:endParaRPr lang="ru-RU" sz="1100" b="1" dirty="0"/>
        </a:p>
      </cdr:txBody>
    </cdr:sp>
  </cdr:relSizeAnchor>
  <cdr:relSizeAnchor xmlns:cdr="http://schemas.openxmlformats.org/drawingml/2006/chartDrawing">
    <cdr:from>
      <cdr:x>0.35417</cdr:x>
      <cdr:y>0.51137</cdr:y>
    </cdr:from>
    <cdr:to>
      <cdr:x>0.9375</cdr:x>
      <cdr:y>0.69086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224148" y="1436087"/>
          <a:ext cx="2016212" cy="50406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2400" b="1" dirty="0" smtClean="0"/>
            <a:t>БЮДЖЕТ</a:t>
          </a:r>
          <a:endParaRPr lang="ru-RU" sz="2400" b="1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0.22222</cdr:x>
      <cdr:y>0.43132</cdr:y>
    </cdr:from>
    <cdr:to>
      <cdr:x>0.57496</cdr:x>
      <cdr:y>0.72626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76064" y="133724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0.1352</cdr:x>
      <cdr:y>0.4413</cdr:y>
    </cdr:from>
    <cdr:to>
      <cdr:x>0.35742</cdr:x>
      <cdr:y>0.55743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50480" y="1368152"/>
          <a:ext cx="576064" cy="360040"/>
        </a:xfrm>
        <a:prstGeom xmlns:a="http://schemas.openxmlformats.org/drawingml/2006/main" prst="rect">
          <a:avLst/>
        </a:prstGeom>
        <a:effectLst xmlns:a="http://schemas.openxmlformats.org/drawingml/2006/main">
          <a:outerShdw blurRad="50800" dist="38100" dir="2700000" algn="tl" rotWithShape="0">
            <a:prstClr val="black">
              <a:alpha val="40000"/>
            </a:prstClr>
          </a:outerShdw>
        </a:effectLst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71%</a:t>
          </a:r>
          <a:endParaRPr lang="ru-RU" sz="1600" b="1" dirty="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0.21687</cdr:x>
      <cdr:y>0.48333</cdr:y>
    </cdr:from>
    <cdr:to>
      <cdr:x>0.44578</cdr:x>
      <cdr:y>0.55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296144" y="2088232"/>
          <a:ext cx="1368152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1.67317E-7</cdr:x>
      <cdr:y>0.01941</cdr:y>
    </cdr:from>
    <cdr:to>
      <cdr:x>0.54822</cdr:x>
      <cdr:y>0.13586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" y="72013"/>
          <a:ext cx="3276520" cy="432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400" b="1" dirty="0" smtClean="0"/>
            <a:t>Структура расходов отрасли «Образование»</a:t>
          </a:r>
          <a:endParaRPr lang="ru-RU" sz="1400" b="1" dirty="0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0.15434</cdr:x>
      <cdr:y>0.54646</cdr:y>
    </cdr:from>
    <cdr:to>
      <cdr:x>0.26795</cdr:x>
      <cdr:y>0.60339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3525" y="2073424"/>
          <a:ext cx="525240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900" dirty="0" smtClean="0"/>
            <a:t>428,7</a:t>
          </a:r>
        </a:p>
        <a:p xmlns:a="http://schemas.openxmlformats.org/drawingml/2006/main">
          <a:pPr algn="ctr"/>
          <a:endParaRPr lang="ru-RU" sz="900" dirty="0"/>
        </a:p>
      </cdr:txBody>
    </cdr:sp>
  </cdr:relSizeAnchor>
  <cdr:relSizeAnchor xmlns:cdr="http://schemas.openxmlformats.org/drawingml/2006/chartDrawing">
    <cdr:from>
      <cdr:x>0.3614</cdr:x>
      <cdr:y>0.54646</cdr:y>
    </cdr:from>
    <cdr:to>
      <cdr:x>0.47043</cdr:x>
      <cdr:y>0.60339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670813" y="2073424"/>
          <a:ext cx="504056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900" dirty="0" smtClean="0"/>
            <a:t>443,9</a:t>
          </a:r>
          <a:endParaRPr lang="ru-RU" sz="900" dirty="0"/>
        </a:p>
      </cdr:txBody>
    </cdr:sp>
  </cdr:relSizeAnchor>
  <cdr:relSizeAnchor xmlns:cdr="http://schemas.openxmlformats.org/drawingml/2006/chartDrawing">
    <cdr:from>
      <cdr:x>0.55381</cdr:x>
      <cdr:y>0.54646</cdr:y>
    </cdr:from>
    <cdr:to>
      <cdr:x>0.65734</cdr:x>
      <cdr:y>0.60339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560321" y="2073424"/>
          <a:ext cx="478644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900" dirty="0" smtClean="0"/>
            <a:t>443,9</a:t>
          </a:r>
          <a:endParaRPr lang="ru-RU" sz="900" dirty="0"/>
        </a:p>
      </cdr:txBody>
    </cdr:sp>
  </cdr:relSizeAnchor>
  <cdr:relSizeAnchor xmlns:cdr="http://schemas.openxmlformats.org/drawingml/2006/chartDrawing">
    <cdr:from>
      <cdr:x>0.73559</cdr:x>
      <cdr:y>0.54646</cdr:y>
    </cdr:from>
    <cdr:to>
      <cdr:x>0.84424</cdr:x>
      <cdr:y>0.62237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3400715" y="2073424"/>
          <a:ext cx="502346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900" dirty="0" smtClean="0"/>
            <a:t>443,9</a:t>
          </a:r>
          <a:endParaRPr lang="ru-RU" sz="900" dirty="0"/>
        </a:p>
      </cdr:txBody>
    </cdr:sp>
  </cdr:relSizeAnchor>
  <cdr:relSizeAnchor xmlns:cdr="http://schemas.openxmlformats.org/drawingml/2006/chartDrawing">
    <cdr:from>
      <cdr:x>0.15434</cdr:x>
      <cdr:y>0.11628</cdr:y>
    </cdr:from>
    <cdr:to>
      <cdr:x>0.28352</cdr:x>
      <cdr:y>0.1669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689040" y="360040"/>
          <a:ext cx="576753" cy="15673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900" dirty="0" smtClean="0"/>
            <a:t>67,3</a:t>
          </a:r>
          <a:endParaRPr lang="ru-RU" sz="900" dirty="0"/>
        </a:p>
      </cdr:txBody>
    </cdr:sp>
  </cdr:relSizeAnchor>
  <cdr:relSizeAnchor xmlns:cdr="http://schemas.openxmlformats.org/drawingml/2006/chartDrawing">
    <cdr:from>
      <cdr:x>0.19007</cdr:x>
      <cdr:y>0.12894</cdr:y>
    </cdr:from>
    <cdr:to>
      <cdr:x>0.25237</cdr:x>
      <cdr:y>0.18588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878725" y="489248"/>
          <a:ext cx="288032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0.3614</cdr:x>
      <cdr:y>0.12894</cdr:y>
    </cdr:from>
    <cdr:to>
      <cdr:x>0.47043</cdr:x>
      <cdr:y>0.18588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1670813" y="489248"/>
          <a:ext cx="504056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900" dirty="0" smtClean="0"/>
            <a:t>64,4</a:t>
          </a:r>
        </a:p>
        <a:p xmlns:a="http://schemas.openxmlformats.org/drawingml/2006/main">
          <a:pPr algn="ctr"/>
          <a:endParaRPr lang="ru-RU" sz="1100" dirty="0"/>
        </a:p>
      </cdr:txBody>
    </cdr:sp>
  </cdr:relSizeAnchor>
  <cdr:relSizeAnchor xmlns:cdr="http://schemas.openxmlformats.org/drawingml/2006/chartDrawing">
    <cdr:from>
      <cdr:x>0.56388</cdr:x>
      <cdr:y>0.13953</cdr:y>
    </cdr:from>
    <cdr:to>
      <cdr:x>0.65734</cdr:x>
      <cdr:y>0.20485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2517459" y="432048"/>
          <a:ext cx="417222" cy="20225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900" dirty="0" smtClean="0"/>
            <a:t>63,3</a:t>
          </a:r>
        </a:p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0.75079</cdr:x>
      <cdr:y>0.1669</cdr:y>
    </cdr:from>
    <cdr:to>
      <cdr:x>0.84424</cdr:x>
      <cdr:y>0.18588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3471013" y="633264"/>
          <a:ext cx="432048" cy="720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0.74006</cdr:x>
      <cdr:y>0.11628</cdr:y>
    </cdr:from>
    <cdr:to>
      <cdr:x>0.84872</cdr:x>
      <cdr:y>0.18605</cdr:y>
    </cdr:to>
    <cdr:sp macro="" textlink="">
      <cdr:nvSpPr>
        <cdr:cNvPr id="15" name="TextBox 14"/>
        <cdr:cNvSpPr txBox="1"/>
      </cdr:nvSpPr>
      <cdr:spPr>
        <a:xfrm xmlns:a="http://schemas.openxmlformats.org/drawingml/2006/main">
          <a:off x="3303983" y="360040"/>
          <a:ext cx="485108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900" dirty="0" smtClean="0"/>
            <a:t>63,3</a:t>
          </a:r>
        </a:p>
        <a:p xmlns:a="http://schemas.openxmlformats.org/drawingml/2006/main">
          <a:pPr algn="ctr"/>
          <a:endParaRPr lang="ru-RU" sz="1100" dirty="0"/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0.15434</cdr:x>
      <cdr:y>0.60821</cdr:y>
    </cdr:from>
    <cdr:to>
      <cdr:x>0.26795</cdr:x>
      <cdr:y>0.67798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689050" y="1883241"/>
          <a:ext cx="507211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900" dirty="0" smtClean="0"/>
            <a:t>7,8</a:t>
          </a:r>
          <a:endParaRPr lang="ru-RU" sz="900" dirty="0"/>
        </a:p>
      </cdr:txBody>
    </cdr:sp>
  </cdr:relSizeAnchor>
  <cdr:relSizeAnchor xmlns:cdr="http://schemas.openxmlformats.org/drawingml/2006/chartDrawing">
    <cdr:from>
      <cdr:x>0.3614</cdr:x>
      <cdr:y>0.60821</cdr:y>
    </cdr:from>
    <cdr:to>
      <cdr:x>0.47043</cdr:x>
      <cdr:y>0.67798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613468" y="1883241"/>
          <a:ext cx="486764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900" dirty="0" smtClean="0"/>
            <a:t>7,8</a:t>
          </a:r>
          <a:endParaRPr lang="ru-RU" sz="900" dirty="0"/>
        </a:p>
      </cdr:txBody>
    </cdr:sp>
  </cdr:relSizeAnchor>
  <cdr:relSizeAnchor xmlns:cdr="http://schemas.openxmlformats.org/drawingml/2006/chartDrawing">
    <cdr:from>
      <cdr:x>0.55381</cdr:x>
      <cdr:y>0.60821</cdr:y>
    </cdr:from>
    <cdr:to>
      <cdr:x>0.65734</cdr:x>
      <cdr:y>0.67798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472482" y="1883241"/>
          <a:ext cx="462209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900" dirty="0" smtClean="0"/>
            <a:t>6,7</a:t>
          </a:r>
          <a:endParaRPr lang="ru-RU" sz="900" dirty="0"/>
        </a:p>
      </cdr:txBody>
    </cdr:sp>
  </cdr:relSizeAnchor>
  <cdr:relSizeAnchor xmlns:cdr="http://schemas.openxmlformats.org/drawingml/2006/chartDrawing">
    <cdr:from>
      <cdr:x>0.73559</cdr:x>
      <cdr:y>0.60821</cdr:y>
    </cdr:from>
    <cdr:to>
      <cdr:x>0.84424</cdr:x>
      <cdr:y>0.67798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3284038" y="1883241"/>
          <a:ext cx="485067" cy="2160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900" dirty="0" smtClean="0"/>
            <a:t>6,7</a:t>
          </a:r>
          <a:endParaRPr lang="ru-RU" sz="900" dirty="0"/>
        </a:p>
      </cdr:txBody>
    </cdr:sp>
  </cdr:relSizeAnchor>
  <cdr:relSizeAnchor xmlns:cdr="http://schemas.openxmlformats.org/drawingml/2006/chartDrawing">
    <cdr:from>
      <cdr:x>0.19007</cdr:x>
      <cdr:y>0.12894</cdr:y>
    </cdr:from>
    <cdr:to>
      <cdr:x>0.25237</cdr:x>
      <cdr:y>0.18588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878725" y="489248"/>
          <a:ext cx="288032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0.75079</cdr:x>
      <cdr:y>0.1669</cdr:y>
    </cdr:from>
    <cdr:to>
      <cdr:x>0.84424</cdr:x>
      <cdr:y>0.18588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3471013" y="633264"/>
          <a:ext cx="432048" cy="720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0.22222</cdr:x>
      <cdr:y>0.43132</cdr:y>
    </cdr:from>
    <cdr:to>
      <cdr:x>0.57496</cdr:x>
      <cdr:y>0.72626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76064" y="133724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0.07496</cdr:x>
      <cdr:y>0.4413</cdr:y>
    </cdr:from>
    <cdr:to>
      <cdr:x>0.35742</cdr:x>
      <cdr:y>0.61511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94321" y="1368167"/>
          <a:ext cx="732216" cy="538862"/>
        </a:xfrm>
        <a:prstGeom xmlns:a="http://schemas.openxmlformats.org/drawingml/2006/main" prst="rect">
          <a:avLst/>
        </a:prstGeom>
        <a:effectLst xmlns:a="http://schemas.openxmlformats.org/drawingml/2006/main">
          <a:outerShdw blurRad="50800" dist="38100" dir="2700000" algn="tl" rotWithShape="0">
            <a:prstClr val="black">
              <a:alpha val="40000"/>
            </a:prstClr>
          </a:outerShdw>
        </a:effectLst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  <cdr:relSizeAnchor xmlns:cdr="http://schemas.openxmlformats.org/drawingml/2006/chartDrawing">
    <cdr:from>
      <cdr:x>0.10274</cdr:x>
      <cdr:y>0.47575</cdr:y>
    </cdr:from>
    <cdr:to>
      <cdr:x>0.26941</cdr:x>
      <cdr:y>0.61511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66328" y="1474981"/>
          <a:ext cx="432048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0.13052</cdr:x>
      <cdr:y>0.48775</cdr:y>
    </cdr:from>
    <cdr:to>
      <cdr:x>0.43607</cdr:x>
      <cdr:y>0.84737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38336" y="1512168"/>
          <a:ext cx="792088" cy="1114941"/>
        </a:xfrm>
        <a:prstGeom xmlns:a="http://schemas.openxmlformats.org/drawingml/2006/main" prst="rect">
          <a:avLst/>
        </a:prstGeom>
        <a:scene3d xmlns:a="http://schemas.openxmlformats.org/drawingml/2006/main">
          <a:camera prst="orthographicFront">
            <a:rot lat="0" lon="1200000" rev="1200000"/>
          </a:camera>
          <a:lightRig rig="threePt" dir="t"/>
        </a:scene3d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900" dirty="0" smtClean="0"/>
            <a:t>Культура</a:t>
          </a:r>
          <a:endParaRPr lang="ru-RU" sz="900" dirty="0"/>
        </a:p>
      </cdr:txBody>
    </cdr:sp>
  </cdr:relSizeAnchor>
  <cdr:relSizeAnchor xmlns:cdr="http://schemas.openxmlformats.org/drawingml/2006/chartDrawing">
    <cdr:from>
      <cdr:x>0.07496</cdr:x>
      <cdr:y>0.4293</cdr:y>
    </cdr:from>
    <cdr:to>
      <cdr:x>0.24163</cdr:x>
      <cdr:y>0.5222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94320" y="1330965"/>
          <a:ext cx="43204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400" b="1" dirty="0" smtClean="0"/>
            <a:t>3%</a:t>
          </a:r>
          <a:endParaRPr lang="ru-RU" sz="14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97364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DFA192E7-B11B-40DB-8EF1-A6EF1D4101E8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30413" y="746125"/>
            <a:ext cx="2797175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8" tIns="45714" rIns="91428" bIns="4571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28" tIns="45714" rIns="91428" bIns="45714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8185"/>
            <a:ext cx="2971800" cy="497364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0B84D359-FD5A-4A20-BEA0-ADC8D7F753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04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4D359-FD5A-4A20-BEA0-ADC8D7F7530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4D359-FD5A-4A20-BEA0-ADC8D7F7530A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8191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4D359-FD5A-4A20-BEA0-ADC8D7F7530A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3549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4D359-FD5A-4A20-BEA0-ADC8D7F7530A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4D359-FD5A-4A20-BEA0-ADC8D7F7530A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D2F42-53DA-4194-8064-D0F190919169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BAE2-BA54-4E50-8273-EA6D872706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79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D2F42-53DA-4194-8064-D0F190919169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BAE2-BA54-4E50-8273-EA6D872706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175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D2F42-53DA-4194-8064-D0F190919169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BAE2-BA54-4E50-8273-EA6D872706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0017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1_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889"/>
            <a:ext cx="6172200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342900" y="2133602"/>
            <a:ext cx="6172200" cy="6033911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3A27B6-810B-4025-A562-C9790D8660C6}" type="datetime1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53C5C-5BEC-4936-B264-7E1245FF09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918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D2F42-53DA-4194-8064-D0F190919169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BAE2-BA54-4E50-8273-EA6D872706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387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D2F42-53DA-4194-8064-D0F190919169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BAE2-BA54-4E50-8273-EA6D872706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528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D2F42-53DA-4194-8064-D0F190919169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BAE2-BA54-4E50-8273-EA6D872706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712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D2F42-53DA-4194-8064-D0F190919169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BAE2-BA54-4E50-8273-EA6D872706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169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D2F42-53DA-4194-8064-D0F190919169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BAE2-BA54-4E50-8273-EA6D872706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972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D2F42-53DA-4194-8064-D0F190919169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BAE2-BA54-4E50-8273-EA6D872706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504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D2F42-53DA-4194-8064-D0F190919169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BAE2-BA54-4E50-8273-EA6D872706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778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D2F42-53DA-4194-8064-D0F190919169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BAE2-BA54-4E50-8273-EA6D872706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27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D2F42-53DA-4194-8064-D0F190919169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D0BAE2-BA54-4E50-8273-EA6D872706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26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8.xml"/><Relationship Id="rId3" Type="http://schemas.openxmlformats.org/officeDocument/2006/relationships/chart" Target="../charts/chart3.xml"/><Relationship Id="rId7" Type="http://schemas.openxmlformats.org/officeDocument/2006/relationships/chart" Target="../charts/chart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12.xml"/><Relationship Id="rId4" Type="http://schemas.openxmlformats.org/officeDocument/2006/relationships/chart" Target="../charts/chart1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13" Type="http://schemas.openxmlformats.org/officeDocument/2006/relationships/chart" Target="../charts/chart14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12" Type="http://schemas.openxmlformats.org/officeDocument/2006/relationships/chart" Target="../charts/chart13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2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46362" y="-36512"/>
            <a:ext cx="13808210" cy="91594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292" y="2264842"/>
            <a:ext cx="3578043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Arial Black" pitchFamily="34" charset="0"/>
                <a:cs typeface="Aharoni" pitchFamily="2" charset="-79"/>
              </a:rPr>
              <a:t>Б Ю Д Ж Е Т</a:t>
            </a:r>
          </a:p>
          <a:p>
            <a:pPr algn="ctr"/>
            <a:r>
              <a:rPr lang="ru-RU" sz="3200" b="1" dirty="0" smtClean="0">
                <a:latin typeface="Arial Black" pitchFamily="34" charset="0"/>
                <a:cs typeface="Aharoni" pitchFamily="2" charset="-79"/>
              </a:rPr>
              <a:t>на 2017-2019 </a:t>
            </a:r>
          </a:p>
          <a:p>
            <a:pPr algn="ctr"/>
            <a:r>
              <a:rPr lang="ru-RU" sz="3200" b="1" dirty="0" smtClean="0">
                <a:latin typeface="Arial Black" pitchFamily="34" charset="0"/>
                <a:cs typeface="Aharoni" pitchFamily="2" charset="-79"/>
              </a:rPr>
              <a:t>годы</a:t>
            </a:r>
            <a:endParaRPr lang="ru-RU" sz="3200" b="1" dirty="0"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44" y="1187624"/>
            <a:ext cx="367674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Arial Black" pitchFamily="34" charset="0"/>
                <a:cs typeface="Aharoni" pitchFamily="2" charset="-79"/>
              </a:rPr>
              <a:t>Тимашевский </a:t>
            </a:r>
            <a:r>
              <a:rPr lang="ru-RU" sz="3200" b="1" dirty="0" smtClean="0">
                <a:latin typeface="Arial Black" pitchFamily="34" charset="0"/>
                <a:cs typeface="Aharoni" pitchFamily="2" charset="-79"/>
              </a:rPr>
              <a:t>район</a:t>
            </a:r>
            <a:endParaRPr lang="ru-RU" sz="3200" b="1" dirty="0"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4704" y="3834502"/>
            <a:ext cx="21537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Arial Black" pitchFamily="34" charset="0"/>
                <a:cs typeface="Aharoni" pitchFamily="2" charset="-79"/>
              </a:rPr>
              <a:t>(проект</a:t>
            </a:r>
            <a:r>
              <a:rPr lang="ru-RU" sz="3200" b="1" dirty="0" smtClean="0">
                <a:latin typeface="Arial Black" pitchFamily="34" charset="0"/>
                <a:cs typeface="Aharoni" pitchFamily="2" charset="-79"/>
              </a:rPr>
              <a:t>)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5958" y="55360"/>
            <a:ext cx="3388709" cy="106025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30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8"/>
          <p:cNvSpPr>
            <a:spLocks noGrp="1"/>
          </p:cNvSpPr>
          <p:nvPr>
            <p:ph type="title"/>
          </p:nvPr>
        </p:nvSpPr>
        <p:spPr>
          <a:xfrm>
            <a:off x="342900" y="251520"/>
            <a:ext cx="6254452" cy="57606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sz="1800" dirty="0" smtClean="0"/>
              <a:t>Распределение бюджетных ассигнований по разделам  классификации расходов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1200" dirty="0" smtClean="0">
                <a:solidFill>
                  <a:srgbClr val="002060"/>
                </a:solidFill>
              </a:rPr>
              <a:t>                                                                                                                                                                      тыс. рублей</a:t>
            </a:r>
            <a:endParaRPr lang="ru-RU" sz="1200" dirty="0">
              <a:solidFill>
                <a:srgbClr val="00206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7092764"/>
              </p:ext>
            </p:extLst>
          </p:nvPr>
        </p:nvGraphicFramePr>
        <p:xfrm>
          <a:off x="260648" y="971600"/>
          <a:ext cx="6480720" cy="738521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432048"/>
                <a:gridCol w="2520280"/>
                <a:gridCol w="864096"/>
                <a:gridCol w="936104"/>
                <a:gridCol w="864096"/>
                <a:gridCol w="864096"/>
              </a:tblGrid>
              <a:tr h="52502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Раздел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Наименование раздела</a:t>
                      </a:r>
                    </a:p>
                    <a:p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2016 год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2017 год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2018 год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2019 год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339072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01</a:t>
                      </a:r>
                      <a:endParaRPr lang="ru-RU" sz="1200" dirty="0"/>
                    </a:p>
                  </a:txBody>
                  <a:tcP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Общегосударственные вопросы</a:t>
                      </a:r>
                      <a:endParaRPr lang="ru-RU" sz="1200" dirty="0"/>
                    </a:p>
                  </a:txBody>
                  <a:tcP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157613,0</a:t>
                      </a:r>
                      <a:endParaRPr lang="ru-RU" sz="1200" dirty="0"/>
                    </a:p>
                  </a:txBody>
                  <a:tcP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156269,4</a:t>
                      </a:r>
                      <a:endParaRPr lang="ru-RU" sz="1200" dirty="0"/>
                    </a:p>
                  </a:txBody>
                  <a:tcP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149238,2</a:t>
                      </a:r>
                      <a:endParaRPr lang="ru-RU" sz="1200" dirty="0"/>
                    </a:p>
                  </a:txBody>
                  <a:tcP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149238,2</a:t>
                      </a:r>
                      <a:endParaRPr lang="ru-RU" sz="1200" dirty="0"/>
                    </a:p>
                  </a:txBody>
                  <a:tcP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90112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02</a:t>
                      </a:r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Национальная оборона</a:t>
                      </a:r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30,0</a:t>
                      </a:r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30,0</a:t>
                      </a:r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30,0</a:t>
                      </a:r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30,0</a:t>
                      </a:r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25024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03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Национальная безопасность и правоохранительная деятельность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5519,2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4820,3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4380,3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4380,3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48176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04</a:t>
                      </a:r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Национальная экономика</a:t>
                      </a:r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32669,8</a:t>
                      </a:r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19542,6</a:t>
                      </a:r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16881,6</a:t>
                      </a:r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16902,1</a:t>
                      </a:r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99216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05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Жилищно-коммунальное хозяйство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18403,8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39222,7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36921,4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35770,7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06</a:t>
                      </a:r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Охрана окружающей среды</a:t>
                      </a:r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93,0</a:t>
                      </a:r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50,0</a:t>
                      </a:r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0,0</a:t>
                      </a:r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0,0</a:t>
                      </a:r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53696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07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Образование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1205659,9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1170038,6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1151927,4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1153510,0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08</a:t>
                      </a:r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Культура и кинематография </a:t>
                      </a:r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57437,9</a:t>
                      </a:r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42808,1</a:t>
                      </a:r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41308,1</a:t>
                      </a:r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41308,1</a:t>
                      </a:r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09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Здравоохранение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58250,3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58846,1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57716,1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58216,1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10</a:t>
                      </a:r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Социальная политика </a:t>
                      </a:r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95935,1</a:t>
                      </a:r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116031,7</a:t>
                      </a:r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115778,7</a:t>
                      </a:r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116089,8</a:t>
                      </a:r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8100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11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Физическая культура и спорт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22866,8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19102,7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17102,7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17102,7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12</a:t>
                      </a:r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Средства массовой информации</a:t>
                      </a:r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3601,9</a:t>
                      </a:r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2000,0</a:t>
                      </a:r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0,0</a:t>
                      </a:r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0,0</a:t>
                      </a:r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25024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13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Обслуживание государственного и муниципального долга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28293,6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14512,0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14512,0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14512,0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525024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14</a:t>
                      </a:r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Межбюджетные трансферты общего характера бюджетам  бюджетной системы Российской Федерации </a:t>
                      </a:r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14260,5</a:t>
                      </a:r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13720,8</a:t>
                      </a:r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1372,1</a:t>
                      </a:r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1372,1</a:t>
                      </a:r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99640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Условно утвержденные расходы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-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-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15866,0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/>
                        <a:t>32652,0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ВСЕГО</a:t>
                      </a:r>
                      <a:endParaRPr lang="ru-RU" sz="14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/>
                        <a:t>1700634,8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/>
                        <a:t>1656995,0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/>
                        <a:t>1623034,6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/>
                        <a:t>1641084,1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42949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216358940"/>
              </p:ext>
            </p:extLst>
          </p:nvPr>
        </p:nvGraphicFramePr>
        <p:xfrm>
          <a:off x="1916832" y="755576"/>
          <a:ext cx="1944216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857909" y="395536"/>
            <a:ext cx="5286412" cy="5847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Структура бюджетных ассигнований по разделам                                 классификации расходов </a:t>
            </a:r>
            <a:endParaRPr lang="ru-RU" sz="1600" b="1" dirty="0"/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537162095"/>
              </p:ext>
            </p:extLst>
          </p:nvPr>
        </p:nvGraphicFramePr>
        <p:xfrm>
          <a:off x="368661" y="899592"/>
          <a:ext cx="1908212" cy="22955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3282667464"/>
              </p:ext>
            </p:extLst>
          </p:nvPr>
        </p:nvGraphicFramePr>
        <p:xfrm>
          <a:off x="3290225" y="179512"/>
          <a:ext cx="3379135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499500711"/>
              </p:ext>
            </p:extLst>
          </p:nvPr>
        </p:nvGraphicFramePr>
        <p:xfrm>
          <a:off x="5116996" y="980311"/>
          <a:ext cx="2623944" cy="25835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64704" y="3131840"/>
            <a:ext cx="432048" cy="1080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40768" y="2987824"/>
            <a:ext cx="16561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Образование</a:t>
            </a:r>
            <a:endParaRPr lang="ru-RU" sz="11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64704" y="3275856"/>
            <a:ext cx="432048" cy="10801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64704" y="3419872"/>
            <a:ext cx="432048" cy="1080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64704" y="3563888"/>
            <a:ext cx="432048" cy="1080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40768" y="3131840"/>
            <a:ext cx="16561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Здравоохранение</a:t>
            </a:r>
            <a:endParaRPr lang="ru-RU" sz="1100" dirty="0"/>
          </a:p>
        </p:txBody>
      </p:sp>
      <p:sp>
        <p:nvSpPr>
          <p:cNvPr id="17" name="TextBox 16"/>
          <p:cNvSpPr txBox="1"/>
          <p:nvPr/>
        </p:nvSpPr>
        <p:spPr>
          <a:xfrm>
            <a:off x="1340768" y="3275856"/>
            <a:ext cx="16561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Социальная политика</a:t>
            </a:r>
            <a:endParaRPr lang="ru-RU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1340768" y="3462263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Культура</a:t>
            </a:r>
          </a:p>
          <a:p>
            <a:endParaRPr lang="ru-RU" sz="12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212976" y="3131840"/>
            <a:ext cx="432048" cy="1080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212976" y="3275856"/>
            <a:ext cx="432048" cy="10801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212976" y="3419872"/>
            <a:ext cx="432048" cy="10801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212976" y="3563888"/>
            <a:ext cx="432048" cy="10801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17032" y="2998857"/>
            <a:ext cx="16561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ЖКХ</a:t>
            </a:r>
            <a:endParaRPr lang="ru-RU" sz="1100" dirty="0"/>
          </a:p>
        </p:txBody>
      </p:sp>
      <p:sp>
        <p:nvSpPr>
          <p:cNvPr id="25" name="TextBox 24"/>
          <p:cNvSpPr txBox="1"/>
          <p:nvPr/>
        </p:nvSpPr>
        <p:spPr>
          <a:xfrm>
            <a:off x="3717032" y="3131840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Физкультура</a:t>
            </a:r>
            <a:r>
              <a:rPr lang="ru-RU" sz="1200" dirty="0" smtClean="0"/>
              <a:t> и спорт</a:t>
            </a:r>
            <a:endParaRPr lang="ru-RU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3717032" y="3275856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Национальная</a:t>
            </a:r>
            <a:r>
              <a:rPr lang="ru-RU" sz="1200" dirty="0" smtClean="0"/>
              <a:t> экономика</a:t>
            </a:r>
            <a:endParaRPr lang="ru-RU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3717032" y="3491880"/>
            <a:ext cx="16561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Прочие</a:t>
            </a:r>
            <a:endParaRPr lang="ru-RU" sz="11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3212976" y="3707904"/>
            <a:ext cx="432048" cy="10801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717032" y="3635896"/>
            <a:ext cx="2799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Межбюджетные</a:t>
            </a:r>
            <a:r>
              <a:rPr lang="ru-RU" sz="1200" dirty="0" smtClean="0"/>
              <a:t> трансферты</a:t>
            </a:r>
          </a:p>
          <a:p>
            <a:endParaRPr lang="ru-RU" sz="1200" dirty="0"/>
          </a:p>
        </p:txBody>
      </p:sp>
      <p:sp>
        <p:nvSpPr>
          <p:cNvPr id="30" name="Заголовок 1"/>
          <p:cNvSpPr>
            <a:spLocks noGrp="1"/>
          </p:cNvSpPr>
          <p:nvPr>
            <p:ph type="title"/>
          </p:nvPr>
        </p:nvSpPr>
        <p:spPr>
          <a:xfrm>
            <a:off x="476672" y="4182608"/>
            <a:ext cx="6172200" cy="96545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1600" b="1" dirty="0" smtClean="0"/>
              <a:t>Распределение  бюджетных ассигнований по видам расходов</a:t>
            </a:r>
            <a:endParaRPr lang="ru-RU" sz="1600" b="1" dirty="0"/>
          </a:p>
        </p:txBody>
      </p:sp>
      <p:graphicFrame>
        <p:nvGraphicFramePr>
          <p:cNvPr id="31" name="Диаграмма 30"/>
          <p:cNvGraphicFramePr/>
          <p:nvPr>
            <p:extLst>
              <p:ext uri="{D42A27DB-BD31-4B8C-83A1-F6EECF244321}">
                <p14:modId xmlns:p14="http://schemas.microsoft.com/office/powerpoint/2010/main" val="1040557967"/>
              </p:ext>
            </p:extLst>
          </p:nvPr>
        </p:nvGraphicFramePr>
        <p:xfrm>
          <a:off x="332656" y="5076056"/>
          <a:ext cx="3240360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32" name="Диаграмма 31"/>
          <p:cNvGraphicFramePr/>
          <p:nvPr>
            <p:extLst>
              <p:ext uri="{D42A27DB-BD31-4B8C-83A1-F6EECF244321}">
                <p14:modId xmlns:p14="http://schemas.microsoft.com/office/powerpoint/2010/main" val="1846986706"/>
              </p:ext>
            </p:extLst>
          </p:nvPr>
        </p:nvGraphicFramePr>
        <p:xfrm>
          <a:off x="3501115" y="4860032"/>
          <a:ext cx="3456384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32656" y="251520"/>
            <a:ext cx="36724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/>
              <a:t>В соответствии с </a:t>
            </a:r>
            <a:r>
              <a:rPr lang="ru-RU" sz="1200" dirty="0"/>
              <a:t>Программой повышения эффективности управления общественными (государственными и муниципальными) финансами на период до 2018 года </a:t>
            </a:r>
            <a:r>
              <a:rPr lang="ru-RU" sz="1200" dirty="0" smtClean="0"/>
              <a:t>в части</a:t>
            </a:r>
            <a:r>
              <a:rPr lang="ru-RU" sz="1200" dirty="0"/>
              <a:t> задачи на завершение внедрения программно-целевых методов управления в бюджетный процесс, расходная часть районного бюджета сформирована и представлена в программном формате на основе 14 муниципальных </a:t>
            </a:r>
            <a:r>
              <a:rPr lang="ru-RU" sz="1200" dirty="0" smtClean="0"/>
              <a:t>программ. Программная часть бюджета составляет 92 процента общих расходов бюджета муниципального образования </a:t>
            </a:r>
            <a:r>
              <a:rPr lang="ru-RU" sz="1200" dirty="0" err="1" smtClean="0"/>
              <a:t>Тимашевский</a:t>
            </a:r>
            <a:r>
              <a:rPr lang="ru-RU" sz="1200" dirty="0" smtClean="0"/>
              <a:t> район</a:t>
            </a:r>
            <a:endParaRPr lang="ru-RU" sz="1200" dirty="0"/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473385741"/>
              </p:ext>
            </p:extLst>
          </p:nvPr>
        </p:nvGraphicFramePr>
        <p:xfrm>
          <a:off x="3501008" y="-32444"/>
          <a:ext cx="3456384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4449719"/>
              </p:ext>
            </p:extLst>
          </p:nvPr>
        </p:nvGraphicFramePr>
        <p:xfrm>
          <a:off x="548680" y="2627784"/>
          <a:ext cx="6120680" cy="60957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/>
                <a:gridCol w="792088"/>
                <a:gridCol w="792088"/>
                <a:gridCol w="79208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Наименование программы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2017 год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2018 год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2019 год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Развитие образования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1093,4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1077,9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1079,5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Развитие культуры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81,1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79,0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79,0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Развитие  здравоохранения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59,0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58,2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58,7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Социальная поддержка граждан </a:t>
                      </a:r>
                      <a:r>
                        <a:rPr lang="ru-RU" sz="1200" dirty="0" err="1" smtClean="0"/>
                        <a:t>Тимашевского</a:t>
                      </a:r>
                      <a:r>
                        <a:rPr lang="ru-RU" sz="1200" dirty="0" smtClean="0"/>
                        <a:t> район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105,2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104,1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104,5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Развитие физической культуры и спорта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61,5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58,3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58,3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Молодежь </a:t>
                      </a:r>
                      <a:r>
                        <a:rPr lang="ru-RU" sz="1200" dirty="0" err="1" smtClean="0"/>
                        <a:t>Тимашевского</a:t>
                      </a:r>
                      <a:r>
                        <a:rPr lang="ru-RU" sz="1200" dirty="0" smtClean="0"/>
                        <a:t> района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6,8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6,3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6,3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Доступная среда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0,9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-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-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Обеспечение безопасности населения и территорий </a:t>
                      </a:r>
                      <a:r>
                        <a:rPr lang="ru-RU" sz="1200" dirty="0" err="1" smtClean="0"/>
                        <a:t>Тимашевского</a:t>
                      </a:r>
                      <a:r>
                        <a:rPr lang="ru-RU" sz="1200" dirty="0" smtClean="0"/>
                        <a:t> района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5,3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4,5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4,5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61992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Создание условий для развития сельскохозяйственного производства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6,7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6,4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6,4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Создание условий для развития малого и среднего предпринимательства и инвестиционной привлекательности </a:t>
                      </a:r>
                      <a:r>
                        <a:rPr lang="ru-RU" sz="1200" dirty="0" err="1" smtClean="0"/>
                        <a:t>Тимашевского</a:t>
                      </a:r>
                      <a:r>
                        <a:rPr lang="ru-RU" sz="1200" dirty="0" smtClean="0"/>
                        <a:t> района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2,2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-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-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Архитектура, строительство и дорожное хозяйство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11,5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11,5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11,5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Управление муниципальным имуществом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61,8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59,2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58,1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Развитие архивного дела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1,0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-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-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Информационное обеспечение населения </a:t>
                      </a:r>
                      <a:r>
                        <a:rPr lang="ru-RU" sz="1200" dirty="0" err="1" smtClean="0"/>
                        <a:t>Тимашевского</a:t>
                      </a:r>
                      <a:r>
                        <a:rPr lang="ru-RU" sz="1200" dirty="0" smtClean="0"/>
                        <a:t> района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26,5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21,5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21,5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31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096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107504"/>
            <a:ext cx="6172200" cy="323528"/>
          </a:xfrm>
        </p:spPr>
        <p:txBody>
          <a:bodyPr>
            <a:noAutofit/>
          </a:bodyPr>
          <a:lstStyle/>
          <a:p>
            <a:r>
              <a:rPr lang="ru-RU" sz="1800" u="sng" dirty="0" smtClean="0">
                <a:solidFill>
                  <a:srgbClr val="002060"/>
                </a:solidFill>
              </a:rPr>
              <a:t>Социальная сфера</a:t>
            </a:r>
            <a:endParaRPr lang="ru-RU" sz="1800" u="sng" dirty="0">
              <a:solidFill>
                <a:srgbClr val="00206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28604" y="6444208"/>
            <a:ext cx="609674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/>
              <a:t>В 2017 году </a:t>
            </a:r>
            <a:r>
              <a:rPr lang="ru-RU" sz="1400" dirty="0" smtClean="0"/>
              <a:t> и плановом периоде  продолжается  </a:t>
            </a:r>
            <a:r>
              <a:rPr lang="ru-RU" sz="1400" dirty="0"/>
              <a:t>работа по реализации указов Президента  Российской Федерации  в части доведения средней зарплаты отдельных категорий работников учреждений социально-культурной сферы до уровня средней заработной платы по экономике. Совершенствование систем оплаты труда работников муниципальных учреждений </a:t>
            </a:r>
            <a:r>
              <a:rPr lang="ru-RU" sz="1400" dirty="0" smtClean="0"/>
              <a:t>обеспечивается  дифференциацией </a:t>
            </a:r>
            <a:r>
              <a:rPr lang="ru-RU" sz="1400" dirty="0"/>
              <a:t>оплаты труда работников, выполняющих работы различной сложности, и </a:t>
            </a:r>
            <a:r>
              <a:rPr lang="ru-RU" sz="1400" dirty="0" smtClean="0"/>
              <a:t>установлением </a:t>
            </a:r>
            <a:r>
              <a:rPr lang="ru-RU" sz="1400" dirty="0"/>
              <a:t>оплаты труда в зависимости от качества оказываемых муниципальных услуг (выполняемых работ) и эффективности деятельности работников по заданным критериям и показателям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0688" y="467544"/>
            <a:ext cx="59046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/>
              <a:t>Бюджетная политика в социально-культурной сфере ориентирована на сохранение приоритетности в финансовом обеспечении обширного спектра задач в области образования здравоохранения, культуры, социальной политики, физической культуры и спорта. </a:t>
            </a:r>
            <a:r>
              <a:rPr lang="ru-RU" sz="1400" dirty="0"/>
              <a:t>С учетом межбюджетных трансфертов указанные расходы в общей структуре расходов районного бюджета в 2017 году составляют </a:t>
            </a:r>
            <a:r>
              <a:rPr lang="ru-RU" sz="1400" dirty="0" smtClean="0"/>
              <a:t>1407 млн. рублей, </a:t>
            </a:r>
            <a:r>
              <a:rPr lang="ru-RU" sz="1400" dirty="0"/>
              <a:t>в 2018 году </a:t>
            </a:r>
            <a:r>
              <a:rPr lang="ru-RU" sz="1400" dirty="0" smtClean="0"/>
              <a:t>-1384 млн. рублей и </a:t>
            </a:r>
            <a:r>
              <a:rPr lang="ru-RU" sz="1400" dirty="0"/>
              <a:t>в 2019 </a:t>
            </a:r>
            <a:r>
              <a:rPr lang="ru-RU" sz="1400" dirty="0" smtClean="0"/>
              <a:t>году- 1386 млн. рублей  </a:t>
            </a:r>
            <a:r>
              <a:rPr lang="ru-RU" sz="1400" dirty="0"/>
              <a:t>соответственно</a:t>
            </a:r>
          </a:p>
        </p:txBody>
      </p:sp>
      <p:sp>
        <p:nvSpPr>
          <p:cNvPr id="12" name="Стрелка вниз 11"/>
          <p:cNvSpPr/>
          <p:nvPr/>
        </p:nvSpPr>
        <p:spPr>
          <a:xfrm>
            <a:off x="260648" y="2283426"/>
            <a:ext cx="6480720" cy="1784518"/>
          </a:xfrm>
          <a:prstGeom prst="downArrow">
            <a:avLst>
              <a:gd name="adj1" fmla="val 50409"/>
              <a:gd name="adj2" fmla="val 50000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4">
                  <a:lumMod val="40000"/>
                  <a:lumOff val="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4">
                <a:lumMod val="75000"/>
              </a:schemeClr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132856" y="2339752"/>
            <a:ext cx="26642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Доля расходов на социальную сферу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составляет 85 процентов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в общем объеме расходов </a:t>
            </a:r>
          </a:p>
        </p:txBody>
      </p:sp>
      <p:sp>
        <p:nvSpPr>
          <p:cNvPr id="3" name="Овал 2"/>
          <p:cNvSpPr/>
          <p:nvPr/>
        </p:nvSpPr>
        <p:spPr>
          <a:xfrm>
            <a:off x="620688" y="4283968"/>
            <a:ext cx="5688632" cy="93610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60000">
                <a:schemeClr val="accent4">
                  <a:lumMod val="40000"/>
                  <a:lumOff val="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solidFill>
              <a:schemeClr val="accent4">
                <a:lumMod val="75000"/>
              </a:schemeClr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424746" y="4456013"/>
            <a:ext cx="4092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Расходы бюджета на социальную сферу на 1 жителя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428604" y="5364088"/>
            <a:ext cx="1992284" cy="936104"/>
          </a:xfrm>
          <a:prstGeom prst="down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76000">
                <a:schemeClr val="accent4">
                  <a:lumMod val="40000"/>
                  <a:lumOff val="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2564904" y="5364088"/>
            <a:ext cx="2016224" cy="936104"/>
          </a:xfrm>
          <a:prstGeom prst="down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76000">
                <a:schemeClr val="accent4">
                  <a:lumMod val="40000"/>
                  <a:lumOff val="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4749084" y="5364088"/>
            <a:ext cx="1992284" cy="936104"/>
          </a:xfrm>
          <a:prstGeom prst="down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76000">
                <a:schemeClr val="accent4">
                  <a:lumMod val="40000"/>
                  <a:lumOff val="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980728" y="5508104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2017 год 12653 </a:t>
            </a:r>
            <a:r>
              <a:rPr lang="ru-RU" sz="1200" dirty="0" err="1" smtClean="0"/>
              <a:t>руб</a:t>
            </a:r>
            <a:endParaRPr lang="ru-RU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3212976" y="5508104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2018 год 12446 </a:t>
            </a:r>
            <a:r>
              <a:rPr lang="ru-RU" sz="1200" dirty="0" err="1" smtClean="0"/>
              <a:t>руб</a:t>
            </a:r>
            <a:endParaRPr lang="ru-RU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5301208" y="5508104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2019 год 12468 </a:t>
            </a:r>
            <a:r>
              <a:rPr lang="ru-RU" sz="1200" dirty="0" err="1" smtClean="0"/>
              <a:t>руб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233519076"/>
              </p:ext>
            </p:extLst>
          </p:nvPr>
        </p:nvGraphicFramePr>
        <p:xfrm>
          <a:off x="4230648" y="1691680"/>
          <a:ext cx="2592288" cy="31003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292898339"/>
              </p:ext>
            </p:extLst>
          </p:nvPr>
        </p:nvGraphicFramePr>
        <p:xfrm>
          <a:off x="340158" y="5076056"/>
          <a:ext cx="4849806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606762851"/>
              </p:ext>
            </p:extLst>
          </p:nvPr>
        </p:nvGraphicFramePr>
        <p:xfrm>
          <a:off x="116633" y="2123728"/>
          <a:ext cx="4464495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16632" y="1979712"/>
            <a:ext cx="7709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/>
              <a:t>м</a:t>
            </a:r>
            <a:r>
              <a:rPr lang="ru-RU" sz="900" dirty="0" smtClean="0"/>
              <a:t>лн. руб.</a:t>
            </a:r>
            <a:endParaRPr lang="ru-RU" sz="900" dirty="0"/>
          </a:p>
        </p:txBody>
      </p:sp>
      <p:sp>
        <p:nvSpPr>
          <p:cNvPr id="5" name="TextBox 4"/>
          <p:cNvSpPr txBox="1"/>
          <p:nvPr/>
        </p:nvSpPr>
        <p:spPr>
          <a:xfrm>
            <a:off x="717206" y="1763688"/>
            <a:ext cx="34318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Расходы районного бюджета на образование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72816" y="246874"/>
            <a:ext cx="3600400" cy="369332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32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916832" y="246874"/>
            <a:ext cx="3240360" cy="36933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ОБРАЗОВАНИЕ</a:t>
            </a:r>
            <a:endParaRPr lang="ru-RU" b="1" dirty="0"/>
          </a:p>
        </p:txBody>
      </p:sp>
      <p:sp>
        <p:nvSpPr>
          <p:cNvPr id="16" name="Овальная выноска 15"/>
          <p:cNvSpPr/>
          <p:nvPr/>
        </p:nvSpPr>
        <p:spPr>
          <a:xfrm>
            <a:off x="502084" y="755576"/>
            <a:ext cx="1774788" cy="587097"/>
          </a:xfrm>
          <a:prstGeom prst="wedgeEllipseCallout">
            <a:avLst>
              <a:gd name="adj1" fmla="val 50597"/>
              <a:gd name="adj2" fmla="val -71445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32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ьная выноска 16"/>
          <p:cNvSpPr/>
          <p:nvPr/>
        </p:nvSpPr>
        <p:spPr>
          <a:xfrm>
            <a:off x="2433143" y="755577"/>
            <a:ext cx="2003969" cy="587096"/>
          </a:xfrm>
          <a:prstGeom prst="wedgeEllipseCallout">
            <a:avLst>
              <a:gd name="adj1" fmla="val -2581"/>
              <a:gd name="adj2" fmla="val -74553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32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ьная выноска 17"/>
          <p:cNvSpPr/>
          <p:nvPr/>
        </p:nvSpPr>
        <p:spPr>
          <a:xfrm>
            <a:off x="4581128" y="827584"/>
            <a:ext cx="1872208" cy="515089"/>
          </a:xfrm>
          <a:prstGeom prst="wedgeEllipseCallout">
            <a:avLst>
              <a:gd name="adj1" fmla="val -30601"/>
              <a:gd name="adj2" fmla="val -89778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32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548680" y="827584"/>
            <a:ext cx="1584176" cy="400110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/>
              <a:t>2017 год- </a:t>
            </a:r>
            <a:r>
              <a:rPr lang="ru-RU" sz="1000" b="1" dirty="0" smtClean="0"/>
              <a:t>1170,0 </a:t>
            </a:r>
            <a:r>
              <a:rPr lang="ru-RU" sz="1000" b="1" dirty="0" err="1" smtClean="0"/>
              <a:t>млн.руб</a:t>
            </a:r>
            <a:r>
              <a:rPr lang="ru-RU" sz="1000" dirty="0" smtClean="0"/>
              <a:t>.</a:t>
            </a:r>
            <a:endParaRPr lang="ru-RU" sz="1000" dirty="0"/>
          </a:p>
        </p:txBody>
      </p:sp>
      <p:sp>
        <p:nvSpPr>
          <p:cNvPr id="20" name="TextBox 19"/>
          <p:cNvSpPr txBox="1"/>
          <p:nvPr/>
        </p:nvSpPr>
        <p:spPr>
          <a:xfrm>
            <a:off x="2636912" y="827584"/>
            <a:ext cx="1584176" cy="400110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/>
              <a:t>2018 год- 1151,9 </a:t>
            </a:r>
            <a:r>
              <a:rPr lang="ru-RU" sz="1000" b="1" dirty="0" err="1" smtClean="0"/>
              <a:t>млн.руб</a:t>
            </a:r>
            <a:r>
              <a:rPr lang="ru-RU" sz="1000" dirty="0" smtClean="0"/>
              <a:t>.</a:t>
            </a:r>
            <a:endParaRPr lang="ru-RU" sz="1000" dirty="0"/>
          </a:p>
        </p:txBody>
      </p:sp>
      <p:sp>
        <p:nvSpPr>
          <p:cNvPr id="21" name="TextBox 20"/>
          <p:cNvSpPr txBox="1"/>
          <p:nvPr/>
        </p:nvSpPr>
        <p:spPr>
          <a:xfrm>
            <a:off x="4725144" y="899592"/>
            <a:ext cx="1584176" cy="400110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/>
              <a:t>2019 год- 1153,5 </a:t>
            </a:r>
            <a:r>
              <a:rPr lang="ru-RU" sz="1000" b="1" dirty="0" err="1" smtClean="0"/>
              <a:t>млн.руб</a:t>
            </a:r>
            <a:r>
              <a:rPr lang="ru-RU" sz="1000" dirty="0" smtClean="0"/>
              <a:t>.</a:t>
            </a:r>
            <a:endParaRPr lang="ru-RU" sz="1000" dirty="0"/>
          </a:p>
        </p:txBody>
      </p:sp>
      <p:sp>
        <p:nvSpPr>
          <p:cNvPr id="23" name="TextBox 22"/>
          <p:cNvSpPr txBox="1"/>
          <p:nvPr/>
        </p:nvSpPr>
        <p:spPr>
          <a:xfrm>
            <a:off x="4653136" y="3533691"/>
            <a:ext cx="9361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/>
              <a:t>Образование</a:t>
            </a:r>
            <a:endParaRPr lang="ru-RU" sz="10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537012" y="5148064"/>
            <a:ext cx="3132348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В системе образования за счет средств районного бюджета  финансируются: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200" dirty="0" smtClean="0"/>
              <a:t>33 дошкольных образовательных организации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200" dirty="0" smtClean="0"/>
              <a:t>19 </a:t>
            </a:r>
            <a:r>
              <a:rPr lang="ru-RU" sz="1200" dirty="0" err="1" smtClean="0"/>
              <a:t>обшеобразовательных</a:t>
            </a:r>
            <a:r>
              <a:rPr lang="ru-RU" sz="1200" dirty="0" smtClean="0"/>
              <a:t> организаций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200" dirty="0" smtClean="0"/>
              <a:t>4 центра детского творчества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200" dirty="0" smtClean="0"/>
              <a:t>4 спортивные школы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200" dirty="0" smtClean="0"/>
              <a:t>3 организации дополнительного образования (ДХШ,ДМШ,ДШИ)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200" dirty="0" smtClean="0"/>
              <a:t>1 оздоровительный лагерь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200" dirty="0" smtClean="0"/>
              <a:t>1 центр  </a:t>
            </a:r>
            <a:r>
              <a:rPr lang="ru-RU" sz="1200" dirty="0"/>
              <a:t>психолого-медико-социального сопровождения  «С любовью к детям» </a:t>
            </a:r>
            <a:endParaRPr lang="ru-RU" sz="120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ru-RU" sz="1200" dirty="0" smtClean="0"/>
              <a:t>2 казенных учреждения молодежной политики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200" dirty="0" smtClean="0"/>
              <a:t>4 прочих организации, обеспечивающих предоставление услуг и исполнение расходных полномочий в сфере образования и молодежной политики</a:t>
            </a:r>
          </a:p>
          <a:p>
            <a:pPr marL="171450" indent="-171450">
              <a:buFont typeface="Arial" pitchFamily="34" charset="0"/>
              <a:buChar char="•"/>
            </a:pP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1462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0"/>
            <a:ext cx="6172200" cy="285720"/>
          </a:xfrm>
        </p:spPr>
        <p:txBody>
          <a:bodyPr>
            <a:noAutofit/>
          </a:bodyPr>
          <a:lstStyle/>
          <a:p>
            <a:r>
              <a:rPr lang="ru-RU" sz="1800" dirty="0" smtClean="0"/>
              <a:t>Полномочия муниципального района в сфере  образования</a:t>
            </a:r>
            <a:endParaRPr lang="ru-RU" sz="1800" dirty="0"/>
          </a:p>
        </p:txBody>
      </p:sp>
      <p:sp>
        <p:nvSpPr>
          <p:cNvPr id="3" name="TextBox 2"/>
          <p:cNvSpPr txBox="1"/>
          <p:nvPr/>
        </p:nvSpPr>
        <p:spPr>
          <a:xfrm>
            <a:off x="260648" y="323528"/>
            <a:ext cx="331122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Переданные полномочия из краевого бюджета в сфере образования</a:t>
            </a:r>
            <a:endParaRPr lang="ru-RU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3571876" y="323528"/>
            <a:ext cx="3097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Полномочия муниципального района  исполняемые самостоятельно</a:t>
            </a:r>
            <a:endParaRPr lang="ru-RU" sz="1200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621004415"/>
              </p:ext>
            </p:extLst>
          </p:nvPr>
        </p:nvGraphicFramePr>
        <p:xfrm>
          <a:off x="793812" y="899592"/>
          <a:ext cx="2545846" cy="7938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939543296"/>
              </p:ext>
            </p:extLst>
          </p:nvPr>
        </p:nvGraphicFramePr>
        <p:xfrm>
          <a:off x="4185084" y="547073"/>
          <a:ext cx="2279176" cy="16012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88640" y="1763688"/>
            <a:ext cx="381642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ru-RU" sz="1000" dirty="0" smtClean="0">
                <a:cs typeface="Times New Roman" pitchFamily="18" charset="0"/>
              </a:rPr>
              <a:t>Материально-техническое обеспечение </a:t>
            </a:r>
            <a:r>
              <a:rPr lang="ru-RU" sz="1000" dirty="0">
                <a:cs typeface="Times New Roman" pitchFamily="18" charset="0"/>
              </a:rPr>
              <a:t>пунктов проведения экзаменов для государственной итоговой аттестации по образовательным программам основного общего и среднего общего </a:t>
            </a:r>
            <a:r>
              <a:rPr lang="ru-RU" sz="1000" dirty="0" smtClean="0">
                <a:cs typeface="Times New Roman" pitchFamily="18" charset="0"/>
              </a:rPr>
              <a:t>образования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000" dirty="0" smtClean="0">
                <a:cs typeface="Times New Roman" pitchFamily="18" charset="0"/>
              </a:rPr>
              <a:t>Финансовое обеспечение </a:t>
            </a:r>
            <a:r>
              <a:rPr lang="ru-RU" sz="1000" dirty="0">
                <a:cs typeface="Times New Roman" pitchFamily="18" charset="0"/>
              </a:rPr>
              <a:t>государственных гарантий реализации прав на получение общедоступного и бесплатного образования в муниципальных дошкольных и общеобразовательных </a:t>
            </a:r>
            <a:r>
              <a:rPr lang="ru-RU" sz="1000" dirty="0" smtClean="0">
                <a:cs typeface="Times New Roman" pitchFamily="18" charset="0"/>
              </a:rPr>
              <a:t>организациях, в том числе в частных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000" dirty="0" smtClean="0">
                <a:cs typeface="Times New Roman" pitchFamily="18" charset="0"/>
              </a:rPr>
              <a:t>Обеспечение </a:t>
            </a:r>
            <a:r>
              <a:rPr lang="ru-RU" sz="1000" dirty="0">
                <a:cs typeface="Times New Roman" pitchFamily="18" charset="0"/>
              </a:rPr>
              <a:t>льготным питанием учащихся из многодетных семей в муниципальных общеобразовательных </a:t>
            </a:r>
            <a:r>
              <a:rPr lang="ru-RU" sz="1000" dirty="0" smtClean="0">
                <a:cs typeface="Times New Roman" pitchFamily="18" charset="0"/>
              </a:rPr>
              <a:t>организациях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000" dirty="0" smtClean="0">
                <a:cs typeface="Times New Roman" pitchFamily="18" charset="0"/>
              </a:rPr>
              <a:t>Оплата </a:t>
            </a:r>
            <a:r>
              <a:rPr lang="ru-RU" sz="1000" dirty="0">
                <a:cs typeface="Times New Roman" pitchFamily="18" charset="0"/>
              </a:rPr>
              <a:t>проезда детей-сирот и детей, оставшихся без попечения родителей, находящихся под опекой (попечительством), включая предварительную опеку (попечительство), переданных на воспитание в приемную семью или на патронатное воспитание,  к месту лечения и </a:t>
            </a:r>
            <a:r>
              <a:rPr lang="ru-RU" sz="1000" dirty="0" smtClean="0">
                <a:cs typeface="Times New Roman" pitchFamily="18" charset="0"/>
              </a:rPr>
              <a:t>обратно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000" dirty="0" smtClean="0">
                <a:cs typeface="Times New Roman" pitchFamily="18" charset="0"/>
              </a:rPr>
              <a:t>Обеспечение </a:t>
            </a:r>
            <a:r>
              <a:rPr lang="ru-RU" sz="1000" dirty="0">
                <a:cs typeface="Times New Roman" pitchFamily="18" charset="0"/>
              </a:rPr>
              <a:t>выплаты компенсации части родительской платы за присмотр и уход за детьми, посещающими образовательные организации, реализующие  общеобразовательную программу дошкольного </a:t>
            </a:r>
            <a:r>
              <a:rPr lang="ru-RU" sz="1000" dirty="0" smtClean="0">
                <a:cs typeface="Times New Roman" pitchFamily="18" charset="0"/>
              </a:rPr>
              <a:t>образования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000" dirty="0" smtClean="0">
                <a:cs typeface="Times New Roman" pitchFamily="18" charset="0"/>
              </a:rPr>
              <a:t>Предоставление </a:t>
            </a:r>
            <a:r>
              <a:rPr lang="ru-RU" sz="1000" dirty="0">
                <a:cs typeface="Times New Roman" pitchFamily="18" charset="0"/>
              </a:rPr>
              <a:t>мер социальной поддержки в виде компенсации расходов на оплату жилых помещений, отопления и освещения педагогическим работникам муниципальных образовательных организаций, проживающим и работающим в сельских населенных пунктах</a:t>
            </a:r>
            <a:endParaRPr lang="ru-RU" sz="1000" dirty="0" smtClean="0"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77072" y="1763688"/>
            <a:ext cx="24952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ru-RU" sz="1000" dirty="0" smtClean="0"/>
              <a:t>Организация предоставления общедоступного и бесплатного начального общего, основного общего, среднего общего образования по основным общеобразовательным программам  ( содержание зданий, оплата коммунальных услуг и другие расходы).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 smtClean="0"/>
              <a:t>Создание условий для осуществления присмотра и ухода за детьми, содержания детей в муниципальных образовательных организациях.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 smtClean="0"/>
              <a:t>Организация предоставления дополнительного образования детей в муниципальных образовательных  организациях.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 smtClean="0"/>
              <a:t>Мероприятия в области  молодежной политики.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 smtClean="0"/>
              <a:t>Обеспечение деятельности прочих учреждений и прочие расходы, относящиеся к системе образования.</a:t>
            </a:r>
          </a:p>
          <a:p>
            <a:endParaRPr lang="ru-RU" sz="1000" dirty="0" smtClean="0"/>
          </a:p>
        </p:txBody>
      </p:sp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358813288"/>
              </p:ext>
            </p:extLst>
          </p:nvPr>
        </p:nvGraphicFramePr>
        <p:xfrm>
          <a:off x="500042" y="6169417"/>
          <a:ext cx="3071834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17" name="Диаграмма 16"/>
          <p:cNvGraphicFramePr/>
          <p:nvPr>
            <p:extLst>
              <p:ext uri="{D42A27DB-BD31-4B8C-83A1-F6EECF244321}">
                <p14:modId xmlns:p14="http://schemas.microsoft.com/office/powerpoint/2010/main" val="357177699"/>
              </p:ext>
            </p:extLst>
          </p:nvPr>
        </p:nvGraphicFramePr>
        <p:xfrm>
          <a:off x="3837584" y="6084168"/>
          <a:ext cx="2783232" cy="22778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642918" y="8318157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dirty="0" smtClean="0"/>
              <a:t>Сеть   муниципальных    образовательных учреждений,   реализующих    программу дошкольного образования включает в себя 33 организации.</a:t>
            </a:r>
            <a:endParaRPr lang="ru-RU" sz="900" dirty="0"/>
          </a:p>
        </p:txBody>
      </p:sp>
      <p:sp>
        <p:nvSpPr>
          <p:cNvPr id="20" name="TextBox 19"/>
          <p:cNvSpPr txBox="1"/>
          <p:nvPr/>
        </p:nvSpPr>
        <p:spPr>
          <a:xfrm>
            <a:off x="3724644" y="8316416"/>
            <a:ext cx="2857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000" dirty="0" smtClean="0"/>
              <a:t> </a:t>
            </a:r>
            <a:r>
              <a:rPr lang="ru-RU" sz="900" dirty="0" smtClean="0"/>
              <a:t>В системе общего образования осуществляет деятельность 19 муниципальных общеобра-зовательных организаций.</a:t>
            </a:r>
            <a:endParaRPr lang="ru-RU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2656" y="1013411"/>
            <a:ext cx="32392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/>
              <a:t>Развитие системы дошкольного образования</a:t>
            </a:r>
            <a:endParaRPr lang="ru-RU" sz="1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645024" y="971600"/>
            <a:ext cx="30980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/>
              <a:t>Развитие начального общего</a:t>
            </a:r>
            <a:r>
              <a:rPr lang="en-US" sz="1000" b="1" dirty="0" smtClean="0"/>
              <a:t>,</a:t>
            </a:r>
            <a:r>
              <a:rPr lang="ru-RU" sz="1000" b="1" dirty="0" smtClean="0"/>
              <a:t> основного общего, среднего общего образования</a:t>
            </a:r>
            <a:endParaRPr lang="ru-RU" sz="1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16000" y="4109755"/>
            <a:ext cx="3429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/>
              <a:t>Развитие </a:t>
            </a:r>
            <a:r>
              <a:rPr lang="ru-RU" sz="1000" b="1" dirty="0"/>
              <a:t>системы </a:t>
            </a:r>
            <a:r>
              <a:rPr lang="ru-RU" sz="1000" b="1" dirty="0" smtClean="0"/>
              <a:t>дополнительного образования детей</a:t>
            </a:r>
            <a:endParaRPr lang="ru-RU" sz="1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786190" y="5674186"/>
            <a:ext cx="292895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/>
              <a:t>Финансовое обеспечение деятельности прочих учреждений, относящихся к системе образования</a:t>
            </a:r>
            <a:endParaRPr lang="ru-RU" sz="1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28604" y="6876256"/>
            <a:ext cx="30003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/>
              <a:t>Организация отдыха учащихся образовательных организаций в каникулярное время</a:t>
            </a:r>
            <a:endParaRPr lang="ru-RU" sz="1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57166" y="1529368"/>
            <a:ext cx="3000396" cy="275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1000" dirty="0"/>
              <a:t> </a:t>
            </a:r>
            <a:r>
              <a:rPr lang="ru-RU" sz="900" dirty="0" smtClean="0"/>
              <a:t>на </a:t>
            </a:r>
            <a:r>
              <a:rPr lang="ru-RU" sz="900" dirty="0"/>
              <a:t>выполнение муниципальных заданий образовательным организациям (33 муниципальных и 1 частное), </a:t>
            </a:r>
            <a:r>
              <a:rPr lang="ru-RU" sz="900" dirty="0" smtClean="0"/>
              <a:t>в </a:t>
            </a:r>
            <a:r>
              <a:rPr lang="ru-RU" sz="900" dirty="0"/>
              <a:t>сумме </a:t>
            </a:r>
            <a:r>
              <a:rPr lang="ru-RU" sz="900" dirty="0" smtClean="0"/>
              <a:t>– 441,5</a:t>
            </a:r>
            <a:r>
              <a:rPr lang="ru-RU" sz="900" b="1" dirty="0" smtClean="0"/>
              <a:t> млн. </a:t>
            </a:r>
            <a:r>
              <a:rPr lang="ru-RU" sz="900" b="1" dirty="0"/>
              <a:t>рублей</a:t>
            </a:r>
            <a:r>
              <a:rPr lang="ru-RU" sz="900" dirty="0"/>
              <a:t>. Из них средства районного бюджета – </a:t>
            </a:r>
            <a:r>
              <a:rPr lang="ru-RU" sz="900" dirty="0" smtClean="0"/>
              <a:t>106,5 млн. </a:t>
            </a:r>
            <a:r>
              <a:rPr lang="ru-RU" sz="900" dirty="0"/>
              <a:t>рублей направляются на содержание учреждений, коммунальные услуги и питание (присмотр и уход за детьми), средства краевого бюджета </a:t>
            </a:r>
            <a:r>
              <a:rPr lang="ru-RU" sz="900" dirty="0" smtClean="0"/>
              <a:t>- 335 млн. рублей на получение </a:t>
            </a:r>
            <a:r>
              <a:rPr lang="ru-RU" sz="900" dirty="0"/>
              <a:t>общедоступного и бесплатного образования в дошкольных </a:t>
            </a:r>
            <a:r>
              <a:rPr lang="ru-RU" sz="900" dirty="0" smtClean="0"/>
              <a:t>организациях (в том числе  частных);  </a:t>
            </a:r>
          </a:p>
          <a:p>
            <a:pPr algn="just">
              <a:buFont typeface="Arial" pitchFamily="34" charset="0"/>
              <a:buChar char="•"/>
            </a:pPr>
            <a:r>
              <a:rPr lang="ru-RU" sz="900" dirty="0" smtClean="0"/>
              <a:t>  </a:t>
            </a:r>
            <a:r>
              <a:rPr lang="ru-RU" sz="900" dirty="0"/>
              <a:t>на </a:t>
            </a:r>
            <a:r>
              <a:rPr lang="ru-RU" sz="900" dirty="0" smtClean="0"/>
              <a:t>компенсацию </a:t>
            </a:r>
            <a:r>
              <a:rPr lang="ru-RU" sz="900" dirty="0"/>
              <a:t>расходов на оплату жилых помещений, отопления и освещения педагогическим </a:t>
            </a:r>
            <a:r>
              <a:rPr lang="ru-RU" sz="900" dirty="0" smtClean="0"/>
              <a:t>работникам, </a:t>
            </a:r>
            <a:r>
              <a:rPr lang="ru-RU" sz="900" dirty="0"/>
              <a:t>проживающим и работающим в сельской </a:t>
            </a:r>
            <a:r>
              <a:rPr lang="ru-RU" sz="900" dirty="0" smtClean="0"/>
              <a:t>местности, в </a:t>
            </a:r>
            <a:r>
              <a:rPr lang="ru-RU" sz="900" dirty="0"/>
              <a:t>сумме </a:t>
            </a:r>
            <a:r>
              <a:rPr lang="ru-RU" sz="900" b="1" dirty="0" smtClean="0"/>
              <a:t> 2,4 млн. </a:t>
            </a:r>
            <a:r>
              <a:rPr lang="ru-RU" sz="900" b="1" dirty="0"/>
              <a:t>рублей</a:t>
            </a:r>
            <a:r>
              <a:rPr lang="ru-RU" sz="900" dirty="0"/>
              <a:t>;</a:t>
            </a:r>
          </a:p>
          <a:p>
            <a:pPr algn="just">
              <a:buFont typeface="Arial" pitchFamily="34" charset="0"/>
              <a:buChar char="•"/>
            </a:pPr>
            <a:r>
              <a:rPr lang="ru-RU" sz="900" dirty="0" smtClean="0"/>
              <a:t>  </a:t>
            </a:r>
            <a:r>
              <a:rPr lang="ru-RU" sz="900" dirty="0"/>
              <a:t>на выплаты компенсации части родительской платы за присмотр и уход за детьми, посещающими образовательные организации, </a:t>
            </a:r>
            <a:r>
              <a:rPr lang="ru-RU" sz="900" dirty="0" smtClean="0"/>
              <a:t>реализующие образовательную </a:t>
            </a:r>
            <a:r>
              <a:rPr lang="ru-RU" sz="900" dirty="0"/>
              <a:t>программу дошкольного образования в сумме </a:t>
            </a:r>
            <a:r>
              <a:rPr lang="ru-RU" sz="900" b="1" dirty="0" smtClean="0"/>
              <a:t>-11,3 млн. рублей</a:t>
            </a:r>
            <a:endParaRPr lang="ru-RU" sz="900" dirty="0"/>
          </a:p>
          <a:p>
            <a:pPr algn="just"/>
            <a:r>
              <a:rPr lang="ru-RU" sz="1000" dirty="0"/>
              <a:t>         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196752" y="1333350"/>
            <a:ext cx="1584176" cy="21431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455,2 млн. руб. ежегодно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09021" y="1763688"/>
            <a:ext cx="2988331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1000" dirty="0" smtClean="0"/>
              <a:t> </a:t>
            </a:r>
            <a:r>
              <a:rPr lang="ru-RU" sz="900" dirty="0"/>
              <a:t>на выполнение муниципальных заданий </a:t>
            </a:r>
            <a:r>
              <a:rPr lang="ru-RU" sz="900" dirty="0" smtClean="0"/>
              <a:t>общеобразовательным  организациям </a:t>
            </a:r>
            <a:r>
              <a:rPr lang="ru-RU" sz="900" b="1" dirty="0" smtClean="0"/>
              <a:t>– 479,9 млн. рублей;</a:t>
            </a:r>
            <a:endParaRPr lang="ru-RU" sz="900" dirty="0"/>
          </a:p>
          <a:p>
            <a:pPr>
              <a:buFont typeface="Arial" pitchFamily="34" charset="0"/>
              <a:buChar char="•"/>
            </a:pPr>
            <a:r>
              <a:rPr lang="ru-RU" sz="900" dirty="0"/>
              <a:t> </a:t>
            </a:r>
            <a:r>
              <a:rPr lang="ru-RU" sz="900" dirty="0" smtClean="0"/>
              <a:t> на компенсацию </a:t>
            </a:r>
            <a:r>
              <a:rPr lang="ru-RU" sz="900" dirty="0"/>
              <a:t>расходов на оплату жилых помещений, отопления и освещения педагогическим работникам муниципальных организаций, проживающим и работающим в сельской </a:t>
            </a:r>
            <a:r>
              <a:rPr lang="ru-RU" sz="900" dirty="0" smtClean="0"/>
              <a:t>местности в </a:t>
            </a:r>
            <a:r>
              <a:rPr lang="ru-RU" sz="900" dirty="0"/>
              <a:t>сумме – </a:t>
            </a:r>
            <a:r>
              <a:rPr lang="ru-RU" sz="900" dirty="0" smtClean="0"/>
              <a:t>4</a:t>
            </a:r>
            <a:r>
              <a:rPr lang="ru-RU" sz="900" b="1" dirty="0" smtClean="0"/>
              <a:t>,0 млн. </a:t>
            </a:r>
            <a:r>
              <a:rPr lang="ru-RU" sz="900" b="1" dirty="0"/>
              <a:t>рублей</a:t>
            </a:r>
            <a:r>
              <a:rPr lang="ru-RU" sz="900" dirty="0"/>
              <a:t>;</a:t>
            </a:r>
          </a:p>
          <a:p>
            <a:pPr>
              <a:buFont typeface="Arial" pitchFamily="34" charset="0"/>
              <a:buChar char="•"/>
            </a:pPr>
            <a:r>
              <a:rPr lang="ru-RU" sz="900" dirty="0"/>
              <a:t> </a:t>
            </a:r>
            <a:r>
              <a:rPr lang="ru-RU" sz="900" dirty="0" smtClean="0"/>
              <a:t> </a:t>
            </a:r>
            <a:r>
              <a:rPr lang="ru-RU" sz="900" dirty="0"/>
              <a:t>на реализацию мероприятий муниципальной программы «Развитие образования» - </a:t>
            </a:r>
            <a:r>
              <a:rPr lang="ru-RU" sz="900" b="1" dirty="0" smtClean="0"/>
              <a:t>15,2 млн. </a:t>
            </a:r>
            <a:r>
              <a:rPr lang="ru-RU" sz="900" b="1" dirty="0"/>
              <a:t>рублей</a:t>
            </a:r>
            <a:r>
              <a:rPr lang="ru-RU" sz="900" dirty="0"/>
              <a:t>, из них на  организацию питания </a:t>
            </a:r>
            <a:r>
              <a:rPr lang="ru-RU" sz="900" dirty="0" smtClean="0"/>
              <a:t>школьников– </a:t>
            </a:r>
            <a:r>
              <a:rPr lang="ru-RU" sz="900" b="1" dirty="0" smtClean="0"/>
              <a:t>14,7 </a:t>
            </a:r>
            <a:r>
              <a:rPr lang="ru-RU" sz="900" dirty="0" smtClean="0"/>
              <a:t>млн.  рублей </a:t>
            </a:r>
          </a:p>
          <a:p>
            <a:pPr>
              <a:buFont typeface="Arial" pitchFamily="34" charset="0"/>
              <a:buChar char="•"/>
            </a:pPr>
            <a:r>
              <a:rPr lang="ru-RU" sz="900" dirty="0"/>
              <a:t> </a:t>
            </a:r>
            <a:r>
              <a:rPr lang="ru-RU" sz="900" dirty="0" smtClean="0"/>
              <a:t>на льготное питание </a:t>
            </a:r>
            <a:r>
              <a:rPr lang="ru-RU" sz="900" dirty="0"/>
              <a:t>учащихся из многодетных семей в муниципальных общеобразовательных организациях – </a:t>
            </a:r>
            <a:r>
              <a:rPr lang="ru-RU" sz="900" b="1" dirty="0" smtClean="0"/>
              <a:t>2,7 млн. рублей;</a:t>
            </a:r>
            <a:endParaRPr lang="ru-RU" sz="900" b="1" dirty="0"/>
          </a:p>
          <a:p>
            <a:pPr>
              <a:buFont typeface="Arial" pitchFamily="34" charset="0"/>
              <a:buChar char="•"/>
            </a:pPr>
            <a:r>
              <a:rPr lang="ru-RU" sz="900" dirty="0" smtClean="0"/>
              <a:t> </a:t>
            </a:r>
            <a:r>
              <a:rPr lang="ru-RU" sz="900" dirty="0"/>
              <a:t>на реализацию мероприятий </a:t>
            </a:r>
            <a:r>
              <a:rPr lang="ru-RU" sz="900" dirty="0" smtClean="0"/>
              <a:t>«</a:t>
            </a:r>
            <a:r>
              <a:rPr lang="ru-RU" sz="900" dirty="0"/>
              <a:t>Развитие образования» для софинансирования </a:t>
            </a:r>
            <a:r>
              <a:rPr lang="ru-RU" sz="900" dirty="0" smtClean="0"/>
              <a:t>расходов </a:t>
            </a:r>
            <a:r>
              <a:rPr lang="ru-RU" sz="900" b="1" dirty="0" smtClean="0"/>
              <a:t>– </a:t>
            </a:r>
            <a:r>
              <a:rPr lang="ru-RU" sz="900" b="1" dirty="0" smtClean="0"/>
              <a:t>3,4 </a:t>
            </a:r>
            <a:r>
              <a:rPr lang="ru-RU" sz="900" b="1" dirty="0" smtClean="0"/>
              <a:t>млн. </a:t>
            </a:r>
            <a:r>
              <a:rPr lang="ru-RU" sz="900" b="1" dirty="0"/>
              <a:t>рублей </a:t>
            </a:r>
            <a:r>
              <a:rPr lang="en-US" sz="900" b="1" dirty="0" smtClean="0"/>
              <a:t>(</a:t>
            </a:r>
            <a:r>
              <a:rPr lang="ru-RU" sz="900" dirty="0" smtClean="0"/>
              <a:t>на проведение </a:t>
            </a:r>
            <a:r>
              <a:rPr lang="ru-RU" sz="900" dirty="0"/>
              <a:t>капитального и текущего ремонта спортивных </a:t>
            </a:r>
            <a:r>
              <a:rPr lang="ru-RU" sz="900" dirty="0" smtClean="0"/>
              <a:t>залов, на проведение капитального ремонта помещений школ с целью увеличения мест и устранения второй смены, </a:t>
            </a:r>
            <a:r>
              <a:rPr lang="ru-RU" sz="900" dirty="0"/>
              <a:t>на приобретение автобусов и </a:t>
            </a:r>
            <a:r>
              <a:rPr lang="ru-RU" sz="900" dirty="0" smtClean="0"/>
              <a:t>микроавтобусов</a:t>
            </a:r>
            <a:r>
              <a:rPr lang="en-US" sz="900" dirty="0" smtClean="0"/>
              <a:t>)</a:t>
            </a:r>
            <a:r>
              <a:rPr lang="ru-RU" sz="900" dirty="0" smtClean="0"/>
              <a:t> ;</a:t>
            </a:r>
          </a:p>
          <a:p>
            <a:pPr>
              <a:buFont typeface="Arial" pitchFamily="34" charset="0"/>
              <a:buChar char="•"/>
            </a:pPr>
            <a:r>
              <a:rPr lang="ru-RU" sz="900" dirty="0" smtClean="0"/>
              <a:t> на </a:t>
            </a:r>
            <a:r>
              <a:rPr lang="ru-RU" sz="900" dirty="0"/>
              <a:t>реализацию мероприятий по материально-техническому обеспечению пунктов проведения экзаменов для государственной итоговой аттестации по образовательным программам основного общего и среднего общего </a:t>
            </a:r>
            <a:r>
              <a:rPr lang="ru-RU" sz="900" dirty="0" smtClean="0"/>
              <a:t>образования-</a:t>
            </a:r>
            <a:r>
              <a:rPr lang="ru-RU" sz="900" b="1" dirty="0" smtClean="0"/>
              <a:t>1,5 млн. рублей.</a:t>
            </a:r>
            <a:endParaRPr lang="ru-RU" sz="900" b="1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634138" y="1475656"/>
            <a:ext cx="946990" cy="21431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506,7 </a:t>
            </a:r>
            <a:r>
              <a:rPr lang="ru-RU" sz="900" dirty="0" smtClean="0">
                <a:solidFill>
                  <a:schemeClr val="tx1"/>
                </a:solidFill>
              </a:rPr>
              <a:t>млн. руб.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7166" y="4772923"/>
            <a:ext cx="31432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900" dirty="0" smtClean="0"/>
              <a:t> на выполнение муниципальных заданий дополнительного образования- </a:t>
            </a:r>
            <a:r>
              <a:rPr lang="ru-RU" sz="900" b="1" dirty="0" smtClean="0"/>
              <a:t>73,4 млн. рублей;</a:t>
            </a:r>
          </a:p>
          <a:p>
            <a:pPr algn="just">
              <a:buFont typeface="Arial" pitchFamily="34" charset="0"/>
              <a:buChar char="•"/>
            </a:pPr>
            <a:r>
              <a:rPr lang="ru-RU" sz="900" dirty="0" smtClean="0"/>
              <a:t>  на организацию и проведение физкультурных и спортивных мероприятий по развитию детско-юношеских школ  -  </a:t>
            </a:r>
            <a:r>
              <a:rPr lang="ru-RU" sz="900" b="1" dirty="0" smtClean="0"/>
              <a:t>0,3 млн. рублей</a:t>
            </a:r>
            <a:r>
              <a:rPr lang="ru-RU" sz="900" dirty="0" smtClean="0"/>
              <a:t>;</a:t>
            </a:r>
          </a:p>
          <a:p>
            <a:pPr algn="just">
              <a:buFont typeface="Arial" pitchFamily="34" charset="0"/>
              <a:buChar char="•"/>
            </a:pPr>
            <a:r>
              <a:rPr lang="ru-RU" sz="900" dirty="0" smtClean="0"/>
              <a:t> на поддержку отдельным  категориям работников муниципальных физкультурно-спортивных организаций, осуществляющих подготовку спортивного резерва, и муниципальных образовательных организаций дополнительного образования детей– </a:t>
            </a:r>
            <a:r>
              <a:rPr lang="ru-RU" sz="900" b="1" dirty="0" smtClean="0"/>
              <a:t>182,3 тыс. рублей;</a:t>
            </a:r>
          </a:p>
          <a:p>
            <a:pPr algn="just">
              <a:buFont typeface="Arial" pitchFamily="34" charset="0"/>
              <a:buChar char="•"/>
            </a:pPr>
            <a:r>
              <a:rPr lang="ru-RU" sz="900" dirty="0" smtClean="0"/>
              <a:t> на компенсацию расходов на оплату жилых помещений, отопления и освещения педагогическим работникам муниципальных организаций, проживающим и работающим в сельской местности,  – </a:t>
            </a:r>
            <a:r>
              <a:rPr lang="ru-RU" sz="900" b="1" dirty="0" smtClean="0"/>
              <a:t>0,7 млн. рублей.</a:t>
            </a:r>
            <a:endParaRPr lang="ru-RU" sz="9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28604" y="7596336"/>
            <a:ext cx="314327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900" dirty="0" smtClean="0"/>
              <a:t>направляются на мероприятия по организации отдыха детей в каникулярное время на базе  «Золотого колоса», в лагерях дневного пребывания в образовательных учреждениях, приобретение путевок и других мероприятий.</a:t>
            </a:r>
            <a:endParaRPr lang="ru-RU" sz="900" dirty="0"/>
          </a:p>
        </p:txBody>
      </p:sp>
      <p:sp>
        <p:nvSpPr>
          <p:cNvPr id="19" name="TextBox 18"/>
          <p:cNvSpPr txBox="1"/>
          <p:nvPr/>
        </p:nvSpPr>
        <p:spPr>
          <a:xfrm>
            <a:off x="3571876" y="6645131"/>
            <a:ext cx="31432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900" dirty="0" smtClean="0"/>
              <a:t> на выполнение  муниципального задания тремя подведомственными учреждениями  – </a:t>
            </a:r>
            <a:r>
              <a:rPr lang="ru-RU" sz="900" b="1" dirty="0" smtClean="0"/>
              <a:t>14,3 млн. рублей </a:t>
            </a:r>
            <a:r>
              <a:rPr lang="ru-RU" sz="900" dirty="0" smtClean="0"/>
              <a:t>(оздоровительный лагерь «Золотой колос», центр  </a:t>
            </a:r>
            <a:r>
              <a:rPr lang="ru-RU" sz="900" dirty="0" err="1" smtClean="0"/>
              <a:t>психолого-медико-социального</a:t>
            </a:r>
            <a:r>
              <a:rPr lang="ru-RU" sz="900" dirty="0" smtClean="0"/>
              <a:t> сопровождения  «С любовью к детям»  и  центр развития образования); </a:t>
            </a:r>
          </a:p>
          <a:p>
            <a:pPr>
              <a:buFont typeface="Arial" pitchFamily="34" charset="0"/>
              <a:buChar char="•"/>
            </a:pPr>
            <a:r>
              <a:rPr lang="ru-RU" sz="900" dirty="0" smtClean="0"/>
              <a:t> на обеспечение деятельности казенного учреждения «Межотраслевая централизованная бухгалтерия» - </a:t>
            </a:r>
            <a:r>
              <a:rPr lang="ru-RU" sz="900" b="1" dirty="0" smtClean="0"/>
              <a:t>27,8 млн. рублей;</a:t>
            </a:r>
          </a:p>
          <a:p>
            <a:pPr>
              <a:buFont typeface="Arial" pitchFamily="34" charset="0"/>
              <a:buChar char="•"/>
            </a:pPr>
            <a:r>
              <a:rPr lang="ru-RU" sz="900" dirty="0"/>
              <a:t>выплаты стипендий администрации </a:t>
            </a:r>
            <a:r>
              <a:rPr lang="ru-RU" sz="900" dirty="0" err="1"/>
              <a:t>Тимашевского</a:t>
            </a:r>
            <a:r>
              <a:rPr lang="ru-RU" sz="900" dirty="0"/>
              <a:t> района </a:t>
            </a:r>
            <a:r>
              <a:rPr lang="ru-RU" sz="900" dirty="0" smtClean="0"/>
              <a:t>обучающимся, </a:t>
            </a:r>
            <a:r>
              <a:rPr lang="ru-RU" sz="900" dirty="0"/>
              <a:t>заключившим договор на целевое обучение в высших учебных организациях Краснодарского </a:t>
            </a:r>
            <a:r>
              <a:rPr lang="ru-RU" sz="900" dirty="0" smtClean="0"/>
              <a:t>края -</a:t>
            </a:r>
            <a:r>
              <a:rPr lang="ru-RU" sz="900" b="1" dirty="0" smtClean="0"/>
              <a:t>0,2 млн. рублей</a:t>
            </a:r>
            <a:r>
              <a:rPr lang="ru-RU" sz="900" dirty="0" smtClean="0"/>
              <a:t>;</a:t>
            </a:r>
            <a:endParaRPr lang="ru-RU" sz="900" b="1" dirty="0" smtClean="0"/>
          </a:p>
          <a:p>
            <a:pPr>
              <a:buFont typeface="Arial" pitchFamily="34" charset="0"/>
              <a:buChar char="•"/>
            </a:pPr>
            <a:r>
              <a:rPr lang="ru-RU" sz="900" dirty="0" smtClean="0"/>
              <a:t> на обеспечение деятельности управления образования – </a:t>
            </a:r>
            <a:r>
              <a:rPr lang="ru-RU" sz="900" b="1" dirty="0" smtClean="0"/>
              <a:t>7,6 млн. рублей. </a:t>
            </a:r>
            <a:endParaRPr lang="ru-RU" sz="9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52736" y="179511"/>
            <a:ext cx="4896544" cy="288033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1196752" y="179512"/>
            <a:ext cx="4680520" cy="3231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500" b="1" dirty="0" smtClean="0"/>
              <a:t>Муниципальная программа «Развитие образования»</a:t>
            </a:r>
            <a:endParaRPr lang="ru-RU" sz="1500" b="1" dirty="0"/>
          </a:p>
        </p:txBody>
      </p:sp>
      <p:sp>
        <p:nvSpPr>
          <p:cNvPr id="23" name="Выноска 1 22"/>
          <p:cNvSpPr/>
          <p:nvPr/>
        </p:nvSpPr>
        <p:spPr>
          <a:xfrm>
            <a:off x="357166" y="611560"/>
            <a:ext cx="1919706" cy="216024"/>
          </a:xfrm>
          <a:prstGeom prst="borderCallout1">
            <a:avLst>
              <a:gd name="adj1" fmla="val -5941"/>
              <a:gd name="adj2" fmla="val 55160"/>
              <a:gd name="adj3" fmla="val -60342"/>
              <a:gd name="adj4" fmla="val 89134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Выноска 1 23"/>
          <p:cNvSpPr/>
          <p:nvPr/>
        </p:nvSpPr>
        <p:spPr>
          <a:xfrm>
            <a:off x="2564904" y="611560"/>
            <a:ext cx="1800200" cy="216024"/>
          </a:xfrm>
          <a:prstGeom prst="borderCallout1">
            <a:avLst>
              <a:gd name="adj1" fmla="val -2414"/>
              <a:gd name="adj2" fmla="val 51019"/>
              <a:gd name="adj3" fmla="val -70924"/>
              <a:gd name="adj4" fmla="val 50005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Выноска 1 24"/>
          <p:cNvSpPr/>
          <p:nvPr/>
        </p:nvSpPr>
        <p:spPr>
          <a:xfrm>
            <a:off x="4581128" y="611560"/>
            <a:ext cx="1848268" cy="216024"/>
          </a:xfrm>
          <a:prstGeom prst="borderCallout1">
            <a:avLst>
              <a:gd name="adj1" fmla="val -5941"/>
              <a:gd name="adj2" fmla="val 50210"/>
              <a:gd name="adj3" fmla="val -63870"/>
              <a:gd name="adj4" fmla="val 12378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310885" y="611560"/>
            <a:ext cx="18939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2017 </a:t>
            </a:r>
            <a:r>
              <a:rPr lang="ru-RU" sz="1200" dirty="0" smtClean="0"/>
              <a:t>год-1093,4 </a:t>
            </a:r>
            <a:r>
              <a:rPr lang="ru-RU" sz="1200" dirty="0" err="1" smtClean="0"/>
              <a:t>млн.руб</a:t>
            </a:r>
            <a:r>
              <a:rPr lang="ru-RU" sz="1200" dirty="0" smtClean="0"/>
              <a:t>.</a:t>
            </a:r>
            <a:endParaRPr lang="ru-RU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2543133" y="611560"/>
            <a:ext cx="1893979" cy="27699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2018 год-1077,9 </a:t>
            </a:r>
            <a:r>
              <a:rPr lang="ru-RU" sz="1200" dirty="0" err="1" smtClean="0"/>
              <a:t>млн.руб</a:t>
            </a:r>
            <a:r>
              <a:rPr lang="ru-RU" sz="1200" dirty="0" smtClean="0"/>
              <a:t>.</a:t>
            </a:r>
            <a:endParaRPr lang="ru-RU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4509120" y="611560"/>
            <a:ext cx="1893979" cy="276999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2019 год-1079,5 </a:t>
            </a:r>
            <a:r>
              <a:rPr lang="ru-RU" sz="1200" dirty="0" err="1" smtClean="0"/>
              <a:t>млн.руб</a:t>
            </a:r>
            <a:r>
              <a:rPr lang="ru-RU" sz="1200" dirty="0" smtClean="0"/>
              <a:t>.</a:t>
            </a:r>
            <a:endParaRPr lang="ru-RU" sz="1200" dirty="0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4653136" y="1475656"/>
            <a:ext cx="1008112" cy="21431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491,5</a:t>
            </a:r>
            <a:r>
              <a:rPr lang="ru-RU" sz="1000" dirty="0" smtClean="0">
                <a:solidFill>
                  <a:schemeClr val="tx1"/>
                </a:solidFill>
              </a:rPr>
              <a:t> млн. руб.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5733256" y="1475656"/>
            <a:ext cx="981892" cy="21431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493,1 млн. руб.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260648" y="4501702"/>
            <a:ext cx="936104" cy="21431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74,6 млн. руб.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389027" y="4501702"/>
            <a:ext cx="887845" cy="21431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74,3 млн. руб.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420888" y="4501702"/>
            <a:ext cx="936674" cy="21431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74,3 млн. руб.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1124744" y="7308304"/>
            <a:ext cx="1584176" cy="21431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7 млн. руб. ежегодно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4509120" y="6373910"/>
            <a:ext cx="1584176" cy="21431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49,9 млн. руб. ежегодно</a:t>
            </a:r>
            <a:endParaRPr lang="ru-RU" sz="9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033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936417617"/>
              </p:ext>
            </p:extLst>
          </p:nvPr>
        </p:nvGraphicFramePr>
        <p:xfrm>
          <a:off x="404664" y="1706487"/>
          <a:ext cx="3324220" cy="22525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Скругленный прямоугольник 2"/>
          <p:cNvSpPr/>
          <p:nvPr/>
        </p:nvSpPr>
        <p:spPr>
          <a:xfrm>
            <a:off x="502084" y="246874"/>
            <a:ext cx="6023260" cy="32316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92696" y="246874"/>
            <a:ext cx="5688632" cy="36933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КУЛЬТУРА И КИНЕМАТОГРАФИЯ</a:t>
            </a:r>
            <a:endParaRPr lang="ru-RU" b="1" dirty="0"/>
          </a:p>
        </p:txBody>
      </p:sp>
      <p:sp>
        <p:nvSpPr>
          <p:cNvPr id="5" name="Овальная выноска 4"/>
          <p:cNvSpPr/>
          <p:nvPr/>
        </p:nvSpPr>
        <p:spPr>
          <a:xfrm>
            <a:off x="502084" y="755576"/>
            <a:ext cx="1774788" cy="587097"/>
          </a:xfrm>
          <a:prstGeom prst="wedgeEllipseCallout">
            <a:avLst>
              <a:gd name="adj1" fmla="val 50597"/>
              <a:gd name="adj2" fmla="val -71445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ьная выноска 5"/>
          <p:cNvSpPr/>
          <p:nvPr/>
        </p:nvSpPr>
        <p:spPr>
          <a:xfrm>
            <a:off x="2433143" y="755577"/>
            <a:ext cx="2003969" cy="587096"/>
          </a:xfrm>
          <a:prstGeom prst="wedgeEllipseCallout">
            <a:avLst>
              <a:gd name="adj1" fmla="val -2581"/>
              <a:gd name="adj2" fmla="val -74553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ьная выноска 6"/>
          <p:cNvSpPr/>
          <p:nvPr/>
        </p:nvSpPr>
        <p:spPr>
          <a:xfrm>
            <a:off x="4581128" y="755578"/>
            <a:ext cx="1872208" cy="587096"/>
          </a:xfrm>
          <a:prstGeom prst="wedgeEllipseCallout">
            <a:avLst>
              <a:gd name="adj1" fmla="val -28566"/>
              <a:gd name="adj2" fmla="val -81991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48680" y="899592"/>
            <a:ext cx="1584176" cy="246221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/>
              <a:t>2017 год- 42,8 </a:t>
            </a:r>
            <a:r>
              <a:rPr lang="ru-RU" sz="1000" b="1" dirty="0" err="1" smtClean="0"/>
              <a:t>млн.руб</a:t>
            </a:r>
            <a:r>
              <a:rPr lang="ru-RU" sz="1000" dirty="0" smtClean="0"/>
              <a:t>.</a:t>
            </a:r>
            <a:endParaRPr lang="ru-RU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2636912" y="899592"/>
            <a:ext cx="1584176" cy="246221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/>
              <a:t>2018 год- 41,3 </a:t>
            </a:r>
            <a:r>
              <a:rPr lang="ru-RU" sz="1000" b="1" dirty="0" err="1" smtClean="0"/>
              <a:t>млн.руб</a:t>
            </a:r>
            <a:r>
              <a:rPr lang="ru-RU" sz="1000" dirty="0" smtClean="0"/>
              <a:t>.</a:t>
            </a:r>
            <a:endParaRPr lang="ru-RU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4725144" y="899592"/>
            <a:ext cx="1584176" cy="246221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/>
              <a:t>2019 год- 41,3 </a:t>
            </a:r>
            <a:r>
              <a:rPr lang="ru-RU" sz="1000" b="1" dirty="0" err="1" smtClean="0"/>
              <a:t>млн.руб</a:t>
            </a:r>
            <a:r>
              <a:rPr lang="ru-RU" sz="1000" dirty="0" smtClean="0"/>
              <a:t>.</a:t>
            </a:r>
            <a:endParaRPr lang="ru-RU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404664" y="1475656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Расходы районного бюджета на культуру</a:t>
            </a:r>
          </a:p>
        </p:txBody>
      </p: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2873212886"/>
              </p:ext>
            </p:extLst>
          </p:nvPr>
        </p:nvGraphicFramePr>
        <p:xfrm>
          <a:off x="4005064" y="1475656"/>
          <a:ext cx="2520280" cy="28065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Скругленный прямоугольник 13"/>
          <p:cNvSpPr/>
          <p:nvPr/>
        </p:nvSpPr>
        <p:spPr>
          <a:xfrm>
            <a:off x="980728" y="3909648"/>
            <a:ext cx="5184576" cy="36004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1124744" y="3888795"/>
            <a:ext cx="496855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dirty="0" smtClean="0"/>
              <a:t>Муниципальная программа «Развитие культуры»</a:t>
            </a:r>
            <a:endParaRPr lang="ru-RU" sz="1500" dirty="0"/>
          </a:p>
        </p:txBody>
      </p:sp>
      <p:sp>
        <p:nvSpPr>
          <p:cNvPr id="16" name="TextBox 15"/>
          <p:cNvSpPr txBox="1"/>
          <p:nvPr/>
        </p:nvSpPr>
        <p:spPr>
          <a:xfrm>
            <a:off x="526909" y="4367009"/>
            <a:ext cx="1893979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2017 год- 81,1 </a:t>
            </a:r>
            <a:r>
              <a:rPr lang="ru-RU" sz="1200" dirty="0" err="1" smtClean="0"/>
              <a:t>млн.руб</a:t>
            </a:r>
            <a:r>
              <a:rPr lang="ru-RU" sz="1200" dirty="0" smtClean="0"/>
              <a:t>.</a:t>
            </a:r>
            <a:endParaRPr lang="ru-RU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2543133" y="4355976"/>
            <a:ext cx="1893979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2018 год- 79,0 </a:t>
            </a:r>
            <a:r>
              <a:rPr lang="ru-RU" sz="1200" dirty="0" err="1" smtClean="0"/>
              <a:t>млн.руб</a:t>
            </a:r>
            <a:r>
              <a:rPr lang="ru-RU" sz="1200" dirty="0" smtClean="0"/>
              <a:t>.</a:t>
            </a:r>
            <a:endParaRPr lang="ru-RU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4703373" y="4355976"/>
            <a:ext cx="1893979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2019 год-79,0 </a:t>
            </a:r>
            <a:r>
              <a:rPr lang="ru-RU" sz="1200" dirty="0" err="1" smtClean="0"/>
              <a:t>млн.руб</a:t>
            </a:r>
            <a:r>
              <a:rPr lang="ru-RU" sz="1200" dirty="0" smtClean="0"/>
              <a:t>.</a:t>
            </a:r>
            <a:endParaRPr lang="ru-RU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476672" y="4644008"/>
            <a:ext cx="3357586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1100" b="1" dirty="0" smtClean="0"/>
              <a:t>Совершенствование деятельности муниципальных  учреждений</a:t>
            </a:r>
            <a:endParaRPr lang="ru-RU" sz="1100" b="1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20688" y="5077766"/>
            <a:ext cx="936104" cy="21431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77,1 млн. руб.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700808" y="5076056"/>
            <a:ext cx="936104" cy="21431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76,9 млн. руб.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780928" y="5076056"/>
            <a:ext cx="936104" cy="21431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76,9 млн. руб.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48680" y="5292080"/>
            <a:ext cx="3168352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ru-RU" sz="900" dirty="0" smtClean="0"/>
              <a:t>на </a:t>
            </a:r>
            <a:r>
              <a:rPr lang="ru-RU" sz="900" dirty="0"/>
              <a:t>выполнение муниципального задания </a:t>
            </a:r>
            <a:r>
              <a:rPr lang="ru-RU" sz="900" dirty="0" smtClean="0"/>
              <a:t>образовательными </a:t>
            </a:r>
            <a:r>
              <a:rPr lang="ru-RU" sz="900" dirty="0"/>
              <a:t>учреждениями (ДМШ, ДХШ, </a:t>
            </a:r>
            <a:r>
              <a:rPr lang="ru-RU" sz="900" dirty="0" smtClean="0"/>
              <a:t>ДШИ)                                    </a:t>
            </a:r>
            <a:r>
              <a:rPr lang="ru-RU" sz="900" b="1" dirty="0" smtClean="0"/>
              <a:t>37,6 </a:t>
            </a:r>
            <a:r>
              <a:rPr lang="ru-RU" sz="900" b="1" dirty="0"/>
              <a:t>млн. </a:t>
            </a:r>
            <a:r>
              <a:rPr lang="ru-RU" sz="900" b="1" dirty="0" smtClean="0"/>
              <a:t>рублей;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900" dirty="0" smtClean="0"/>
              <a:t>на выполнение муниципального задания   учреждениями  </a:t>
            </a:r>
            <a:r>
              <a:rPr lang="ru-RU" sz="900" dirty="0"/>
              <a:t>культуры  («МРДК», «ТМБЦ», </a:t>
            </a:r>
            <a:r>
              <a:rPr lang="ru-RU" sz="900" dirty="0" smtClean="0"/>
              <a:t>«</a:t>
            </a:r>
            <a:r>
              <a:rPr lang="ru-RU" sz="900" dirty="0"/>
              <a:t>РОМЦ»)                                             </a:t>
            </a:r>
            <a:r>
              <a:rPr lang="ru-RU" sz="900" b="1" dirty="0"/>
              <a:t> </a:t>
            </a:r>
            <a:r>
              <a:rPr lang="ru-RU" sz="900" b="1" dirty="0" smtClean="0"/>
              <a:t>28,4 </a:t>
            </a:r>
            <a:r>
              <a:rPr lang="ru-RU" sz="900" b="1" dirty="0"/>
              <a:t>млн. рублей</a:t>
            </a:r>
            <a:r>
              <a:rPr lang="ru-RU" sz="900" dirty="0"/>
              <a:t>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900" dirty="0"/>
              <a:t>на комплектование книжных фондов </a:t>
            </a:r>
            <a:r>
              <a:rPr lang="ru-RU" sz="900" dirty="0" smtClean="0"/>
              <a:t>библиотек муниципального района</a:t>
            </a:r>
            <a:r>
              <a:rPr lang="ru-RU" sz="900" b="1" dirty="0" smtClean="0"/>
              <a:t>  0,2 </a:t>
            </a:r>
            <a:r>
              <a:rPr lang="ru-RU" sz="900" b="1" dirty="0"/>
              <a:t>млн. рублей</a:t>
            </a:r>
            <a:r>
              <a:rPr lang="ru-RU" sz="900" b="1" dirty="0" smtClean="0"/>
              <a:t>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900" dirty="0"/>
              <a:t>на поэтапное повышение уровня средней заработной платы работников муниципальных учреждений Краснодарского края в целях выполнения указов Президента Российской </a:t>
            </a:r>
            <a:r>
              <a:rPr lang="ru-RU" sz="900" dirty="0" smtClean="0"/>
              <a:t>Федерации </a:t>
            </a:r>
            <a:r>
              <a:rPr lang="ru-RU" sz="900" b="1" dirty="0" smtClean="0"/>
              <a:t>10,8 </a:t>
            </a:r>
            <a:r>
              <a:rPr lang="ru-RU" sz="900" b="1" dirty="0" err="1" smtClean="0"/>
              <a:t>млн.руб</a:t>
            </a:r>
            <a:r>
              <a:rPr lang="ru-RU" sz="900" dirty="0" smtClean="0"/>
              <a:t>.;</a:t>
            </a:r>
            <a:endParaRPr lang="ru-RU" sz="900" b="1" dirty="0"/>
          </a:p>
          <a:p>
            <a:pPr marL="171450" indent="-171450">
              <a:buFont typeface="Arial" pitchFamily="34" charset="0"/>
              <a:buChar char="•"/>
            </a:pPr>
            <a:r>
              <a:rPr lang="ru-RU" sz="900" dirty="0" smtClean="0"/>
              <a:t>на   </a:t>
            </a:r>
            <a:r>
              <a:rPr lang="ru-RU" sz="900" dirty="0"/>
              <a:t>компенсацию  расходов  на  оплату  жилых помещений, отопления  и освещения  педагогическим работникам   муниципальных   организаций, проживающим  и  работающим  в  сельской местности Краснодарского края </a:t>
            </a:r>
            <a:r>
              <a:rPr lang="ru-RU" sz="900" dirty="0" smtClean="0"/>
              <a:t> </a:t>
            </a:r>
            <a:r>
              <a:rPr lang="ru-RU" sz="900" b="1" dirty="0" smtClean="0"/>
              <a:t>87,</a:t>
            </a:r>
            <a:r>
              <a:rPr lang="ru-RU" sz="900" dirty="0" smtClean="0"/>
              <a:t>4</a:t>
            </a:r>
            <a:r>
              <a:rPr lang="ru-RU" sz="900" b="1" dirty="0" smtClean="0"/>
              <a:t> тыс. </a:t>
            </a:r>
            <a:r>
              <a:rPr lang="ru-RU" sz="900" b="1" dirty="0"/>
              <a:t>рублей</a:t>
            </a:r>
            <a:endParaRPr lang="ru-RU" sz="9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1080298" y="7659052"/>
            <a:ext cx="214834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100" b="1" dirty="0"/>
              <a:t>Культура </a:t>
            </a:r>
            <a:r>
              <a:rPr lang="ru-RU" sz="1100" b="1" dirty="0" err="1"/>
              <a:t>Тимашевского</a:t>
            </a:r>
            <a:r>
              <a:rPr lang="ru-RU" sz="1100" b="1" dirty="0"/>
              <a:t> района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548680" y="7884368"/>
            <a:ext cx="936104" cy="21431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1,7 млн. руб.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60648" y="8030125"/>
            <a:ext cx="345638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ctr">
              <a:buFont typeface="Arial" pitchFamily="34" charset="0"/>
              <a:buChar char="•"/>
            </a:pPr>
            <a:r>
              <a:rPr lang="ru-RU" sz="900" dirty="0"/>
              <a:t>проведение районных фестивалей, мероприятий, посвященных праздничным и памятным датам,  и </a:t>
            </a:r>
            <a:r>
              <a:rPr lang="ru-RU" sz="900" dirty="0" smtClean="0"/>
              <a:t>  </a:t>
            </a:r>
          </a:p>
          <a:p>
            <a:pPr algn="ctr"/>
            <a:r>
              <a:rPr lang="ru-RU" sz="900" dirty="0"/>
              <a:t> </a:t>
            </a:r>
            <a:r>
              <a:rPr lang="ru-RU" sz="900" dirty="0" smtClean="0"/>
              <a:t>           конкурсов</a:t>
            </a:r>
            <a:r>
              <a:rPr lang="ru-RU" sz="900" dirty="0"/>
              <a:t>, направленных на сохранение, развитие и </a:t>
            </a:r>
            <a:r>
              <a:rPr lang="ru-RU" sz="900" dirty="0" smtClean="0"/>
              <a:t>   </a:t>
            </a:r>
          </a:p>
          <a:p>
            <a:r>
              <a:rPr lang="ru-RU" sz="900" dirty="0"/>
              <a:t> </a:t>
            </a:r>
            <a:r>
              <a:rPr lang="ru-RU" sz="900" dirty="0" smtClean="0"/>
              <a:t>                  укрепление </a:t>
            </a:r>
            <a:r>
              <a:rPr lang="ru-RU" sz="900" dirty="0"/>
              <a:t>культурного сотрудничества и </a:t>
            </a:r>
            <a:r>
              <a:rPr lang="ru-RU" sz="900" dirty="0" smtClean="0"/>
              <a:t>   </a:t>
            </a:r>
          </a:p>
          <a:p>
            <a:r>
              <a:rPr lang="ru-RU" sz="900" dirty="0"/>
              <a:t> </a:t>
            </a:r>
            <a:r>
              <a:rPr lang="ru-RU" sz="900" dirty="0" smtClean="0"/>
              <a:t>                 кадрового потенциала </a:t>
            </a:r>
            <a:r>
              <a:rPr lang="ru-RU" sz="900" dirty="0"/>
              <a:t>на территории </a:t>
            </a:r>
            <a:r>
              <a:rPr lang="ru-RU" sz="900" dirty="0" smtClean="0"/>
              <a:t>района в 2017 году</a:t>
            </a:r>
            <a:endParaRPr lang="ru-RU" sz="9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3834258" y="4645169"/>
            <a:ext cx="276309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b="1" dirty="0"/>
              <a:t>Поддержка и стимулирование детского творчества в каникулярное время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3933056" y="5077766"/>
            <a:ext cx="936104" cy="21431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0,2 млн. руб.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888432" y="5292080"/>
            <a:ext cx="278092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ru-RU" sz="900" dirty="0"/>
              <a:t>мероприятия по организации отдыха и </a:t>
            </a:r>
            <a:endParaRPr lang="ru-RU" sz="900" dirty="0" smtClean="0"/>
          </a:p>
          <a:p>
            <a:r>
              <a:rPr lang="ru-RU" sz="900" dirty="0"/>
              <a:t> </a:t>
            </a:r>
            <a:r>
              <a:rPr lang="ru-RU" sz="900" dirty="0" smtClean="0"/>
              <a:t>      оздоровления </a:t>
            </a:r>
            <a:r>
              <a:rPr lang="ru-RU" sz="900" dirty="0"/>
              <a:t>детей в каникулярное время </a:t>
            </a:r>
            <a:r>
              <a:rPr lang="ru-RU" sz="900" dirty="0" smtClean="0"/>
              <a:t>   </a:t>
            </a:r>
          </a:p>
          <a:p>
            <a:r>
              <a:rPr lang="ru-RU" sz="900" dirty="0"/>
              <a:t> </a:t>
            </a:r>
            <a:r>
              <a:rPr lang="ru-RU" sz="900" dirty="0" smtClean="0"/>
              <a:t>      (</a:t>
            </a:r>
            <a:r>
              <a:rPr lang="ru-RU" sz="900" dirty="0"/>
              <a:t>приобретение </a:t>
            </a:r>
            <a:r>
              <a:rPr lang="ru-RU" sz="900" dirty="0" smtClean="0"/>
              <a:t> путевок) в 2017 году</a:t>
            </a:r>
            <a:endParaRPr lang="ru-RU" sz="9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986658" y="5869305"/>
            <a:ext cx="276309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b="1" dirty="0" smtClean="0"/>
              <a:t>Управление в сфере установленных функций</a:t>
            </a:r>
            <a:endParaRPr lang="ru-RU" sz="1100" b="1" dirty="0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4509120" y="6300192"/>
            <a:ext cx="1800200" cy="21431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2,1 млн. руб. ежегодно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456384" y="6588224"/>
            <a:ext cx="3429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1450" indent="-171450" algn="ctr">
              <a:buFont typeface="Arial" pitchFamily="34" charset="0"/>
              <a:buChar char="•"/>
            </a:pPr>
            <a:r>
              <a:rPr lang="ru-RU" sz="900" dirty="0"/>
              <a:t>Обеспечение деятельности отдела  культуры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16632" y="1547664"/>
            <a:ext cx="7709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/>
              <a:t>м</a:t>
            </a:r>
            <a:r>
              <a:rPr lang="ru-RU" sz="900" dirty="0" smtClean="0"/>
              <a:t>лн. руб.</a:t>
            </a:r>
            <a:endParaRPr lang="ru-RU" sz="900" dirty="0"/>
          </a:p>
        </p:txBody>
      </p:sp>
    </p:spTree>
    <p:extLst>
      <p:ext uri="{BB962C8B-B14F-4D97-AF65-F5344CB8AC3E}">
        <p14:creationId xmlns:p14="http://schemas.microsoft.com/office/powerpoint/2010/main" val="7241697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02084" y="246874"/>
            <a:ext cx="6023260" cy="32316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92696" y="246874"/>
            <a:ext cx="5688632" cy="36933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ЗДРАВООХРАНЕНИЕ</a:t>
            </a:r>
            <a:endParaRPr lang="ru-RU" b="1" dirty="0"/>
          </a:p>
        </p:txBody>
      </p:sp>
      <p:sp>
        <p:nvSpPr>
          <p:cNvPr id="5" name="Овальная выноска 4"/>
          <p:cNvSpPr/>
          <p:nvPr/>
        </p:nvSpPr>
        <p:spPr>
          <a:xfrm>
            <a:off x="502084" y="755576"/>
            <a:ext cx="1774788" cy="390237"/>
          </a:xfrm>
          <a:prstGeom prst="wedgeEllipseCallout">
            <a:avLst>
              <a:gd name="adj1" fmla="val 47162"/>
              <a:gd name="adj2" fmla="val -96151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ьная выноска 5"/>
          <p:cNvSpPr/>
          <p:nvPr/>
        </p:nvSpPr>
        <p:spPr>
          <a:xfrm>
            <a:off x="2433143" y="755577"/>
            <a:ext cx="2003969" cy="390236"/>
          </a:xfrm>
          <a:prstGeom prst="wedgeEllipseCallout">
            <a:avLst>
              <a:gd name="adj1" fmla="val -2961"/>
              <a:gd name="adj2" fmla="val -99938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ьная выноска 6"/>
          <p:cNvSpPr/>
          <p:nvPr/>
        </p:nvSpPr>
        <p:spPr>
          <a:xfrm>
            <a:off x="4581128" y="755578"/>
            <a:ext cx="1872208" cy="390235"/>
          </a:xfrm>
          <a:prstGeom prst="wedgeEllipseCallout">
            <a:avLst>
              <a:gd name="adj1" fmla="val -30601"/>
              <a:gd name="adj2" fmla="val -99565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48680" y="827584"/>
            <a:ext cx="1584176" cy="246221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/>
              <a:t>2017 год- 58,8 </a:t>
            </a:r>
            <a:r>
              <a:rPr lang="ru-RU" sz="1000" b="1" dirty="0" err="1" smtClean="0"/>
              <a:t>млн.руб</a:t>
            </a:r>
            <a:r>
              <a:rPr lang="ru-RU" sz="1000" dirty="0" smtClean="0"/>
              <a:t>.</a:t>
            </a:r>
            <a:endParaRPr lang="ru-RU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2636912" y="827584"/>
            <a:ext cx="1584176" cy="246221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/>
              <a:t>2018 год- 57,7 </a:t>
            </a:r>
            <a:r>
              <a:rPr lang="ru-RU" sz="1000" b="1" dirty="0" err="1" smtClean="0"/>
              <a:t>млн.руб</a:t>
            </a:r>
            <a:r>
              <a:rPr lang="ru-RU" sz="1000" dirty="0" smtClean="0"/>
              <a:t>.</a:t>
            </a:r>
            <a:endParaRPr lang="ru-RU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4725144" y="827584"/>
            <a:ext cx="1584176" cy="246221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/>
              <a:t>2019 год- 58,2 </a:t>
            </a:r>
            <a:r>
              <a:rPr lang="ru-RU" sz="1000" b="1" dirty="0" err="1" smtClean="0"/>
              <a:t>млн.руб</a:t>
            </a:r>
            <a:r>
              <a:rPr lang="ru-RU" sz="1000" dirty="0" smtClean="0"/>
              <a:t>.</a:t>
            </a:r>
            <a:endParaRPr lang="ru-RU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404664" y="1331640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Расходы районного бюджета на здравоохранение</a:t>
            </a:r>
          </a:p>
        </p:txBody>
      </p: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2182895936"/>
              </p:ext>
            </p:extLst>
          </p:nvPr>
        </p:nvGraphicFramePr>
        <p:xfrm>
          <a:off x="3589392" y="1314540"/>
          <a:ext cx="3212740" cy="2903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Скругленный прямоугольник 13"/>
          <p:cNvSpPr/>
          <p:nvPr/>
        </p:nvSpPr>
        <p:spPr>
          <a:xfrm>
            <a:off x="980728" y="4139952"/>
            <a:ext cx="5184576" cy="28803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1124744" y="4104819"/>
            <a:ext cx="496855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dirty="0" smtClean="0"/>
              <a:t>Муниципальная программа «Развитие здравоохранения»</a:t>
            </a:r>
            <a:endParaRPr lang="ru-RU" sz="1500" dirty="0"/>
          </a:p>
        </p:txBody>
      </p:sp>
      <p:sp>
        <p:nvSpPr>
          <p:cNvPr id="16" name="TextBox 15"/>
          <p:cNvSpPr txBox="1"/>
          <p:nvPr/>
        </p:nvSpPr>
        <p:spPr>
          <a:xfrm>
            <a:off x="526909" y="4511025"/>
            <a:ext cx="1893979" cy="27699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2017 год- 59,0 </a:t>
            </a:r>
            <a:r>
              <a:rPr lang="ru-RU" sz="1200" dirty="0" err="1" smtClean="0"/>
              <a:t>млн.руб</a:t>
            </a:r>
            <a:r>
              <a:rPr lang="ru-RU" sz="1200" dirty="0" smtClean="0"/>
              <a:t>.</a:t>
            </a:r>
            <a:endParaRPr lang="ru-RU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2566724" y="4511025"/>
            <a:ext cx="1893979" cy="27699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2018 год- 58,2 </a:t>
            </a:r>
            <a:r>
              <a:rPr lang="ru-RU" sz="1200" dirty="0" err="1" smtClean="0"/>
              <a:t>млн.руб</a:t>
            </a:r>
            <a:r>
              <a:rPr lang="ru-RU" sz="1200" dirty="0" smtClean="0"/>
              <a:t>.</a:t>
            </a:r>
            <a:endParaRPr lang="ru-RU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4703373" y="4511025"/>
            <a:ext cx="1893979" cy="27699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2019 год-58,7 </a:t>
            </a:r>
            <a:r>
              <a:rPr lang="ru-RU" sz="1200" dirty="0" err="1" smtClean="0"/>
              <a:t>млн.руб</a:t>
            </a:r>
            <a:r>
              <a:rPr lang="ru-RU" sz="1200" dirty="0" smtClean="0"/>
              <a:t>.</a:t>
            </a:r>
            <a:endParaRPr lang="ru-RU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229100" y="4814446"/>
            <a:ext cx="3605158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1100" b="1" dirty="0"/>
              <a:t>Организация первичной медико-санитарной помощи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484784" y="5077766"/>
            <a:ext cx="1386154" cy="21431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45,4 млн. руб. ежегодно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29100" y="6542638"/>
            <a:ext cx="385073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100" b="1" dirty="0"/>
              <a:t>Обеспечение медикаментами льготной категории граждан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3834258" y="4763924"/>
            <a:ext cx="276309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b="1" dirty="0"/>
              <a:t>Создание условий и создание мотивации для ведения здорового образа жизни населения района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4586139" y="5365798"/>
            <a:ext cx="1435149" cy="21431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0,5 млн. руб. ежегодно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149080" y="5526395"/>
            <a:ext cx="260067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ru-RU" sz="900" dirty="0"/>
              <a:t>предоставлению дополнительной денежной компенсации на усиленное питание доноров, безвозмездно сдавших кровь и (или) ее </a:t>
            </a:r>
            <a:r>
              <a:rPr lang="ru-RU" sz="900" dirty="0" smtClean="0"/>
              <a:t>компонентов  </a:t>
            </a:r>
            <a:r>
              <a:rPr lang="ru-RU" sz="900" b="1" dirty="0" smtClean="0"/>
              <a:t>456,8 </a:t>
            </a:r>
            <a:r>
              <a:rPr lang="ru-RU" sz="900" b="1" dirty="0" err="1" smtClean="0"/>
              <a:t>тыс.рублей</a:t>
            </a:r>
            <a:r>
              <a:rPr lang="ru-RU" sz="900" dirty="0" smtClean="0"/>
              <a:t>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900" dirty="0"/>
              <a:t>мероприятия по организации отдыха и оздоровления детей в каникулярное </a:t>
            </a:r>
            <a:r>
              <a:rPr lang="ru-RU" sz="900" dirty="0" smtClean="0"/>
              <a:t>время в 2017 году  </a:t>
            </a:r>
            <a:r>
              <a:rPr lang="ru-RU" sz="900" b="1" dirty="0" smtClean="0"/>
              <a:t>60 </a:t>
            </a:r>
            <a:r>
              <a:rPr lang="ru-RU" sz="900" b="1" dirty="0" err="1" smtClean="0"/>
              <a:t>тыс.рублей</a:t>
            </a:r>
            <a:endParaRPr lang="ru-RU" sz="900" b="1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986658" y="6564124"/>
            <a:ext cx="276309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b="1" dirty="0"/>
              <a:t>Совершенствование системы медицинского образования и  кадровой политики в </a:t>
            </a:r>
            <a:r>
              <a:rPr lang="ru-RU" sz="1100" b="1" dirty="0" smtClean="0"/>
              <a:t>здравоохранении</a:t>
            </a:r>
            <a:endParaRPr lang="ru-RU" sz="1100" b="1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4149080" y="7371020"/>
            <a:ext cx="2664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ru-RU" sz="900" dirty="0"/>
              <a:t>повышение квалификации работников здравоохранения </a:t>
            </a:r>
            <a:r>
              <a:rPr lang="ru-RU" sz="900" dirty="0" smtClean="0"/>
              <a:t> в 2017 году</a:t>
            </a:r>
            <a:endParaRPr lang="ru-RU" sz="9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76672" y="5292080"/>
            <a:ext cx="34117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ru-RU" sz="900" dirty="0"/>
              <a:t>выполнение муниципального задания по организации оказания медицинской помощи в соответствии с территориальной программой Государственных гарантий оказания гражданам Российской Федерации бесплатной медицинской помощи </a:t>
            </a:r>
            <a:r>
              <a:rPr lang="ru-RU" sz="900" b="1" dirty="0" smtClean="0"/>
              <a:t>41,6 </a:t>
            </a:r>
            <a:r>
              <a:rPr lang="ru-RU" sz="900" b="1" dirty="0" err="1" smtClean="0"/>
              <a:t>млн.рублей</a:t>
            </a:r>
            <a:r>
              <a:rPr lang="ru-RU" sz="900" dirty="0" smtClean="0"/>
              <a:t>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900" dirty="0"/>
              <a:t>осуществление отдельных государственных полномочий по предоставлению мер социальной поддержки </a:t>
            </a:r>
            <a:r>
              <a:rPr lang="ru-RU" sz="900" dirty="0" smtClean="0"/>
              <a:t>в </a:t>
            </a:r>
            <a:r>
              <a:rPr lang="ru-RU" sz="900" dirty="0"/>
              <a:t>бесплатном изготовлении и ремонте зубных протезов </a:t>
            </a:r>
            <a:r>
              <a:rPr lang="ru-RU" sz="900" dirty="0" smtClean="0"/>
              <a:t>в </a:t>
            </a:r>
            <a:r>
              <a:rPr lang="ru-RU" sz="900" dirty="0"/>
              <a:t>сложных клинических случаях зубопротезирования </a:t>
            </a:r>
            <a:r>
              <a:rPr lang="ru-RU" sz="900" b="1" dirty="0" smtClean="0"/>
              <a:t>3,8 </a:t>
            </a:r>
            <a:r>
              <a:rPr lang="ru-RU" sz="900" b="1" dirty="0" err="1" smtClean="0"/>
              <a:t>млн.рублей</a:t>
            </a:r>
            <a:endParaRPr lang="ru-RU" sz="900" b="1" dirty="0" smtClean="0"/>
          </a:p>
          <a:p>
            <a:pPr marL="171450" indent="-171450">
              <a:buFont typeface="Arial" pitchFamily="34" charset="0"/>
              <a:buChar char="•"/>
            </a:pPr>
            <a:endParaRPr lang="ru-RU" sz="900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1484784" y="6805958"/>
            <a:ext cx="1386154" cy="21431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12,3 млн. руб. ежегодно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04664" y="7033046"/>
            <a:ext cx="3429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ru-RU" sz="900" dirty="0" smtClean="0"/>
              <a:t>обеспечение </a:t>
            </a:r>
            <a:r>
              <a:rPr lang="ru-RU" sz="900" dirty="0"/>
              <a:t>лекарственными средствами и изделиями медицинского назначения, кроме групп населения, получающих инсулины, </a:t>
            </a:r>
            <a:r>
              <a:rPr lang="ru-RU" sz="900" dirty="0" err="1"/>
              <a:t>таблетированные</a:t>
            </a:r>
            <a:r>
              <a:rPr lang="ru-RU" sz="900" dirty="0"/>
              <a:t> </a:t>
            </a:r>
            <a:r>
              <a:rPr lang="ru-RU" sz="900" dirty="0" smtClean="0"/>
              <a:t> </a:t>
            </a:r>
            <a:r>
              <a:rPr lang="ru-RU" sz="900" dirty="0" err="1" smtClean="0"/>
              <a:t>сахароснижающие</a:t>
            </a:r>
            <a:r>
              <a:rPr lang="ru-RU" sz="900" dirty="0" smtClean="0"/>
              <a:t> </a:t>
            </a:r>
            <a:r>
              <a:rPr lang="ru-RU" sz="900" dirty="0"/>
              <a:t>препараты, средства самоконтроля и диагностические средства, либо перенесших пересадки органов и тканей,  получающих иммунодепрессанты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0" y="7885529"/>
            <a:ext cx="463879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b="1" dirty="0"/>
              <a:t>Обеспечение безопасности муниципальных учреждений здравоохранения</a:t>
            </a: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548680" y="8318126"/>
            <a:ext cx="936104" cy="21431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0,5 млн. руб.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557064" y="8451140"/>
            <a:ext cx="3429000" cy="5078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endParaRPr lang="ru-RU" sz="90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ru-RU" sz="900" dirty="0"/>
              <a:t>реализации мероприятий по профилактике </a:t>
            </a:r>
            <a:r>
              <a:rPr lang="ru-RU" sz="900" dirty="0" smtClean="0"/>
              <a:t>терроризма в 2017 и 2019 годах</a:t>
            </a:r>
            <a:endParaRPr lang="ru-RU" sz="900" dirty="0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068960" y="8318126"/>
            <a:ext cx="936104" cy="21431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0,5 млн. руб.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4221088" y="7165998"/>
            <a:ext cx="936104" cy="21431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0,1 млн. руб.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139058" y="7669505"/>
            <a:ext cx="276309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b="1" dirty="0"/>
              <a:t>Предупреждение и борьба с социально-значимыми заболеваниями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4221088" y="8102102"/>
            <a:ext cx="936104" cy="21431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0,2 млн. руб.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149080" y="8307124"/>
            <a:ext cx="2636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ru-RU" sz="900" dirty="0"/>
              <a:t>приобретение иммунологических препаратов для проведения профилактических прививок по эпидемиологическим показаниям </a:t>
            </a:r>
            <a:r>
              <a:rPr lang="ru-RU" sz="900" dirty="0" smtClean="0"/>
              <a:t>  в 2017 году</a:t>
            </a:r>
            <a:endParaRPr lang="ru-RU" sz="900" dirty="0"/>
          </a:p>
        </p:txBody>
      </p:sp>
      <p:sp>
        <p:nvSpPr>
          <p:cNvPr id="44" name="TextBox 43"/>
          <p:cNvSpPr txBox="1"/>
          <p:nvPr/>
        </p:nvSpPr>
        <p:spPr>
          <a:xfrm>
            <a:off x="116632" y="1547664"/>
            <a:ext cx="7709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/>
              <a:t>м</a:t>
            </a:r>
            <a:r>
              <a:rPr lang="ru-RU" sz="900" dirty="0" smtClean="0"/>
              <a:t>лн. руб.</a:t>
            </a:r>
            <a:endParaRPr lang="ru-RU" sz="900" dirty="0"/>
          </a:p>
        </p:txBody>
      </p:sp>
      <p:graphicFrame>
        <p:nvGraphicFramePr>
          <p:cNvPr id="46" name="Диаграмма 45"/>
          <p:cNvGraphicFramePr/>
          <p:nvPr>
            <p:extLst>
              <p:ext uri="{D42A27DB-BD31-4B8C-83A1-F6EECF244321}">
                <p14:modId xmlns:p14="http://schemas.microsoft.com/office/powerpoint/2010/main" val="43456159"/>
              </p:ext>
            </p:extLst>
          </p:nvPr>
        </p:nvGraphicFramePr>
        <p:xfrm>
          <a:off x="174948" y="1778496"/>
          <a:ext cx="3888432" cy="2130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539874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5"/>
          <p:cNvSpPr/>
          <p:nvPr/>
        </p:nvSpPr>
        <p:spPr>
          <a:xfrm>
            <a:off x="502084" y="246874"/>
            <a:ext cx="6023260" cy="32316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692696" y="246874"/>
            <a:ext cx="5688632" cy="36933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СОЦИАЛЬНАЯ ПОЛИТИКА</a:t>
            </a:r>
            <a:endParaRPr lang="ru-RU" b="1" dirty="0"/>
          </a:p>
        </p:txBody>
      </p:sp>
      <p:sp>
        <p:nvSpPr>
          <p:cNvPr id="22" name="Овальная выноска 21"/>
          <p:cNvSpPr/>
          <p:nvPr/>
        </p:nvSpPr>
        <p:spPr>
          <a:xfrm>
            <a:off x="502084" y="683569"/>
            <a:ext cx="1774788" cy="365556"/>
          </a:xfrm>
          <a:prstGeom prst="wedgeEllipseCallout">
            <a:avLst>
              <a:gd name="adj1" fmla="val 36429"/>
              <a:gd name="adj2" fmla="val -85525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ьная выноска 22"/>
          <p:cNvSpPr/>
          <p:nvPr/>
        </p:nvSpPr>
        <p:spPr>
          <a:xfrm>
            <a:off x="4678548" y="755576"/>
            <a:ext cx="1774788" cy="318229"/>
          </a:xfrm>
          <a:prstGeom prst="wedgeEllipseCallout">
            <a:avLst>
              <a:gd name="adj1" fmla="val -18957"/>
              <a:gd name="adj2" fmla="val -109466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ьная выноска 23"/>
          <p:cNvSpPr/>
          <p:nvPr/>
        </p:nvSpPr>
        <p:spPr>
          <a:xfrm>
            <a:off x="2590316" y="755577"/>
            <a:ext cx="1774788" cy="293548"/>
          </a:xfrm>
          <a:prstGeom prst="wedgeEllipseCallout">
            <a:avLst>
              <a:gd name="adj1" fmla="val 793"/>
              <a:gd name="adj2" fmla="val -112979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548680" y="725379"/>
            <a:ext cx="1584176" cy="246221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/>
              <a:t>2017 год- </a:t>
            </a:r>
            <a:r>
              <a:rPr lang="ru-RU" sz="1000" b="1" dirty="0" smtClean="0"/>
              <a:t>116,0 </a:t>
            </a:r>
            <a:r>
              <a:rPr lang="ru-RU" sz="1000" b="1" dirty="0" err="1" smtClean="0"/>
              <a:t>млн.руб</a:t>
            </a:r>
            <a:r>
              <a:rPr lang="ru-RU" sz="1000" dirty="0" smtClean="0"/>
              <a:t>.</a:t>
            </a:r>
            <a:endParaRPr lang="ru-RU" sz="1000" dirty="0"/>
          </a:p>
        </p:txBody>
      </p:sp>
      <p:sp>
        <p:nvSpPr>
          <p:cNvPr id="27" name="TextBox 26"/>
          <p:cNvSpPr txBox="1"/>
          <p:nvPr/>
        </p:nvSpPr>
        <p:spPr>
          <a:xfrm>
            <a:off x="4725144" y="797387"/>
            <a:ext cx="1584176" cy="246221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/>
              <a:t>2019 год- 116,1 </a:t>
            </a:r>
            <a:r>
              <a:rPr lang="ru-RU" sz="1000" b="1" dirty="0" err="1" smtClean="0"/>
              <a:t>млн.руб</a:t>
            </a:r>
            <a:r>
              <a:rPr lang="ru-RU" sz="1000" dirty="0" smtClean="0"/>
              <a:t>.</a:t>
            </a:r>
            <a:endParaRPr lang="ru-RU" sz="1000" dirty="0"/>
          </a:p>
        </p:txBody>
      </p:sp>
      <p:sp>
        <p:nvSpPr>
          <p:cNvPr id="28" name="TextBox 27"/>
          <p:cNvSpPr txBox="1"/>
          <p:nvPr/>
        </p:nvSpPr>
        <p:spPr>
          <a:xfrm>
            <a:off x="2708920" y="755576"/>
            <a:ext cx="1584176" cy="246221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/>
              <a:t>2018 год- 115,8 </a:t>
            </a:r>
            <a:r>
              <a:rPr lang="ru-RU" sz="1000" b="1" dirty="0" err="1" smtClean="0"/>
              <a:t>млн.руб</a:t>
            </a:r>
            <a:r>
              <a:rPr lang="ru-RU" sz="1000" dirty="0" smtClean="0"/>
              <a:t>.</a:t>
            </a:r>
            <a:endParaRPr lang="ru-RU" sz="1000" dirty="0"/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162484011"/>
              </p:ext>
            </p:extLst>
          </p:nvPr>
        </p:nvGraphicFramePr>
        <p:xfrm>
          <a:off x="563176" y="1392615"/>
          <a:ext cx="3324220" cy="2747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32656" y="1115616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Расходы районного бюджета на </a:t>
            </a:r>
            <a:r>
              <a:rPr lang="ru-RU" sz="1200" b="1" dirty="0" err="1" smtClean="0"/>
              <a:t>соцполитику</a:t>
            </a:r>
            <a:endParaRPr lang="ru-RU" sz="1200" b="1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44624" y="1403648"/>
            <a:ext cx="7709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/>
              <a:t>м</a:t>
            </a:r>
            <a:r>
              <a:rPr lang="ru-RU" sz="900" dirty="0" smtClean="0"/>
              <a:t>лн. руб.</a:t>
            </a:r>
            <a:endParaRPr lang="ru-RU" sz="900" dirty="0"/>
          </a:p>
        </p:txBody>
      </p:sp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1643719608"/>
              </p:ext>
            </p:extLst>
          </p:nvPr>
        </p:nvGraphicFramePr>
        <p:xfrm>
          <a:off x="3605944" y="1115616"/>
          <a:ext cx="3212740" cy="2903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5" name="Скругленный прямоугольник 14"/>
          <p:cNvSpPr/>
          <p:nvPr/>
        </p:nvSpPr>
        <p:spPr>
          <a:xfrm>
            <a:off x="692696" y="4211960"/>
            <a:ext cx="5688632" cy="57606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124744" y="4211960"/>
            <a:ext cx="48965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/>
              <a:t>Муниципальная </a:t>
            </a:r>
            <a:r>
              <a:rPr lang="ru-RU" sz="1500" b="1" dirty="0" smtClean="0"/>
              <a:t>программа «Социальная </a:t>
            </a:r>
            <a:r>
              <a:rPr lang="ru-RU" sz="1500" b="1" dirty="0"/>
              <a:t>поддержка граждан </a:t>
            </a:r>
            <a:r>
              <a:rPr lang="ru-RU" sz="1500" b="1" dirty="0" err="1"/>
              <a:t>Тимашевского</a:t>
            </a:r>
            <a:r>
              <a:rPr lang="ru-RU" sz="1500" b="1" dirty="0"/>
              <a:t> района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04664" y="4860032"/>
            <a:ext cx="1893979" cy="27699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2017 год- </a:t>
            </a:r>
            <a:r>
              <a:rPr lang="ru-RU" sz="1200" dirty="0" smtClean="0"/>
              <a:t>105,2 </a:t>
            </a:r>
            <a:r>
              <a:rPr lang="ru-RU" sz="1200" dirty="0" err="1" smtClean="0"/>
              <a:t>млн.руб</a:t>
            </a:r>
            <a:r>
              <a:rPr lang="ru-RU" sz="1200" dirty="0" smtClean="0"/>
              <a:t>.</a:t>
            </a:r>
            <a:endParaRPr lang="ru-RU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2492896" y="4860032"/>
            <a:ext cx="1893979" cy="27699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2018 год- 104,1 </a:t>
            </a:r>
            <a:r>
              <a:rPr lang="ru-RU" sz="1200" dirty="0" err="1" smtClean="0"/>
              <a:t>млн.руб</a:t>
            </a:r>
            <a:r>
              <a:rPr lang="ru-RU" sz="1200" dirty="0" smtClean="0"/>
              <a:t>.</a:t>
            </a:r>
            <a:endParaRPr lang="ru-RU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4653136" y="4860032"/>
            <a:ext cx="1893979" cy="27699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2019 год- 104,5 </a:t>
            </a:r>
            <a:r>
              <a:rPr lang="ru-RU" sz="1200" dirty="0" err="1" smtClean="0"/>
              <a:t>млн.руб</a:t>
            </a:r>
            <a:r>
              <a:rPr lang="ru-RU" sz="1200" dirty="0" smtClean="0"/>
              <a:t>.</a:t>
            </a:r>
            <a:endParaRPr lang="ru-RU" sz="1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04664" y="5076056"/>
            <a:ext cx="295232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b="1" dirty="0"/>
              <a:t>Развитие мер социальной поддержки отдельных категорий граждан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04664" y="5508104"/>
            <a:ext cx="864096" cy="21431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5,2 млн. руб.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1340768" y="5508104"/>
            <a:ext cx="864096" cy="21431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4,2 млн. руб.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2348880" y="5508104"/>
            <a:ext cx="864096" cy="21431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4,2 млн. руб.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04664" y="5724128"/>
            <a:ext cx="2664296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ru-RU" sz="900" dirty="0" smtClean="0"/>
              <a:t>выплата </a:t>
            </a:r>
            <a:r>
              <a:rPr lang="ru-RU" sz="900" dirty="0"/>
              <a:t>пенсии за выслугу лет лицам, замещавшим муниципальные должности и должности муниципальной службы в органах местного самоуправления муниципального образования </a:t>
            </a:r>
            <a:r>
              <a:rPr lang="ru-RU" sz="900" dirty="0" err="1"/>
              <a:t>Тимашевский</a:t>
            </a:r>
            <a:r>
              <a:rPr lang="ru-RU" sz="900" dirty="0"/>
              <a:t> район </a:t>
            </a:r>
            <a:r>
              <a:rPr lang="ru-RU" sz="900" b="1" dirty="0" smtClean="0"/>
              <a:t>4,0 </a:t>
            </a:r>
            <a:r>
              <a:rPr lang="ru-RU" sz="900" b="1" dirty="0" err="1" smtClean="0"/>
              <a:t>млн.рублей</a:t>
            </a:r>
            <a:r>
              <a:rPr lang="ru-RU" sz="900" dirty="0" smtClean="0"/>
              <a:t>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900" dirty="0" smtClean="0"/>
              <a:t>ежемесячные </a:t>
            </a:r>
            <a:r>
              <a:rPr lang="ru-RU" sz="900" dirty="0"/>
              <a:t>денежные выплаты за присвоение </a:t>
            </a:r>
            <a:r>
              <a:rPr lang="ru-RU" sz="900" dirty="0" smtClean="0"/>
              <a:t> </a:t>
            </a:r>
            <a:r>
              <a:rPr lang="ru-RU" sz="900" dirty="0"/>
              <a:t>звания «Почетный гражданин </a:t>
            </a:r>
            <a:r>
              <a:rPr lang="ru-RU" sz="900" dirty="0" err="1"/>
              <a:t>Тимашевского</a:t>
            </a:r>
            <a:r>
              <a:rPr lang="ru-RU" sz="900" dirty="0"/>
              <a:t> района» </a:t>
            </a:r>
            <a:r>
              <a:rPr lang="ru-RU" sz="900" dirty="0" smtClean="0"/>
              <a:t> </a:t>
            </a:r>
            <a:r>
              <a:rPr lang="ru-RU" sz="900" b="1" dirty="0" smtClean="0"/>
              <a:t>0,2 </a:t>
            </a:r>
            <a:r>
              <a:rPr lang="ru-RU" sz="900" b="1" dirty="0" err="1" smtClean="0"/>
              <a:t>млн.рублей</a:t>
            </a:r>
            <a:r>
              <a:rPr lang="ru-RU" sz="900" b="1" dirty="0" smtClean="0"/>
              <a:t>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900" dirty="0" smtClean="0"/>
              <a:t>поддержка </a:t>
            </a:r>
            <a:r>
              <a:rPr lang="ru-RU" sz="900" dirty="0"/>
              <a:t>социально ориентированных некоммерческих организаций </a:t>
            </a:r>
            <a:r>
              <a:rPr lang="ru-RU" sz="900" dirty="0" smtClean="0"/>
              <a:t>в 2017 году  </a:t>
            </a:r>
            <a:r>
              <a:rPr lang="ru-RU" sz="900" b="1" dirty="0" smtClean="0"/>
              <a:t>0,8 </a:t>
            </a:r>
            <a:r>
              <a:rPr lang="ru-RU" sz="900" b="1" dirty="0" err="1" smtClean="0"/>
              <a:t>млн.рублей</a:t>
            </a:r>
            <a:r>
              <a:rPr lang="ru-RU" sz="900" dirty="0" smtClean="0"/>
              <a:t>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900" dirty="0" smtClean="0"/>
              <a:t>единовременная материальная </a:t>
            </a:r>
            <a:r>
              <a:rPr lang="ru-RU" sz="900" dirty="0"/>
              <a:t>помощь некоторым категориям граждан, оказавшимся в трудной жизненной </a:t>
            </a:r>
            <a:r>
              <a:rPr lang="ru-RU" sz="900" dirty="0" smtClean="0"/>
              <a:t>ситуации в 2017 году  </a:t>
            </a:r>
            <a:r>
              <a:rPr lang="ru-RU" sz="900" b="1" dirty="0" smtClean="0"/>
              <a:t>0,2 </a:t>
            </a:r>
            <a:r>
              <a:rPr lang="ru-RU" sz="900" b="1" dirty="0" err="1" smtClean="0"/>
              <a:t>млн.рублей</a:t>
            </a:r>
            <a:endParaRPr lang="ru-RU" sz="900" b="1" dirty="0" smtClean="0"/>
          </a:p>
          <a:p>
            <a:pPr marL="171450" indent="-171450">
              <a:buFont typeface="Arial" pitchFamily="34" charset="0"/>
              <a:buChar char="•"/>
            </a:pPr>
            <a:endParaRPr lang="ru-RU" sz="9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3320988" y="5149225"/>
            <a:ext cx="331236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b="1" dirty="0"/>
              <a:t>Совершенствование социальной поддержки семьи и детей</a:t>
            </a: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356992" y="5581822"/>
            <a:ext cx="936104" cy="21431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98,9 млн. руб.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4509120" y="5580112"/>
            <a:ext cx="936104" cy="21431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99,9 млн. руб.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5661248" y="5580112"/>
            <a:ext cx="1006936" cy="21431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100,3 млн. руб.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068960" y="5825167"/>
            <a:ext cx="367240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ru-RU" sz="900" dirty="0" smtClean="0"/>
              <a:t>выплата </a:t>
            </a:r>
            <a:r>
              <a:rPr lang="ru-RU" sz="900" dirty="0"/>
              <a:t>единовременного пособия детям-сиротам </a:t>
            </a:r>
            <a:r>
              <a:rPr lang="ru-RU" sz="900" dirty="0" smtClean="0"/>
              <a:t>на </a:t>
            </a:r>
            <a:r>
              <a:rPr lang="ru-RU" sz="900" dirty="0" err="1" smtClean="0"/>
              <a:t>государст</a:t>
            </a:r>
            <a:r>
              <a:rPr lang="ru-RU" sz="900" dirty="0" smtClean="0"/>
              <a:t>-венную </a:t>
            </a:r>
            <a:r>
              <a:rPr lang="ru-RU" sz="900" dirty="0"/>
              <a:t>регистрацию права собственности (права пожизненного наследуемого </a:t>
            </a:r>
            <a:r>
              <a:rPr lang="ru-RU" sz="900" dirty="0" smtClean="0"/>
              <a:t>владения)  </a:t>
            </a:r>
            <a:r>
              <a:rPr lang="ru-RU" sz="900" b="1" dirty="0" smtClean="0"/>
              <a:t>5,2 </a:t>
            </a:r>
            <a:r>
              <a:rPr lang="ru-RU" sz="900" b="1" dirty="0" err="1" smtClean="0"/>
              <a:t>тыс.рублей</a:t>
            </a:r>
            <a:r>
              <a:rPr lang="ru-RU" sz="900" dirty="0" smtClean="0"/>
              <a:t>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900" dirty="0" smtClean="0"/>
              <a:t>организация </a:t>
            </a:r>
            <a:r>
              <a:rPr lang="ru-RU" sz="900" dirty="0"/>
              <a:t>подвоза детей-сирот и детей, оставшихся без </a:t>
            </a:r>
            <a:r>
              <a:rPr lang="ru-RU" sz="900" dirty="0" err="1" smtClean="0"/>
              <a:t>попече-ния</a:t>
            </a:r>
            <a:r>
              <a:rPr lang="ru-RU" sz="900" dirty="0" smtClean="0"/>
              <a:t> родителей  </a:t>
            </a:r>
            <a:r>
              <a:rPr lang="ru-RU" sz="900" dirty="0"/>
              <a:t>к месту лечения и обратно </a:t>
            </a:r>
            <a:r>
              <a:rPr lang="ru-RU" sz="900" b="1" dirty="0" smtClean="0"/>
              <a:t>85,3 </a:t>
            </a:r>
            <a:r>
              <a:rPr lang="ru-RU" sz="900" b="1" dirty="0" err="1" smtClean="0"/>
              <a:t>тыс.рублей</a:t>
            </a:r>
            <a:r>
              <a:rPr lang="ru-RU" sz="900" b="1" dirty="0" smtClean="0"/>
              <a:t>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900" dirty="0"/>
              <a:t>предоставление ежемесячных денежных выплат, на содержание </a:t>
            </a:r>
            <a:r>
              <a:rPr lang="ru-RU" sz="900" dirty="0" smtClean="0"/>
              <a:t>детей, </a:t>
            </a:r>
            <a:r>
              <a:rPr lang="ru-RU" sz="900" dirty="0"/>
              <a:t>переданных на патронатное воспитание </a:t>
            </a:r>
            <a:r>
              <a:rPr lang="ru-RU" sz="900" dirty="0" smtClean="0"/>
              <a:t> </a:t>
            </a:r>
            <a:r>
              <a:rPr lang="ru-RU" sz="900" dirty="0"/>
              <a:t>и на вознаграждение патронатным </a:t>
            </a:r>
            <a:r>
              <a:rPr lang="ru-RU" sz="900" dirty="0" smtClean="0"/>
              <a:t>воспитателям   </a:t>
            </a:r>
            <a:r>
              <a:rPr lang="ru-RU" sz="900" b="1" dirty="0" smtClean="0"/>
              <a:t>1,1 </a:t>
            </a:r>
            <a:r>
              <a:rPr lang="ru-RU" sz="900" b="1" dirty="0" err="1" smtClean="0"/>
              <a:t>млн.рублей</a:t>
            </a:r>
            <a:r>
              <a:rPr lang="ru-RU" sz="900" dirty="0" smtClean="0"/>
              <a:t>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900" dirty="0" smtClean="0"/>
              <a:t> </a:t>
            </a:r>
            <a:r>
              <a:rPr lang="ru-RU" sz="900" dirty="0"/>
              <a:t>предоставление ежемесячных денежных выплат, на содержание </a:t>
            </a:r>
            <a:r>
              <a:rPr lang="ru-RU" sz="900" dirty="0" smtClean="0"/>
              <a:t>приемных детей </a:t>
            </a:r>
            <a:r>
              <a:rPr lang="ru-RU" sz="900" dirty="0"/>
              <a:t>и на вознаграждение </a:t>
            </a:r>
            <a:r>
              <a:rPr lang="ru-RU" sz="900" dirty="0" smtClean="0"/>
              <a:t>приемным родителям  </a:t>
            </a:r>
            <a:r>
              <a:rPr lang="ru-RU" sz="900" b="1" dirty="0" smtClean="0"/>
              <a:t>92,3 </a:t>
            </a:r>
            <a:r>
              <a:rPr lang="ru-RU" sz="900" b="1" dirty="0" err="1" smtClean="0"/>
              <a:t>млн.рублей</a:t>
            </a:r>
            <a:r>
              <a:rPr lang="ru-RU" sz="900" b="1" dirty="0" smtClean="0"/>
              <a:t> </a:t>
            </a:r>
            <a:r>
              <a:rPr lang="ru-RU" sz="900" dirty="0" smtClean="0"/>
              <a:t>в 2017 году</a:t>
            </a:r>
            <a:r>
              <a:rPr lang="ru-RU" sz="900" b="1" dirty="0" smtClean="0"/>
              <a:t>, 92,5 и 92,9 </a:t>
            </a:r>
            <a:r>
              <a:rPr lang="ru-RU" sz="900" b="1" dirty="0" err="1" smtClean="0"/>
              <a:t>млн.рублей</a:t>
            </a:r>
            <a:r>
              <a:rPr lang="ru-RU" sz="900" b="1" dirty="0" smtClean="0"/>
              <a:t> </a:t>
            </a:r>
            <a:r>
              <a:rPr lang="ru-RU" sz="900" dirty="0" smtClean="0"/>
              <a:t>в 2018-2019 годах;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900" dirty="0"/>
              <a:t>содержание 8-ми штатных единиц по организации и </a:t>
            </a:r>
            <a:r>
              <a:rPr lang="ru-RU" sz="900" dirty="0" err="1" smtClean="0"/>
              <a:t>осуществле-нию</a:t>
            </a:r>
            <a:r>
              <a:rPr lang="ru-RU" sz="900" dirty="0" smtClean="0"/>
              <a:t> </a:t>
            </a:r>
            <a:r>
              <a:rPr lang="ru-RU" sz="900" dirty="0"/>
              <a:t>деятельности по опеке и попечительству в отношении </a:t>
            </a:r>
            <a:r>
              <a:rPr lang="ru-RU" sz="900" dirty="0" smtClean="0"/>
              <a:t>несовершеннолетних  </a:t>
            </a:r>
            <a:r>
              <a:rPr lang="ru-RU" sz="900" b="1" dirty="0" smtClean="0"/>
              <a:t>4,6 </a:t>
            </a:r>
            <a:r>
              <a:rPr lang="ru-RU" sz="900" b="1" dirty="0" err="1" smtClean="0"/>
              <a:t>млн.рублей</a:t>
            </a:r>
            <a:r>
              <a:rPr lang="ru-RU" sz="900" dirty="0" smtClean="0"/>
              <a:t>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900" dirty="0"/>
              <a:t>содержание штатной единицы по организации оздоровления и отдыха </a:t>
            </a:r>
            <a:r>
              <a:rPr lang="ru-RU" sz="900" dirty="0" smtClean="0"/>
              <a:t>детей </a:t>
            </a:r>
            <a:r>
              <a:rPr lang="ru-RU" sz="900" b="1" dirty="0" smtClean="0"/>
              <a:t>0,5 </a:t>
            </a:r>
            <a:r>
              <a:rPr lang="ru-RU" sz="900" b="1" dirty="0" err="1" smtClean="0"/>
              <a:t>млн.рублей</a:t>
            </a:r>
            <a:r>
              <a:rPr lang="ru-RU" sz="900" b="1" dirty="0" smtClean="0"/>
              <a:t>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900" dirty="0"/>
              <a:t>содержание штатной единицы по </a:t>
            </a:r>
            <a:r>
              <a:rPr lang="ru-RU" sz="900" dirty="0" smtClean="0"/>
              <a:t>содействию детям-сиротам </a:t>
            </a:r>
            <a:r>
              <a:rPr lang="ru-RU" sz="900" dirty="0"/>
              <a:t>в преодолении трудной жизненной </a:t>
            </a:r>
            <a:r>
              <a:rPr lang="ru-RU" sz="900" dirty="0" smtClean="0"/>
              <a:t>ситуации </a:t>
            </a:r>
            <a:r>
              <a:rPr lang="ru-RU" sz="900" b="1" dirty="0" smtClean="0"/>
              <a:t>0,3 </a:t>
            </a:r>
            <a:r>
              <a:rPr lang="ru-RU" sz="900" b="1" dirty="0" err="1" smtClean="0"/>
              <a:t>млн.рублей</a:t>
            </a:r>
            <a:r>
              <a:rPr lang="ru-RU" sz="900" b="1" dirty="0" smtClean="0"/>
              <a:t> </a:t>
            </a:r>
            <a:r>
              <a:rPr lang="ru-RU" sz="900" dirty="0" smtClean="0"/>
              <a:t>в 2017 году</a:t>
            </a:r>
            <a:r>
              <a:rPr lang="ru-RU" sz="900" b="1" dirty="0" smtClean="0"/>
              <a:t>, 0,6 млн. рублей </a:t>
            </a:r>
            <a:r>
              <a:rPr lang="ru-RU" sz="900" dirty="0" smtClean="0"/>
              <a:t>в 2018-2019 годах;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900" dirty="0" smtClean="0"/>
              <a:t>выплата </a:t>
            </a:r>
            <a:r>
              <a:rPr lang="ru-RU" sz="900" dirty="0"/>
              <a:t>единовременного пособия на ремонт жилых помещений, принадлежащих детям-сиротам и детям, оставшимся без </a:t>
            </a:r>
            <a:r>
              <a:rPr lang="ru-RU" sz="900" dirty="0" err="1" smtClean="0"/>
              <a:t>попече-ния</a:t>
            </a:r>
            <a:r>
              <a:rPr lang="ru-RU" sz="900" dirty="0" smtClean="0"/>
              <a:t> родителей   по </a:t>
            </a:r>
            <a:r>
              <a:rPr lang="ru-RU" sz="900" b="1" dirty="0" smtClean="0"/>
              <a:t>0,5 </a:t>
            </a:r>
            <a:r>
              <a:rPr lang="ru-RU" sz="900" b="1" dirty="0" err="1" smtClean="0"/>
              <a:t>млн.рублей</a:t>
            </a:r>
            <a:r>
              <a:rPr lang="ru-RU" sz="900" b="1" dirty="0" smtClean="0"/>
              <a:t>  </a:t>
            </a:r>
            <a:r>
              <a:rPr lang="ru-RU" sz="900" dirty="0" smtClean="0"/>
              <a:t>в 2018 и 2019 годах</a:t>
            </a:r>
            <a:endParaRPr lang="ru-RU" sz="9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404664" y="7956376"/>
            <a:ext cx="288032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b="1" dirty="0"/>
              <a:t>Социальные выплаты молодым семьям</a:t>
            </a:r>
            <a:endParaRPr lang="ru-RU" sz="1100" b="1" dirty="0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404664" y="8172400"/>
            <a:ext cx="864096" cy="21431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1,1 </a:t>
            </a:r>
            <a:r>
              <a:rPr lang="ru-RU" sz="900" dirty="0" smtClean="0">
                <a:solidFill>
                  <a:schemeClr val="tx1"/>
                </a:solidFill>
              </a:rPr>
              <a:t>млн. руб.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2656" y="8388424"/>
            <a:ext cx="2988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ru-RU" sz="900" dirty="0" err="1"/>
              <a:t>Софинансирование</a:t>
            </a:r>
            <a:r>
              <a:rPr lang="ru-RU" sz="900" dirty="0"/>
              <a:t> </a:t>
            </a:r>
            <a:r>
              <a:rPr lang="ru-RU" sz="900" dirty="0" smtClean="0"/>
              <a:t> выплат четырем семьям в </a:t>
            </a:r>
            <a:r>
              <a:rPr lang="ru-RU" sz="900" dirty="0"/>
              <a:t>рамках подпрограммы «Обеспечение жильем молодых семей» федеральной целевой программы «Жилище» </a:t>
            </a:r>
            <a:r>
              <a:rPr lang="ru-RU" sz="900" dirty="0" smtClean="0"/>
              <a:t>в 2017 году</a:t>
            </a:r>
            <a:endParaRPr lang="ru-RU" sz="900" dirty="0"/>
          </a:p>
        </p:txBody>
      </p:sp>
    </p:spTree>
    <p:extLst>
      <p:ext uri="{BB962C8B-B14F-4D97-AF65-F5344CB8AC3E}">
        <p14:creationId xmlns:p14="http://schemas.microsoft.com/office/powerpoint/2010/main" val="324903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56025" y="1131780"/>
            <a:ext cx="6322219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marL="250825" indent="-250825" eaLnBrk="0" hangingPunct="0">
              <a:buFont typeface="Arial" charset="0"/>
              <a:buChar char="•"/>
              <a:tabLst>
                <a:tab pos="457200" algn="l"/>
              </a:tabLst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Послание Президента Российской Федерации Федеральному Собранию Российской Федерации  от  3 декабря  2015 года</a:t>
            </a:r>
          </a:p>
          <a:p>
            <a:pPr marL="250825" indent="-250825" eaLnBrk="0" hangingPunct="0">
              <a:buFont typeface="Arial" charset="0"/>
              <a:buChar char="•"/>
              <a:tabLst>
                <a:tab pos="457200" algn="l"/>
              </a:tabLst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Бюджетное послание Президента Российской Федерации Федеральному Собранию Российской Федерации «О бюджетной политике в 2014–2016 годах» от 13 июня 2013 года</a:t>
            </a:r>
          </a:p>
          <a:p>
            <a:pPr marL="250825" indent="-250825" eaLnBrk="0" hangingPunct="0">
              <a:buFont typeface="Arial" charset="0"/>
              <a:buChar char="•"/>
              <a:tabLst>
                <a:tab pos="457200" algn="l"/>
              </a:tabLst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Указы Президента Российской Федерации от 7 мая 2012 года</a:t>
            </a:r>
          </a:p>
          <a:p>
            <a:pPr marL="250825" indent="-250825" eaLnBrk="0" hangingPunct="0">
              <a:buFont typeface="Arial" charset="0"/>
              <a:buChar char="•"/>
              <a:tabLst>
                <a:tab pos="457200" algn="l"/>
              </a:tabLst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Прогноз социально-экономического развития  муниципального образования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Тимашевский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район на 2017 год и плановый период  2018 и 2019 годов</a:t>
            </a:r>
          </a:p>
          <a:p>
            <a:pPr marL="250825" indent="-250825" eaLnBrk="0" hangingPunct="0">
              <a:buFont typeface="Arial" charset="0"/>
              <a:buChar char="•"/>
              <a:tabLst>
                <a:tab pos="457200" algn="l"/>
              </a:tabLst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Основные направления бюджетной и налоговой политики муниципального образования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Тимашевский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район на 2017-2019 годы </a:t>
            </a:r>
          </a:p>
          <a:p>
            <a:pPr marL="250825" indent="-250825" eaLnBrk="0" hangingPunct="0">
              <a:buFont typeface="Arial" charset="0"/>
              <a:buChar char="•"/>
              <a:tabLst>
                <a:tab pos="457200" algn="l"/>
              </a:tabLst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Муниципальные программы муниципального образования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Тимашевский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район</a:t>
            </a:r>
            <a:r>
              <a:rPr lang="ru-RU" sz="1600" dirty="0">
                <a:cs typeface="Times New Roman" pitchFamily="18" charset="0"/>
              </a:rPr>
              <a:t>	</a:t>
            </a:r>
            <a:endParaRPr lang="ru-RU" sz="1600" dirty="0"/>
          </a:p>
        </p:txBody>
      </p:sp>
      <p:sp>
        <p:nvSpPr>
          <p:cNvPr id="12291" name="Прямоугольник 7"/>
          <p:cNvSpPr>
            <a:spLocks noChangeArrowheads="1"/>
          </p:cNvSpPr>
          <p:nvPr/>
        </p:nvSpPr>
        <p:spPr bwMode="auto">
          <a:xfrm>
            <a:off x="267890" y="254002"/>
            <a:ext cx="631035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085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составлении проекта районного бюджета на 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alt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 и на плановый период 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alt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alt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годов учтены:</a:t>
            </a:r>
          </a:p>
        </p:txBody>
      </p:sp>
      <p:sp>
        <p:nvSpPr>
          <p:cNvPr id="12292" name="Прямоугольник 10"/>
          <p:cNvSpPr>
            <a:spLocks noChangeArrowheads="1"/>
          </p:cNvSpPr>
          <p:nvPr/>
        </p:nvSpPr>
        <p:spPr bwMode="auto">
          <a:xfrm>
            <a:off x="116632" y="4834468"/>
            <a:ext cx="655272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085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бюджетной и налоговой </a:t>
            </a:r>
            <a:r>
              <a:rPr lang="ru-RU" alt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политики</a:t>
            </a:r>
            <a:endParaRPr lang="ru-RU" alt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Тимашевский район</a:t>
            </a:r>
            <a:endParaRPr lang="ru-RU" alt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alt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alt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 и на плановый период </a:t>
            </a:r>
            <a:r>
              <a:rPr lang="ru-RU" alt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alt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alt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alt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годов</a:t>
            </a:r>
            <a:endParaRPr lang="ru-RU" altLang="ru-RU" sz="1600" dirty="0">
              <a:solidFill>
                <a:srgbClr val="002060"/>
              </a:solidFill>
            </a:endParaRPr>
          </a:p>
        </p:txBody>
      </p:sp>
      <p:sp>
        <p:nvSpPr>
          <p:cNvPr id="12293" name="Прямоугольник 12"/>
          <p:cNvSpPr>
            <a:spLocks noChangeArrowheads="1"/>
          </p:cNvSpPr>
          <p:nvPr/>
        </p:nvSpPr>
        <p:spPr bwMode="auto">
          <a:xfrm>
            <a:off x="246306" y="5868144"/>
            <a:ext cx="6215063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1793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2017-2019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бюджетная и налоговая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политика муниципального образования Тимашевский район будет направлена на рост налоговых и неналоговых доходов, необходимых для устойчивого и сбалансированного исполнения бюджета, на поддержку инвестиционной привлекательности района, повышение предпринимательской активности, на продолжение работы по инвентаризации и оптимизации состава имущества муниципальной казны, на повышение эффективности использования объектов муниципальной собственности.</a:t>
            </a:r>
            <a:endParaRPr lang="ru-RU" sz="16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363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5"/>
          <p:cNvSpPr/>
          <p:nvPr/>
        </p:nvSpPr>
        <p:spPr>
          <a:xfrm>
            <a:off x="502084" y="246874"/>
            <a:ext cx="6023260" cy="32316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692696" y="246874"/>
            <a:ext cx="5688632" cy="36933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ФИЗИЧЕСКАЯ КУЛЬТУРА И СПОРТ</a:t>
            </a:r>
            <a:endParaRPr lang="ru-RU" b="1" dirty="0"/>
          </a:p>
        </p:txBody>
      </p:sp>
      <p:sp>
        <p:nvSpPr>
          <p:cNvPr id="22" name="Овальная выноска 21"/>
          <p:cNvSpPr/>
          <p:nvPr/>
        </p:nvSpPr>
        <p:spPr>
          <a:xfrm>
            <a:off x="502084" y="683569"/>
            <a:ext cx="1774788" cy="365556"/>
          </a:xfrm>
          <a:prstGeom prst="wedgeEllipseCallout">
            <a:avLst>
              <a:gd name="adj1" fmla="val 36429"/>
              <a:gd name="adj2" fmla="val -855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ьная выноска 22"/>
          <p:cNvSpPr/>
          <p:nvPr/>
        </p:nvSpPr>
        <p:spPr>
          <a:xfrm>
            <a:off x="4678548" y="755576"/>
            <a:ext cx="1774788" cy="318229"/>
          </a:xfrm>
          <a:prstGeom prst="wedgeEllipseCallout">
            <a:avLst>
              <a:gd name="adj1" fmla="val -18957"/>
              <a:gd name="adj2" fmla="val -109466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ьная выноска 23"/>
          <p:cNvSpPr/>
          <p:nvPr/>
        </p:nvSpPr>
        <p:spPr>
          <a:xfrm>
            <a:off x="2590316" y="755577"/>
            <a:ext cx="1774788" cy="293548"/>
          </a:xfrm>
          <a:prstGeom prst="wedgeEllipseCallout">
            <a:avLst>
              <a:gd name="adj1" fmla="val 793"/>
              <a:gd name="adj2" fmla="val -112979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548680" y="725379"/>
            <a:ext cx="1584176" cy="246221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/>
              <a:t>2017 год- 19,1 </a:t>
            </a:r>
            <a:r>
              <a:rPr lang="ru-RU" sz="1000" b="1" dirty="0" err="1" smtClean="0"/>
              <a:t>млн.руб</a:t>
            </a:r>
            <a:r>
              <a:rPr lang="ru-RU" sz="1000" dirty="0" smtClean="0"/>
              <a:t>.</a:t>
            </a:r>
            <a:endParaRPr lang="ru-RU" sz="1000" dirty="0"/>
          </a:p>
        </p:txBody>
      </p:sp>
      <p:sp>
        <p:nvSpPr>
          <p:cNvPr id="27" name="TextBox 26"/>
          <p:cNvSpPr txBox="1"/>
          <p:nvPr/>
        </p:nvSpPr>
        <p:spPr>
          <a:xfrm>
            <a:off x="4725144" y="797387"/>
            <a:ext cx="1584176" cy="246221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/>
              <a:t>2019 год- 17,1 </a:t>
            </a:r>
            <a:r>
              <a:rPr lang="ru-RU" sz="1000" b="1" dirty="0" err="1" smtClean="0"/>
              <a:t>млн.руб</a:t>
            </a:r>
            <a:r>
              <a:rPr lang="ru-RU" sz="1000" dirty="0" smtClean="0"/>
              <a:t>.</a:t>
            </a:r>
            <a:endParaRPr lang="ru-RU" sz="1000" dirty="0"/>
          </a:p>
        </p:txBody>
      </p:sp>
      <p:sp>
        <p:nvSpPr>
          <p:cNvPr id="28" name="TextBox 27"/>
          <p:cNvSpPr txBox="1"/>
          <p:nvPr/>
        </p:nvSpPr>
        <p:spPr>
          <a:xfrm>
            <a:off x="2708920" y="755576"/>
            <a:ext cx="1584176" cy="246221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/>
              <a:t>2018 год- 17,1 </a:t>
            </a:r>
            <a:r>
              <a:rPr lang="ru-RU" sz="1000" b="1" dirty="0" err="1" smtClean="0"/>
              <a:t>млн.руб</a:t>
            </a:r>
            <a:r>
              <a:rPr lang="ru-RU" sz="1000" dirty="0" smtClean="0"/>
              <a:t>.</a:t>
            </a:r>
            <a:endParaRPr lang="ru-RU" sz="1000" dirty="0"/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2311440998"/>
              </p:ext>
            </p:extLst>
          </p:nvPr>
        </p:nvGraphicFramePr>
        <p:xfrm>
          <a:off x="563176" y="1392615"/>
          <a:ext cx="3324220" cy="2747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32656" y="1115616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Расходы районного бюджета на физкультуру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4624" y="1403648"/>
            <a:ext cx="7709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/>
              <a:t>м</a:t>
            </a:r>
            <a:r>
              <a:rPr lang="ru-RU" sz="900" dirty="0" smtClean="0"/>
              <a:t>лн. руб.</a:t>
            </a:r>
            <a:endParaRPr lang="ru-RU" sz="900" dirty="0"/>
          </a:p>
        </p:txBody>
      </p:sp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47494405"/>
              </p:ext>
            </p:extLst>
          </p:nvPr>
        </p:nvGraphicFramePr>
        <p:xfrm>
          <a:off x="3605944" y="1115616"/>
          <a:ext cx="3212740" cy="2903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5" name="Скругленный прямоугольник 14"/>
          <p:cNvSpPr/>
          <p:nvPr/>
        </p:nvSpPr>
        <p:spPr>
          <a:xfrm>
            <a:off x="692696" y="4211960"/>
            <a:ext cx="5688632" cy="57606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124744" y="4211960"/>
            <a:ext cx="489654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/>
              <a:t>Муниципальная </a:t>
            </a:r>
            <a:r>
              <a:rPr lang="ru-RU" sz="1500" b="1" dirty="0" smtClean="0"/>
              <a:t>программа «Развитие </a:t>
            </a:r>
            <a:r>
              <a:rPr lang="ru-RU" sz="1500" b="1" dirty="0"/>
              <a:t>физической культуры и спорта»</a:t>
            </a:r>
          </a:p>
          <a:p>
            <a:pPr algn="ctr"/>
            <a:endParaRPr lang="ru-RU" sz="15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04664" y="4932040"/>
            <a:ext cx="1893979" cy="27699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2017 год- 61,5 </a:t>
            </a:r>
            <a:r>
              <a:rPr lang="ru-RU" sz="1200" dirty="0" err="1" smtClean="0"/>
              <a:t>млн.руб</a:t>
            </a:r>
            <a:r>
              <a:rPr lang="ru-RU" sz="1200" dirty="0" smtClean="0"/>
              <a:t>.</a:t>
            </a:r>
            <a:endParaRPr lang="ru-RU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2492896" y="4943073"/>
            <a:ext cx="1893979" cy="27699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2018 год- 58,3 </a:t>
            </a:r>
            <a:r>
              <a:rPr lang="ru-RU" sz="1200" dirty="0" err="1" smtClean="0"/>
              <a:t>млн.руб</a:t>
            </a:r>
            <a:r>
              <a:rPr lang="ru-RU" sz="1200" dirty="0" smtClean="0"/>
              <a:t>.</a:t>
            </a:r>
            <a:endParaRPr lang="ru-RU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4653136" y="4943073"/>
            <a:ext cx="1893979" cy="27699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2019 год- 58,3 </a:t>
            </a:r>
            <a:r>
              <a:rPr lang="ru-RU" sz="1200" dirty="0" err="1" smtClean="0"/>
              <a:t>млн.руб</a:t>
            </a:r>
            <a:r>
              <a:rPr lang="ru-RU" sz="1200" dirty="0" smtClean="0"/>
              <a:t>.</a:t>
            </a:r>
            <a:endParaRPr lang="ru-RU" sz="1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04664" y="5318502"/>
            <a:ext cx="561662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b="1" dirty="0"/>
              <a:t>Развитие физической культуры и массового спорта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980728" y="5652120"/>
            <a:ext cx="864096" cy="21431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60 млн. руб.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2924944" y="5652120"/>
            <a:ext cx="936104" cy="21431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56,8 млн. руб.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5085184" y="5652120"/>
            <a:ext cx="936104" cy="21431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56,8 млн. руб.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04662" y="5868144"/>
            <a:ext cx="6264697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ru-RU" sz="900" dirty="0"/>
              <a:t>на выполнение муниципального задания бюджетным и автономным образовательными учреждениями (ДЮСШ «Дружба» </a:t>
            </a:r>
            <a:r>
              <a:rPr lang="ru-RU" sz="900" dirty="0" err="1" smtClean="0"/>
              <a:t>ст.Медведовская</a:t>
            </a:r>
            <a:r>
              <a:rPr lang="ru-RU" sz="900" dirty="0" smtClean="0"/>
              <a:t>, ДЮСШ </a:t>
            </a:r>
            <a:r>
              <a:rPr lang="ru-RU" sz="900" dirty="0"/>
              <a:t>«Молодость» </a:t>
            </a:r>
            <a:r>
              <a:rPr lang="ru-RU" sz="900" dirty="0" err="1"/>
              <a:t>ст.Роговская</a:t>
            </a:r>
            <a:r>
              <a:rPr lang="ru-RU" sz="900" dirty="0"/>
              <a:t>  и РДЮСШ </a:t>
            </a:r>
            <a:r>
              <a:rPr lang="ru-RU" sz="900" dirty="0" err="1" smtClean="0"/>
              <a:t>г.Тимашевска</a:t>
            </a:r>
            <a:r>
              <a:rPr lang="ru-RU" sz="900" dirty="0" smtClean="0"/>
              <a:t>  </a:t>
            </a:r>
            <a:r>
              <a:rPr lang="ru-RU" sz="900" b="1" dirty="0" smtClean="0"/>
              <a:t>41,1 </a:t>
            </a:r>
            <a:r>
              <a:rPr lang="ru-RU" sz="900" b="1" dirty="0" err="1" smtClean="0"/>
              <a:t>млн.рублей</a:t>
            </a:r>
            <a:r>
              <a:rPr lang="ru-RU" sz="900" dirty="0" smtClean="0"/>
              <a:t>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900" dirty="0"/>
              <a:t>на выполнение муниципального задания бюджетным учреждением УСК «Олимп» </a:t>
            </a:r>
            <a:r>
              <a:rPr lang="ru-RU" sz="900" dirty="0" smtClean="0"/>
              <a:t> </a:t>
            </a:r>
            <a:r>
              <a:rPr lang="ru-RU" sz="900" b="1" dirty="0" smtClean="0"/>
              <a:t>15,6</a:t>
            </a:r>
            <a:r>
              <a:rPr lang="ru-RU" sz="900" dirty="0" smtClean="0"/>
              <a:t> </a:t>
            </a:r>
            <a:r>
              <a:rPr lang="ru-RU" sz="900" b="1" dirty="0" smtClean="0"/>
              <a:t> </a:t>
            </a:r>
            <a:r>
              <a:rPr lang="ru-RU" sz="900" b="1" dirty="0" err="1" smtClean="0"/>
              <a:t>млн.рублей</a:t>
            </a:r>
            <a:r>
              <a:rPr lang="ru-RU" sz="900" b="1" dirty="0" smtClean="0"/>
              <a:t>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900" dirty="0"/>
              <a:t>на проведение районных спортивных мероприятий в области физической культуры и спорта </a:t>
            </a:r>
            <a:r>
              <a:rPr lang="ru-RU" sz="900" dirty="0" smtClean="0"/>
              <a:t>в 2017 году  </a:t>
            </a:r>
            <a:r>
              <a:rPr lang="ru-RU" sz="900" b="1" dirty="0" smtClean="0"/>
              <a:t>2,0 </a:t>
            </a:r>
            <a:r>
              <a:rPr lang="ru-RU" sz="900" b="1" dirty="0" err="1" smtClean="0"/>
              <a:t>млн.рублей</a:t>
            </a:r>
            <a:r>
              <a:rPr lang="ru-RU" sz="900" dirty="0" smtClean="0"/>
              <a:t>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900" dirty="0"/>
              <a:t>на проведение спортивных мероприятий спортивными </a:t>
            </a:r>
            <a:r>
              <a:rPr lang="ru-RU" sz="900" dirty="0" smtClean="0"/>
              <a:t>школами  </a:t>
            </a:r>
            <a:r>
              <a:rPr lang="ru-RU" sz="900" b="1" dirty="0" smtClean="0"/>
              <a:t>1,0 </a:t>
            </a:r>
            <a:r>
              <a:rPr lang="ru-RU" sz="900" b="1" dirty="0" err="1" smtClean="0"/>
              <a:t>млн.рублей</a:t>
            </a:r>
            <a:r>
              <a:rPr lang="ru-RU" sz="900" b="1" dirty="0" smtClean="0"/>
              <a:t>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900" dirty="0"/>
              <a:t>на мероприятия по организации отдыха детей в каникулярное время </a:t>
            </a:r>
            <a:r>
              <a:rPr lang="ru-RU" sz="900" b="1" dirty="0" smtClean="0"/>
              <a:t>150,0 </a:t>
            </a:r>
            <a:r>
              <a:rPr lang="ru-RU" sz="900" b="1" dirty="0" err="1" smtClean="0"/>
              <a:t>тыс.рублей</a:t>
            </a:r>
            <a:r>
              <a:rPr lang="ru-RU" sz="900" b="1" dirty="0" smtClean="0"/>
              <a:t>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900" dirty="0"/>
              <a:t>на меры социальной поддержки в виде компенсации расходов на оплату жилых помещений, отопления и освещения педагогическим работникам муниципальных организаций, проживающим и работающим в сельской </a:t>
            </a:r>
            <a:r>
              <a:rPr lang="ru-RU" sz="900" dirty="0" smtClean="0"/>
              <a:t>местности 31,2 </a:t>
            </a:r>
            <a:r>
              <a:rPr lang="ru-RU" sz="900" dirty="0" err="1" smtClean="0"/>
              <a:t>тыс.рублей</a:t>
            </a:r>
            <a:r>
              <a:rPr lang="ru-RU" sz="900" dirty="0" smtClean="0"/>
              <a:t>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900" dirty="0" smtClean="0"/>
              <a:t>предоставление </a:t>
            </a:r>
            <a:r>
              <a:rPr lang="ru-RU" sz="900" dirty="0"/>
              <a:t>социальной поддержки отдельным  категориям работников муниципальных физкультурно-спортивных организаций, осуществляющих подготовку спортивного резерва, и муниципальных образовательных организаций дополнительного образования детей Краснодарского края отраслей "Образование" и "Физическая культура и спорт</a:t>
            </a:r>
            <a:r>
              <a:rPr lang="ru-RU" sz="900" b="1" dirty="0"/>
              <a:t>" </a:t>
            </a:r>
            <a:r>
              <a:rPr lang="ru-RU" sz="900" b="1" dirty="0" smtClean="0"/>
              <a:t> 99 </a:t>
            </a:r>
            <a:r>
              <a:rPr lang="ru-RU" sz="900" b="1" dirty="0" err="1" smtClean="0"/>
              <a:t>тыс.рублей</a:t>
            </a:r>
            <a:endParaRPr lang="ru-RU" sz="900" b="1" dirty="0" smtClean="0"/>
          </a:p>
          <a:p>
            <a:pPr marL="171450" indent="-171450">
              <a:buFont typeface="Arial" pitchFamily="34" charset="0"/>
              <a:buChar char="•"/>
            </a:pPr>
            <a:endParaRPr lang="ru-RU" sz="9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1196752" y="7884368"/>
            <a:ext cx="504056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b="1" dirty="0"/>
              <a:t>Управление реализацией муниципальной программы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2636912" y="8174110"/>
            <a:ext cx="1368152" cy="21431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1,5 млн. руб. ежегодно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76672" y="8460432"/>
            <a:ext cx="280831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ru-RU" sz="900" dirty="0"/>
              <a:t>финансовое обеспечение отдела по ФК и спорту</a:t>
            </a:r>
            <a:endParaRPr lang="ru-RU" sz="900" dirty="0" smtClean="0"/>
          </a:p>
        </p:txBody>
      </p:sp>
    </p:spTree>
    <p:extLst>
      <p:ext uri="{BB962C8B-B14F-4D97-AF65-F5344CB8AC3E}">
        <p14:creationId xmlns:p14="http://schemas.microsoft.com/office/powerpoint/2010/main" val="80450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733256" y="709990"/>
            <a:ext cx="100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err="1" smtClean="0"/>
              <a:t>тыс.рублей</a:t>
            </a:r>
            <a:endParaRPr lang="ru-RU" sz="11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0688" y="179512"/>
            <a:ext cx="5904656" cy="718339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20688" y="251520"/>
            <a:ext cx="5832648" cy="646331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Создание условий для развития сельскохозяйственного </a:t>
            </a:r>
          </a:p>
          <a:p>
            <a:pPr algn="ctr"/>
            <a:r>
              <a:rPr lang="ru-RU" b="1" dirty="0"/>
              <a:t>производства</a:t>
            </a:r>
          </a:p>
        </p:txBody>
      </p:sp>
      <p:sp>
        <p:nvSpPr>
          <p:cNvPr id="12" name="Овальная выноска 11"/>
          <p:cNvSpPr/>
          <p:nvPr/>
        </p:nvSpPr>
        <p:spPr>
          <a:xfrm>
            <a:off x="646100" y="1038092"/>
            <a:ext cx="1774788" cy="365556"/>
          </a:xfrm>
          <a:prstGeom prst="wedgeEllipseCallout">
            <a:avLst>
              <a:gd name="adj1" fmla="val 36429"/>
              <a:gd name="adj2" fmla="val -85525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ьная выноска 12"/>
          <p:cNvSpPr/>
          <p:nvPr/>
        </p:nvSpPr>
        <p:spPr>
          <a:xfrm>
            <a:off x="2590316" y="1038092"/>
            <a:ext cx="1774788" cy="365556"/>
          </a:xfrm>
          <a:prstGeom prst="wedgeEllipseCallout">
            <a:avLst>
              <a:gd name="adj1" fmla="val -2212"/>
              <a:gd name="adj2" fmla="val -89694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ьная выноска 13"/>
          <p:cNvSpPr/>
          <p:nvPr/>
        </p:nvSpPr>
        <p:spPr>
          <a:xfrm>
            <a:off x="4678548" y="1038092"/>
            <a:ext cx="1774788" cy="365556"/>
          </a:xfrm>
          <a:prstGeom prst="wedgeEllipseCallout">
            <a:avLst>
              <a:gd name="adj1" fmla="val -33125"/>
              <a:gd name="adj2" fmla="val -87610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764704" y="1115616"/>
            <a:ext cx="1584176" cy="246221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/>
              <a:t>2017 год- 6,7 </a:t>
            </a:r>
            <a:r>
              <a:rPr lang="ru-RU" sz="1000" b="1" dirty="0" err="1" smtClean="0"/>
              <a:t>млн.руб</a:t>
            </a:r>
            <a:r>
              <a:rPr lang="ru-RU" sz="1000" dirty="0" smtClean="0"/>
              <a:t>.</a:t>
            </a:r>
            <a:endParaRPr lang="ru-RU" sz="1000" dirty="0"/>
          </a:p>
        </p:txBody>
      </p:sp>
      <p:sp>
        <p:nvSpPr>
          <p:cNvPr id="17" name="TextBox 16"/>
          <p:cNvSpPr txBox="1"/>
          <p:nvPr/>
        </p:nvSpPr>
        <p:spPr>
          <a:xfrm>
            <a:off x="2708920" y="1085419"/>
            <a:ext cx="1584176" cy="246221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/>
              <a:t>2018 год- 6,4 </a:t>
            </a:r>
            <a:r>
              <a:rPr lang="ru-RU" sz="1000" b="1" dirty="0" err="1" smtClean="0"/>
              <a:t>млн.руб</a:t>
            </a:r>
            <a:r>
              <a:rPr lang="ru-RU" sz="1000" dirty="0" smtClean="0"/>
              <a:t>.</a:t>
            </a:r>
            <a:endParaRPr lang="ru-RU" sz="1000" dirty="0"/>
          </a:p>
        </p:txBody>
      </p:sp>
      <p:sp>
        <p:nvSpPr>
          <p:cNvPr id="18" name="TextBox 17"/>
          <p:cNvSpPr txBox="1"/>
          <p:nvPr/>
        </p:nvSpPr>
        <p:spPr>
          <a:xfrm>
            <a:off x="4869160" y="1085419"/>
            <a:ext cx="1584176" cy="246221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/>
              <a:t>2019 год- 6,4 </a:t>
            </a:r>
            <a:r>
              <a:rPr lang="ru-RU" sz="1000" b="1" dirty="0" err="1" smtClean="0"/>
              <a:t>млн.руб</a:t>
            </a:r>
            <a:r>
              <a:rPr lang="ru-RU" sz="1000" dirty="0" smtClean="0"/>
              <a:t>.</a:t>
            </a:r>
            <a:endParaRPr lang="ru-RU" sz="1000" dirty="0"/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405037"/>
              </p:ext>
            </p:extLst>
          </p:nvPr>
        </p:nvGraphicFramePr>
        <p:xfrm>
          <a:off x="646100" y="1712208"/>
          <a:ext cx="5879244" cy="3575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4948"/>
                <a:gridCol w="936104"/>
                <a:gridCol w="864096"/>
                <a:gridCol w="864096"/>
              </a:tblGrid>
              <a:tr h="336038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</a:rPr>
                        <a:t>Наименование  мероприятия</a:t>
                      </a:r>
                      <a:endParaRPr lang="ru-RU" sz="1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40000">
                          <a:schemeClr val="accent3">
                            <a:lumMod val="60000"/>
                            <a:lumOff val="40000"/>
                          </a:schemeClr>
                        </a:gs>
                        <a:gs pos="100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</a:rPr>
                        <a:t>2017 год</a:t>
                      </a:r>
                      <a:endParaRPr lang="ru-RU" sz="1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</a:rPr>
                        <a:t>2018 год</a:t>
                      </a:r>
                      <a:endParaRPr lang="ru-RU" sz="1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</a:rPr>
                        <a:t>2019 год</a:t>
                      </a:r>
                      <a:endParaRPr lang="ru-RU" sz="1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355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Поддержка сельскохозяйственного производства (расходы на содержание двух штатных единиц)</a:t>
                      </a:r>
                      <a:endParaRPr lang="ru-RU" sz="1000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100000">
                          <a:srgbClr val="D4DEFF"/>
                        </a:gs>
                        <a:gs pos="100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1010,6</a:t>
                      </a:r>
                      <a:endParaRPr lang="ru-RU" sz="1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1010,6</a:t>
                      </a:r>
                      <a:endParaRPr lang="ru-RU" sz="1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1010,6</a:t>
                      </a:r>
                      <a:endParaRPr lang="ru-RU" sz="1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6038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Предоставление субсидий гражданам, ведущим личное подсобное хозяйство, крестьянским (фермерским) хозяйствам, индивидуальным предпринимателям, ведущим деятельность в области сельскохозяйственного производства</a:t>
                      </a:r>
                      <a:endParaRPr lang="ru-RU" sz="1000" dirty="0"/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100000">
                          <a:srgbClr val="D4DEFF"/>
                        </a:gs>
                        <a:gs pos="100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3862,0</a:t>
                      </a:r>
                      <a:endParaRPr lang="ru-RU" sz="1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3862,0</a:t>
                      </a:r>
                      <a:endParaRPr lang="ru-RU" sz="1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3862,0</a:t>
                      </a:r>
                      <a:endParaRPr lang="ru-RU" sz="1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6038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Возмещение части процентной ставки по долгосрочным, среднесрочным и краткосрочным кредитам, взятым малыми формами хозяйствования</a:t>
                      </a:r>
                      <a:endParaRPr lang="ru-RU" sz="1000" dirty="0"/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100000">
                          <a:srgbClr val="D4DEFF"/>
                        </a:gs>
                        <a:gs pos="100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1361,2</a:t>
                      </a:r>
                      <a:endParaRPr lang="ru-RU" sz="1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1361,2</a:t>
                      </a:r>
                      <a:endParaRPr lang="ru-RU" sz="1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1361,2</a:t>
                      </a:r>
                      <a:endParaRPr lang="ru-RU" sz="1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6038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Предупреждение и ликвидация болезней животных, их лечению, защите населения от болезней, общих для человека и животных, в части регулирования численности безнадзорных животных на территории муниципального образования</a:t>
                      </a:r>
                      <a:endParaRPr lang="ru-RU" sz="1000" dirty="0"/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100000">
                          <a:srgbClr val="D4DEFF"/>
                        </a:gs>
                        <a:gs pos="100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158,3</a:t>
                      </a:r>
                      <a:endParaRPr lang="ru-RU" sz="1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158,3</a:t>
                      </a:r>
                      <a:endParaRPr lang="ru-RU" sz="1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158,3</a:t>
                      </a:r>
                      <a:endParaRPr lang="ru-RU" sz="1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6038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Поддержка и развитие сельскохозяйственного производства (проведение мероприятий, конкурсов с премированием победителей)</a:t>
                      </a:r>
                      <a:endParaRPr lang="ru-RU" sz="1000" dirty="0"/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100000">
                          <a:srgbClr val="D4DEFF"/>
                        </a:gs>
                        <a:gs pos="100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300,0</a:t>
                      </a:r>
                      <a:endParaRPr lang="ru-RU" sz="1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-</a:t>
                      </a:r>
                      <a:endParaRPr lang="ru-RU" sz="1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-</a:t>
                      </a:r>
                      <a:endParaRPr lang="ru-RU" sz="1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5661248" y="1475656"/>
            <a:ext cx="1080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err="1" smtClean="0"/>
              <a:t>тыс.рублей</a:t>
            </a:r>
            <a:endParaRPr lang="ru-RU" sz="1000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20688" y="5508104"/>
            <a:ext cx="5904656" cy="718339"/>
          </a:xfrm>
          <a:prstGeom prst="roundRect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53000">
                <a:srgbClr val="D4DEFF"/>
              </a:gs>
              <a:gs pos="100000">
                <a:srgbClr val="D4DEFF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646100" y="5436096"/>
            <a:ext cx="5879244" cy="11079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/>
              <a:t>Создание условий для развития малого и среднего предпринимательства и инвестиционной привлекательности </a:t>
            </a:r>
            <a:r>
              <a:rPr lang="ru-RU" sz="1600" b="1" dirty="0" err="1"/>
              <a:t>Тимашевского</a:t>
            </a:r>
            <a:r>
              <a:rPr lang="ru-RU" sz="1600" b="1" dirty="0"/>
              <a:t> района в 2017 году</a:t>
            </a:r>
          </a:p>
          <a:p>
            <a:endParaRPr lang="ru-RU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1772816" y="6732240"/>
            <a:ext cx="4680520" cy="504056"/>
          </a:xfrm>
          <a:prstGeom prst="round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54000">
                <a:srgbClr val="D4DEFF"/>
              </a:gs>
              <a:gs pos="100000">
                <a:srgbClr val="D4DEFF"/>
              </a:gs>
              <a:gs pos="98000">
                <a:schemeClr val="tx2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908720" y="6444208"/>
            <a:ext cx="1080120" cy="1008112"/>
          </a:xfrm>
          <a:prstGeom prst="ellipse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</a:schemeClr>
              </a:gs>
              <a:gs pos="53000">
                <a:srgbClr val="D4DEFF"/>
              </a:gs>
              <a:gs pos="100000">
                <a:srgbClr val="D4DEFF"/>
              </a:gs>
              <a:gs pos="100000">
                <a:srgbClr val="96AB9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1839888" y="7885464"/>
            <a:ext cx="4613448" cy="504056"/>
          </a:xfrm>
          <a:prstGeom prst="round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54000">
                <a:srgbClr val="D4DEFF"/>
              </a:gs>
              <a:gs pos="100000">
                <a:srgbClr val="D4DEFF"/>
              </a:gs>
              <a:gs pos="98000">
                <a:schemeClr val="tx2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908720" y="7596336"/>
            <a:ext cx="1080120" cy="1008112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</a:schemeClr>
              </a:gs>
              <a:gs pos="53000">
                <a:srgbClr val="D4DEFF"/>
              </a:gs>
              <a:gs pos="100000">
                <a:srgbClr val="D4DEFF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2060848" y="6804248"/>
            <a:ext cx="4176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/>
              <a:t>Создание условий для инвестиционной привлекательности в муниципальном образовании </a:t>
            </a:r>
            <a:r>
              <a:rPr lang="ru-RU" sz="1000" dirty="0" err="1"/>
              <a:t>Тимашевский</a:t>
            </a:r>
            <a:r>
              <a:rPr lang="ru-RU" sz="1000" dirty="0"/>
              <a:t> район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988840" y="7884368"/>
            <a:ext cx="42124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/>
              <a:t>Создание условий для развития малого и среднего </a:t>
            </a:r>
            <a:r>
              <a:rPr lang="ru-RU" sz="1000" dirty="0" smtClean="0"/>
              <a:t>предпринимательства </a:t>
            </a:r>
            <a:r>
              <a:rPr lang="ru-RU" sz="1000" dirty="0"/>
              <a:t>в муниципальном образовании </a:t>
            </a:r>
            <a:r>
              <a:rPr lang="ru-RU" sz="1000" dirty="0" err="1"/>
              <a:t>Тимашевский</a:t>
            </a:r>
            <a:r>
              <a:rPr lang="ru-RU" sz="1000" dirty="0"/>
              <a:t> район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025724" y="6641068"/>
            <a:ext cx="936104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1,5 </a:t>
            </a:r>
            <a:r>
              <a:rPr lang="ru-RU" sz="1400" b="1" dirty="0" err="1" smtClean="0"/>
              <a:t>млн.руб</a:t>
            </a:r>
            <a:r>
              <a:rPr lang="ru-RU" sz="1400" b="1" dirty="0" smtClean="0"/>
              <a:t>.</a:t>
            </a:r>
            <a:endParaRPr lang="ru-RU" sz="14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980728" y="7812360"/>
            <a:ext cx="936104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0,7 </a:t>
            </a:r>
            <a:r>
              <a:rPr lang="ru-RU" sz="1400" b="1" dirty="0" err="1" smtClean="0"/>
              <a:t>млн.руб</a:t>
            </a:r>
            <a:r>
              <a:rPr lang="ru-RU" sz="1400" b="1" dirty="0" smtClean="0"/>
              <a:t>.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56521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1700808" y="179512"/>
            <a:ext cx="3672408" cy="36933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44824" y="179512"/>
            <a:ext cx="3384376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b="1" dirty="0"/>
              <a:t>МЕЖБЮДЖЕТНЫЕ ОТНОШЕНИЯ</a:t>
            </a:r>
          </a:p>
          <a:p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2924944" y="1979712"/>
            <a:ext cx="1224136" cy="1224136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53000">
                <a:srgbClr val="D4DEFF"/>
              </a:gs>
              <a:gs pos="100000">
                <a:srgbClr val="D4DEFF"/>
              </a:gs>
              <a:gs pos="100000">
                <a:srgbClr val="96AB94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140968" y="2195736"/>
            <a:ext cx="792088" cy="792088"/>
          </a:xfrm>
          <a:prstGeom prst="ellipse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53000">
                <a:srgbClr val="D4DEFF"/>
              </a:gs>
              <a:gs pos="100000">
                <a:srgbClr val="D4DEFF"/>
              </a:gs>
              <a:gs pos="100000">
                <a:srgbClr val="96AB9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140968" y="2371690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/>
              <a:t>Районный бюджет</a:t>
            </a:r>
            <a:endParaRPr lang="ru-RU" sz="1000" b="1" dirty="0"/>
          </a:p>
        </p:txBody>
      </p:sp>
      <p:sp>
        <p:nvSpPr>
          <p:cNvPr id="17" name="Выгнутая влево стрелка 16"/>
          <p:cNvSpPr/>
          <p:nvPr/>
        </p:nvSpPr>
        <p:spPr>
          <a:xfrm>
            <a:off x="620688" y="692860"/>
            <a:ext cx="2304256" cy="2438980"/>
          </a:xfrm>
          <a:prstGeom prst="curvedRightArrow">
            <a:avLst>
              <a:gd name="adj1" fmla="val 38182"/>
              <a:gd name="adj2" fmla="val 50000"/>
              <a:gd name="adj3" fmla="val 25000"/>
            </a:avLst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D4DEFF"/>
              </a:gs>
              <a:gs pos="100000">
                <a:srgbClr val="D4DEFF"/>
              </a:gs>
              <a:gs pos="100000">
                <a:srgbClr val="96AB94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52736" y="226774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Краевой</a:t>
            </a:r>
            <a:r>
              <a:rPr lang="ru-RU" b="1" dirty="0" smtClean="0"/>
              <a:t> </a:t>
            </a:r>
            <a:r>
              <a:rPr lang="ru-RU" sz="1400" b="1" dirty="0" smtClean="0"/>
              <a:t>бюджет</a:t>
            </a:r>
            <a:endParaRPr lang="ru-RU" sz="1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268760" y="899592"/>
            <a:ext cx="1656184" cy="246221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rgbClr val="D4DEFF"/>
              </a:gs>
              <a:gs pos="100000">
                <a:srgbClr val="D4DEFF"/>
              </a:gs>
              <a:gs pos="36000">
                <a:srgbClr val="96AB94">
                  <a:lumMod val="0"/>
                  <a:lumOff val="100000"/>
                </a:srgbClr>
              </a:gs>
            </a:gsLst>
            <a:lin ang="10800000" scaled="1"/>
          </a:gradFill>
        </p:spPr>
        <p:txBody>
          <a:bodyPr wrap="square" rtlCol="0">
            <a:spAutoFit/>
          </a:bodyPr>
          <a:lstStyle/>
          <a:p>
            <a:r>
              <a:rPr lang="ru-RU" sz="1000" b="1" dirty="0" smtClean="0"/>
              <a:t>2017 год -1071,6 млн. руб.</a:t>
            </a:r>
            <a:endParaRPr lang="ru-RU" sz="1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268760" y="1115616"/>
            <a:ext cx="1656184" cy="246221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rgbClr val="D4DEFF"/>
              </a:gs>
              <a:gs pos="100000">
                <a:srgbClr val="D4DEFF"/>
              </a:gs>
              <a:gs pos="36000">
                <a:srgbClr val="96AB94">
                  <a:lumMod val="0"/>
                  <a:lumOff val="100000"/>
                </a:srgbClr>
              </a:gs>
            </a:gsLst>
            <a:lin ang="10800000" scaled="1"/>
          </a:gradFill>
        </p:spPr>
        <p:txBody>
          <a:bodyPr wrap="square" rtlCol="0">
            <a:spAutoFit/>
          </a:bodyPr>
          <a:lstStyle/>
          <a:p>
            <a:r>
              <a:rPr lang="ru-RU" sz="1000" b="1" dirty="0" smtClean="0"/>
              <a:t>2018 год -1020,6 млн. руб.</a:t>
            </a:r>
            <a:endParaRPr lang="ru-RU" sz="10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268760" y="1316832"/>
            <a:ext cx="1656184" cy="246221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rgbClr val="D4DEFF"/>
              </a:gs>
              <a:gs pos="100000">
                <a:srgbClr val="D4DEFF"/>
              </a:gs>
              <a:gs pos="36000">
                <a:srgbClr val="96AB94">
                  <a:lumMod val="0"/>
                  <a:lumOff val="100000"/>
                </a:srgbClr>
              </a:gs>
            </a:gsLst>
            <a:lin ang="10800000" scaled="1"/>
          </a:gradFill>
        </p:spPr>
        <p:txBody>
          <a:bodyPr wrap="square" rtlCol="0">
            <a:spAutoFit/>
          </a:bodyPr>
          <a:lstStyle/>
          <a:p>
            <a:r>
              <a:rPr lang="ru-RU" sz="1000" b="1" dirty="0" smtClean="0"/>
              <a:t>2019 год -1018,1 млн. руб.</a:t>
            </a:r>
            <a:endParaRPr lang="ru-RU" sz="1000" b="1" dirty="0"/>
          </a:p>
        </p:txBody>
      </p:sp>
      <p:sp>
        <p:nvSpPr>
          <p:cNvPr id="22" name="Выгнутая вправо стрелка 21"/>
          <p:cNvSpPr/>
          <p:nvPr/>
        </p:nvSpPr>
        <p:spPr>
          <a:xfrm>
            <a:off x="4149080" y="692860"/>
            <a:ext cx="2232248" cy="2438980"/>
          </a:xfrm>
          <a:prstGeom prst="curvedLeftArrow">
            <a:avLst>
              <a:gd name="adj1" fmla="val 40566"/>
              <a:gd name="adj2" fmla="val 50000"/>
              <a:gd name="adj3" fmla="val 25000"/>
            </a:avLst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rgbClr val="D4DEFF"/>
              </a:gs>
              <a:gs pos="100000">
                <a:srgbClr val="D4DEFF"/>
              </a:gs>
              <a:gs pos="100000">
                <a:srgbClr val="96AB94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221088" y="2392015"/>
            <a:ext cx="1944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Бюджеты поселений</a:t>
            </a:r>
            <a:endParaRPr lang="ru-RU" sz="1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4149080" y="1115616"/>
            <a:ext cx="1440160" cy="246221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rgbClr val="D4DEFF"/>
              </a:gs>
              <a:gs pos="100000">
                <a:srgbClr val="D4DEFF"/>
              </a:gs>
              <a:gs pos="36000">
                <a:srgbClr val="96AB94">
                  <a:lumMod val="0"/>
                  <a:lumOff val="100000"/>
                </a:srgbClr>
              </a:gs>
            </a:gsLst>
            <a:lin ang="10800000" scaled="1"/>
          </a:gradFill>
        </p:spPr>
        <p:txBody>
          <a:bodyPr wrap="square" rtlCol="0">
            <a:spAutoFit/>
          </a:bodyPr>
          <a:lstStyle/>
          <a:p>
            <a:r>
              <a:rPr lang="ru-RU" sz="1000" b="1" dirty="0" smtClean="0"/>
              <a:t>2017 год -1,4 млн. руб.</a:t>
            </a:r>
            <a:endParaRPr lang="ru-RU" sz="1000" b="1" dirty="0"/>
          </a:p>
        </p:txBody>
      </p:sp>
      <p:sp>
        <p:nvSpPr>
          <p:cNvPr id="25" name="Стрелка вниз 24"/>
          <p:cNvSpPr/>
          <p:nvPr/>
        </p:nvSpPr>
        <p:spPr>
          <a:xfrm>
            <a:off x="2204864" y="3851920"/>
            <a:ext cx="2664296" cy="417240"/>
          </a:xfrm>
          <a:prstGeom prst="downArrow">
            <a:avLst>
              <a:gd name="adj1" fmla="val 56864"/>
              <a:gd name="adj2" fmla="val 62111"/>
            </a:avLst>
          </a:prstGeom>
          <a:gradFill flip="none" rotWithShape="1">
            <a:gsLst>
              <a:gs pos="0">
                <a:srgbClr val="92D050"/>
              </a:gs>
              <a:gs pos="100000">
                <a:srgbClr val="D4DEFF"/>
              </a:gs>
              <a:gs pos="100000">
                <a:srgbClr val="D4DEFF"/>
              </a:gs>
              <a:gs pos="100000">
                <a:srgbClr val="96AB94">
                  <a:lumMod val="0"/>
                  <a:lumOff val="10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2852936" y="4283968"/>
            <a:ext cx="1224136" cy="1224136"/>
          </a:xfrm>
          <a:prstGeom prst="ellipse">
            <a:avLst/>
          </a:prstGeom>
          <a:gradFill flip="none" rotWithShape="1">
            <a:gsLst>
              <a:gs pos="0">
                <a:srgbClr val="92D050"/>
              </a:gs>
              <a:gs pos="74000">
                <a:srgbClr val="D4DEFF"/>
              </a:gs>
              <a:gs pos="100000">
                <a:srgbClr val="D4DEFF"/>
              </a:gs>
              <a:gs pos="100000">
                <a:srgbClr val="96AB94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3068960" y="4499992"/>
            <a:ext cx="792088" cy="792088"/>
          </a:xfrm>
          <a:prstGeom prst="ellipse">
            <a:avLst/>
          </a:prstGeom>
          <a:gradFill flip="none" rotWithShape="1">
            <a:gsLst>
              <a:gs pos="0">
                <a:srgbClr val="92D050"/>
              </a:gs>
              <a:gs pos="100000">
                <a:srgbClr val="D4DEFF"/>
              </a:gs>
              <a:gs pos="100000">
                <a:srgbClr val="D4DEF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3068960" y="4675946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/>
              <a:t>Бюджеты поселений</a:t>
            </a:r>
            <a:endParaRPr lang="ru-RU" sz="10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2780928" y="3203848"/>
            <a:ext cx="1512168" cy="246221"/>
          </a:xfrm>
          <a:prstGeom prst="rect">
            <a:avLst/>
          </a:prstGeom>
          <a:gradFill flip="none" rotWithShape="1">
            <a:gsLst>
              <a:gs pos="0">
                <a:srgbClr val="92D050"/>
              </a:gs>
              <a:gs pos="100000">
                <a:srgbClr val="D4DEFF"/>
              </a:gs>
              <a:gs pos="100000">
                <a:srgbClr val="D4DEFF"/>
              </a:gs>
              <a:gs pos="84000">
                <a:srgbClr val="96AB94">
                  <a:lumMod val="0"/>
                  <a:lumOff val="100000"/>
                </a:srgbClr>
              </a:gs>
            </a:gsLst>
            <a:lin ang="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/>
              <a:t>2017 год -13,7 млн. руб.</a:t>
            </a:r>
            <a:endParaRPr lang="ru-RU" sz="10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2780928" y="3419872"/>
            <a:ext cx="1512168" cy="246221"/>
          </a:xfrm>
          <a:prstGeom prst="rect">
            <a:avLst/>
          </a:prstGeom>
          <a:gradFill flip="none" rotWithShape="1">
            <a:gsLst>
              <a:gs pos="0">
                <a:srgbClr val="92D050"/>
              </a:gs>
              <a:gs pos="100000">
                <a:srgbClr val="D4DEFF"/>
              </a:gs>
              <a:gs pos="100000">
                <a:srgbClr val="D4DEFF"/>
              </a:gs>
              <a:gs pos="84000">
                <a:srgbClr val="96AB94">
                  <a:lumMod val="0"/>
                  <a:lumOff val="100000"/>
                </a:srgbClr>
              </a:gs>
            </a:gsLst>
            <a:lin ang="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ru-RU" sz="1000" b="1" dirty="0" smtClean="0"/>
              <a:t>2018 год -1,4 млн. руб.</a:t>
            </a:r>
            <a:endParaRPr lang="ru-RU" sz="10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2780928" y="3635896"/>
            <a:ext cx="1512168" cy="246221"/>
          </a:xfrm>
          <a:prstGeom prst="rect">
            <a:avLst/>
          </a:prstGeom>
          <a:gradFill flip="none" rotWithShape="1">
            <a:gsLst>
              <a:gs pos="0">
                <a:srgbClr val="92D050"/>
              </a:gs>
              <a:gs pos="100000">
                <a:srgbClr val="D4DEFF"/>
              </a:gs>
              <a:gs pos="100000">
                <a:srgbClr val="D4DEFF"/>
              </a:gs>
              <a:gs pos="84000">
                <a:srgbClr val="96AB94">
                  <a:lumMod val="0"/>
                  <a:lumOff val="100000"/>
                </a:srgbClr>
              </a:gs>
            </a:gsLst>
            <a:lin ang="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ru-RU" sz="1000" b="1" dirty="0" smtClean="0"/>
              <a:t>2019 год -1,4 млн. руб.</a:t>
            </a:r>
            <a:endParaRPr lang="ru-RU" sz="10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368660" y="5553020"/>
            <a:ext cx="6336704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Бюджетная политика в сфере межбюджетных отношений сосредоточена на решении следующих задач: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200" dirty="0" smtClean="0"/>
              <a:t>обеспечение сбалансированности бюджетов муниципальных образований </a:t>
            </a:r>
            <a:r>
              <a:rPr lang="ru-RU" sz="1200" dirty="0" err="1" smtClean="0"/>
              <a:t>Тимашевский</a:t>
            </a:r>
            <a:r>
              <a:rPr lang="ru-RU" sz="1200" dirty="0" smtClean="0"/>
              <a:t> района;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200" dirty="0" smtClean="0"/>
              <a:t>повышение эффективности предоставления и расходования целевых межбюджетных трансфертов;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200" dirty="0" smtClean="0"/>
              <a:t>выравнивание уровня бюджетной обеспеченности поселений муниципального образования </a:t>
            </a:r>
            <a:r>
              <a:rPr lang="ru-RU" sz="1200" dirty="0" err="1" smtClean="0"/>
              <a:t>Тимашевский</a:t>
            </a:r>
            <a:r>
              <a:rPr lang="ru-RU" sz="1200" dirty="0" smtClean="0"/>
              <a:t> район</a:t>
            </a:r>
          </a:p>
          <a:p>
            <a:r>
              <a:rPr lang="ru-RU" sz="1200" dirty="0" smtClean="0"/>
              <a:t>В соответствии с решением Совета муниципального образования  </a:t>
            </a:r>
            <a:r>
              <a:rPr lang="ru-RU" sz="1200" dirty="0" err="1" smtClean="0"/>
              <a:t>Тимашевский</a:t>
            </a:r>
            <a:r>
              <a:rPr lang="ru-RU" sz="1200" dirty="0" smtClean="0"/>
              <a:t>  район  от 30 ноября 2011 года «</a:t>
            </a:r>
            <a:r>
              <a:rPr lang="ru-RU" sz="1200" dirty="0"/>
              <a:t>Об утверждении Положения о межбюджетных отношениях  </a:t>
            </a:r>
            <a:r>
              <a:rPr lang="ru-RU" sz="1200" dirty="0" smtClean="0"/>
              <a:t>в </a:t>
            </a:r>
            <a:r>
              <a:rPr lang="ru-RU" sz="1200" dirty="0" err="1" smtClean="0"/>
              <a:t>муници-пальном</a:t>
            </a:r>
            <a:r>
              <a:rPr lang="ru-RU" sz="1200" dirty="0" smtClean="0"/>
              <a:t> </a:t>
            </a:r>
            <a:r>
              <a:rPr lang="ru-RU" sz="1200" dirty="0"/>
              <a:t>образовании </a:t>
            </a:r>
            <a:r>
              <a:rPr lang="ru-RU" sz="1200" dirty="0" err="1"/>
              <a:t>Тимашевский</a:t>
            </a:r>
            <a:r>
              <a:rPr lang="ru-RU" sz="1200" dirty="0"/>
              <a:t> </a:t>
            </a:r>
            <a:r>
              <a:rPr lang="ru-RU" sz="1200" dirty="0" smtClean="0"/>
              <a:t>район»,</a:t>
            </a:r>
            <a:r>
              <a:rPr lang="ru-RU" sz="1200" dirty="0"/>
              <a:t> </a:t>
            </a:r>
            <a:r>
              <a:rPr lang="ru-RU" sz="1200" dirty="0" smtClean="0"/>
              <a:t>дотации </a:t>
            </a:r>
            <a:r>
              <a:rPr lang="ru-RU" sz="1200" dirty="0"/>
              <a:t>на выравнивание бюджетной обеспеченности поселений из бюджета муниципального образования </a:t>
            </a:r>
            <a:r>
              <a:rPr lang="ru-RU" sz="1200" dirty="0" err="1"/>
              <a:t>Тимашевский</a:t>
            </a:r>
            <a:r>
              <a:rPr lang="ru-RU" sz="1200" dirty="0"/>
              <a:t> район образуют районный фонд финансовой поддержки </a:t>
            </a:r>
            <a:r>
              <a:rPr lang="ru-RU" sz="1200" dirty="0" smtClean="0"/>
              <a:t>поселений. </a:t>
            </a:r>
            <a:r>
              <a:rPr lang="ru-RU" sz="1200" dirty="0"/>
              <a:t>Объем районного фонда финансовой поддержки поселений формируется за счет собственных доходов </a:t>
            </a:r>
            <a:r>
              <a:rPr lang="ru-RU" sz="1200" dirty="0" err="1" smtClean="0"/>
              <a:t>муниципаль-ного</a:t>
            </a:r>
            <a:r>
              <a:rPr lang="ru-RU" sz="1200" dirty="0" smtClean="0"/>
              <a:t> </a:t>
            </a:r>
            <a:r>
              <a:rPr lang="ru-RU" sz="1200" dirty="0"/>
              <a:t>образования </a:t>
            </a:r>
            <a:r>
              <a:rPr lang="ru-RU" sz="1200" dirty="0" err="1"/>
              <a:t>Тимашевский</a:t>
            </a:r>
            <a:r>
              <a:rPr lang="ru-RU" sz="1200" dirty="0"/>
              <a:t> район и </a:t>
            </a:r>
            <a:r>
              <a:rPr lang="ru-RU" sz="1200" dirty="0" smtClean="0"/>
              <a:t>субсидии на </a:t>
            </a:r>
            <a:r>
              <a:rPr lang="ru-RU" sz="1200" dirty="0"/>
              <a:t>выравнивание </a:t>
            </a:r>
            <a:r>
              <a:rPr lang="ru-RU" sz="1200" dirty="0" smtClean="0"/>
              <a:t> </a:t>
            </a:r>
            <a:r>
              <a:rPr lang="ru-RU" sz="1200" dirty="0"/>
              <a:t>обеспеченности </a:t>
            </a:r>
            <a:r>
              <a:rPr lang="ru-RU" sz="1200" dirty="0" smtClean="0"/>
              <a:t> района </a:t>
            </a:r>
            <a:r>
              <a:rPr lang="ru-RU" sz="1200" dirty="0"/>
              <a:t>по реализации  </a:t>
            </a:r>
            <a:r>
              <a:rPr lang="ru-RU" sz="1200" dirty="0" smtClean="0"/>
              <a:t>соответствующих расходных </a:t>
            </a:r>
            <a:r>
              <a:rPr lang="ru-RU" sz="1200" dirty="0"/>
              <a:t>обязательств </a:t>
            </a:r>
            <a:r>
              <a:rPr lang="ru-RU" sz="1200" dirty="0" smtClean="0"/>
              <a:t>за счет средств краевого бюджета. </a:t>
            </a:r>
            <a:endParaRPr lang="ru-RU" sz="1200" dirty="0"/>
          </a:p>
          <a:p>
            <a:endParaRPr lang="ru-RU" sz="1200" dirty="0" smtClean="0"/>
          </a:p>
          <a:p>
            <a:pPr marL="285750" indent="-285750">
              <a:buFont typeface="Arial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9256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461400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муниципального долга, </a:t>
            </a:r>
            <a:r>
              <a:rPr lang="ru-RU" sz="1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млн.рублей</a:t>
            </a: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40"/>
          <p:cNvSpPr txBox="1">
            <a:spLocks noChangeArrowheads="1"/>
          </p:cNvSpPr>
          <p:nvPr/>
        </p:nvSpPr>
        <p:spPr bwMode="auto">
          <a:xfrm>
            <a:off x="160734" y="5796137"/>
            <a:ext cx="653653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600" dirty="0" smtClean="0">
                <a:latin typeface="+mn-lt"/>
                <a:cs typeface="Times New Roman" pitchFamily="18" charset="0"/>
              </a:rPr>
              <a:t>              </a:t>
            </a:r>
          </a:p>
          <a:p>
            <a:pPr eaLnBrk="1" hangingPunct="1"/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ru-RU" alt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6" name="Диаграмма 35"/>
          <p:cNvGraphicFramePr/>
          <p:nvPr/>
        </p:nvGraphicFramePr>
        <p:xfrm>
          <a:off x="332656" y="755576"/>
          <a:ext cx="6264696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0" y="6228184"/>
            <a:ext cx="6858000" cy="2448272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/>
              <a:t>          </a:t>
            </a:r>
            <a:r>
              <a:rPr lang="ru-RU" sz="1600" dirty="0" smtClean="0">
                <a:solidFill>
                  <a:schemeClr val="tx1"/>
                </a:solidFill>
              </a:rPr>
              <a:t>В ходе формирования проекта районного бюджета на 2017 -2019 годы уделено серьезное внимание вопросам оптимизации потребности в заимствованиях и снижения долговой нагрузки. Заимствования предусматриваются только в целях полного рефинансирования ранее возникших долговых обязательств. </a:t>
            </a:r>
          </a:p>
          <a:p>
            <a:pPr algn="just"/>
            <a:r>
              <a:rPr lang="ru-RU" sz="1600" dirty="0" smtClean="0">
                <a:solidFill>
                  <a:schemeClr val="tx1"/>
                </a:solidFill>
              </a:rPr>
              <a:t>           Такая стратегия должна позволить направлять преобладающую часть доходов районного бюджета на финансовое обеспечение расходных обязательств, в том числе на решение социально значимых вопросов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526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абличка 2"/>
          <p:cNvSpPr/>
          <p:nvPr/>
        </p:nvSpPr>
        <p:spPr>
          <a:xfrm>
            <a:off x="260648" y="683568"/>
            <a:ext cx="6408712" cy="1368152"/>
          </a:xfrm>
          <a:prstGeom prst="plaqu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</a:rPr>
              <a:t>В целях обеспечения принципа прозрачности (открытости) бюджетной системы Российской Федерации, руководствуясь статьей 28 Федерального закона от 6 октября 2003 года № 131-ФЗ «Об общих принципах организации местного самоуправления в Российской Федерации», статьей 36 Бюджетного кодекса Российской Федерации проект районного бюджета публикуется в газете «Знамя труда» и размещается на официальном сайте муниципального образования </a:t>
            </a:r>
            <a:r>
              <a:rPr lang="ru-RU" sz="1200" dirty="0" err="1">
                <a:solidFill>
                  <a:schemeClr val="tx1"/>
                </a:solidFill>
              </a:rPr>
              <a:t>Тимашевский</a:t>
            </a:r>
            <a:r>
              <a:rPr lang="ru-RU" sz="1200" dirty="0">
                <a:solidFill>
                  <a:schemeClr val="tx1"/>
                </a:solidFill>
              </a:rPr>
              <a:t> район в сети Интернет.</a:t>
            </a:r>
          </a:p>
          <a:p>
            <a:pPr algn="ctr"/>
            <a:r>
              <a:rPr lang="ru-RU" sz="1200" dirty="0">
                <a:solidFill>
                  <a:schemeClr val="tx1"/>
                </a:solidFill>
              </a:rPr>
              <a:t>Проводится антикоррупционная экспертиза проектов нормативных правовых актов.</a:t>
            </a:r>
          </a:p>
        </p:txBody>
      </p:sp>
      <p:sp>
        <p:nvSpPr>
          <p:cNvPr id="4" name="Табличка 3"/>
          <p:cNvSpPr/>
          <p:nvPr/>
        </p:nvSpPr>
        <p:spPr>
          <a:xfrm>
            <a:off x="260648" y="2267744"/>
            <a:ext cx="6408712" cy="1224136"/>
          </a:xfrm>
          <a:prstGeom prst="plaqu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</a:rPr>
              <a:t>Начиная с 2007 года, ежегодно в районе проводятся публичные слушания по проекту районного бюджета. Порядок проведения публичных слушаний определен решением Совета муниципального образования </a:t>
            </a:r>
            <a:r>
              <a:rPr lang="ru-RU" sz="1200" dirty="0" err="1">
                <a:solidFill>
                  <a:schemeClr val="tx1"/>
                </a:solidFill>
              </a:rPr>
              <a:t>Тимашевский</a:t>
            </a:r>
            <a:r>
              <a:rPr lang="ru-RU" sz="1200" dirty="0">
                <a:solidFill>
                  <a:schemeClr val="tx1"/>
                </a:solidFill>
              </a:rPr>
              <a:t> район от </a:t>
            </a:r>
            <a:r>
              <a:rPr lang="ru-RU" sz="1200" dirty="0" smtClean="0">
                <a:solidFill>
                  <a:schemeClr val="tx1"/>
                </a:solidFill>
              </a:rPr>
              <a:t> 27 января 2016 года </a:t>
            </a:r>
            <a:r>
              <a:rPr lang="ru-RU" sz="1200" dirty="0">
                <a:solidFill>
                  <a:schemeClr val="tx1"/>
                </a:solidFill>
              </a:rPr>
              <a:t>№ </a:t>
            </a:r>
            <a:r>
              <a:rPr lang="ru-RU" sz="1200" dirty="0" smtClean="0">
                <a:solidFill>
                  <a:schemeClr val="tx1"/>
                </a:solidFill>
              </a:rPr>
              <a:t>39 «Об </a:t>
            </a:r>
            <a:r>
              <a:rPr lang="ru-RU" sz="1200" dirty="0">
                <a:solidFill>
                  <a:schemeClr val="tx1"/>
                </a:solidFill>
              </a:rPr>
              <a:t>утверждении положения о порядке организации и проведении публичных слушаний в муниципальном образовании </a:t>
            </a:r>
            <a:r>
              <a:rPr lang="ru-RU" sz="1200" dirty="0" err="1">
                <a:solidFill>
                  <a:schemeClr val="tx1"/>
                </a:solidFill>
              </a:rPr>
              <a:t>Тимашевский</a:t>
            </a:r>
            <a:r>
              <a:rPr lang="ru-RU" sz="1200" dirty="0">
                <a:solidFill>
                  <a:schemeClr val="tx1"/>
                </a:solidFill>
              </a:rPr>
              <a:t> район».</a:t>
            </a:r>
          </a:p>
        </p:txBody>
      </p:sp>
      <p:sp>
        <p:nvSpPr>
          <p:cNvPr id="5" name="Табличка 4"/>
          <p:cNvSpPr/>
          <p:nvPr/>
        </p:nvSpPr>
        <p:spPr>
          <a:xfrm>
            <a:off x="260648" y="3707904"/>
            <a:ext cx="6408712" cy="1296144"/>
          </a:xfrm>
          <a:prstGeom prst="plaqu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</a:rPr>
              <a:t>Публичные </a:t>
            </a:r>
            <a:r>
              <a:rPr lang="ru-RU" sz="1200" dirty="0" smtClean="0">
                <a:solidFill>
                  <a:schemeClr val="tx1"/>
                </a:solidFill>
              </a:rPr>
              <a:t>слушания </a:t>
            </a:r>
            <a:r>
              <a:rPr lang="ru-RU" sz="1200" dirty="0">
                <a:solidFill>
                  <a:schemeClr val="tx1"/>
                </a:solidFill>
              </a:rPr>
              <a:t>по проекту районного бюджета проводятся не </a:t>
            </a:r>
            <a:r>
              <a:rPr lang="ru-RU" sz="1200" dirty="0" smtClean="0">
                <a:solidFill>
                  <a:schemeClr val="tx1"/>
                </a:solidFill>
              </a:rPr>
              <a:t>ранее чем </a:t>
            </a:r>
            <a:r>
              <a:rPr lang="ru-RU" sz="1200" dirty="0">
                <a:solidFill>
                  <a:schemeClr val="tx1"/>
                </a:solidFill>
              </a:rPr>
              <a:t>через 15 календарных дней после опубликования проекта районного бюджета. Публичные слушания носят открытый характер. Принять участие может каждый желающий.</a:t>
            </a:r>
          </a:p>
        </p:txBody>
      </p:sp>
      <p:sp>
        <p:nvSpPr>
          <p:cNvPr id="6" name="Табличка 5"/>
          <p:cNvSpPr/>
          <p:nvPr/>
        </p:nvSpPr>
        <p:spPr>
          <a:xfrm>
            <a:off x="260648" y="5220072"/>
            <a:ext cx="6408712" cy="1116124"/>
          </a:xfrm>
          <a:prstGeom prst="plaqu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</a:rPr>
              <a:t>Участники публичных слушаний - органы местного самоуправления и их представители, представители общественности, </a:t>
            </a:r>
            <a:r>
              <a:rPr lang="ru-RU" sz="1200" dirty="0" smtClean="0">
                <a:solidFill>
                  <a:schemeClr val="tx1"/>
                </a:solidFill>
              </a:rPr>
              <a:t> эксперты публичных слушаний, члены </a:t>
            </a:r>
            <a:r>
              <a:rPr lang="ru-RU" sz="1200" dirty="0">
                <a:solidFill>
                  <a:schemeClr val="tx1"/>
                </a:solidFill>
              </a:rPr>
              <a:t>оргкомитета по проведению публичных слушаний. </a:t>
            </a:r>
          </a:p>
        </p:txBody>
      </p:sp>
      <p:sp>
        <p:nvSpPr>
          <p:cNvPr id="7" name="Табличка 6"/>
          <p:cNvSpPr/>
          <p:nvPr/>
        </p:nvSpPr>
        <p:spPr>
          <a:xfrm>
            <a:off x="267704" y="6516216"/>
            <a:ext cx="6401655" cy="1152128"/>
          </a:xfrm>
          <a:prstGeom prst="plaqu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</a:rPr>
              <a:t>Результат публичных слушаний оформляется заключением о результате публичных слушаний, которое подлежит опубликованию в газете «Знамя труда» в течение 5 рабочих дней со дня их  проведения и размещается на официальном сайте муниципального образования </a:t>
            </a:r>
            <a:r>
              <a:rPr lang="ru-RU" sz="1200" dirty="0" err="1">
                <a:solidFill>
                  <a:schemeClr val="tx1"/>
                </a:solidFill>
              </a:rPr>
              <a:t>Тимашевский</a:t>
            </a:r>
            <a:r>
              <a:rPr lang="ru-RU" sz="1200" dirty="0">
                <a:solidFill>
                  <a:schemeClr val="tx1"/>
                </a:solidFill>
              </a:rPr>
              <a:t> район в сети Интернет.</a:t>
            </a:r>
          </a:p>
        </p:txBody>
      </p:sp>
      <p:sp>
        <p:nvSpPr>
          <p:cNvPr id="8" name="Табличка 7"/>
          <p:cNvSpPr/>
          <p:nvPr/>
        </p:nvSpPr>
        <p:spPr>
          <a:xfrm>
            <a:off x="260648" y="7884368"/>
            <a:ext cx="6408712" cy="1080120"/>
          </a:xfrm>
          <a:prstGeom prst="plaqu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</a:rPr>
              <a:t>Дополнительную информацию о публичных слушаниях по районному бюджету можно получить в финансовом управлении администрации муниципального образования 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</a:rPr>
              <a:t>Тимашевский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>
                <a:solidFill>
                  <a:schemeClr val="tx1"/>
                </a:solidFill>
              </a:rPr>
              <a:t>район  по телефону 8 (861) 41656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6672" y="88340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002060"/>
                </a:solidFill>
              </a:rPr>
              <a:t>Обеспечение прозрачности (открытости) бюджетного процесса </a:t>
            </a:r>
            <a:endParaRPr lang="ru-RU" sz="1400" dirty="0">
              <a:solidFill>
                <a:srgbClr val="002060"/>
              </a:solidFill>
            </a:endParaRPr>
          </a:p>
          <a:p>
            <a:pPr algn="ctr"/>
            <a:r>
              <a:rPr lang="ru-RU" sz="1400" b="1" dirty="0">
                <a:solidFill>
                  <a:srgbClr val="002060"/>
                </a:solidFill>
              </a:rPr>
              <a:t>в Тимашевском </a:t>
            </a:r>
            <a:r>
              <a:rPr lang="ru-RU" sz="1400" b="1" dirty="0" smtClean="0">
                <a:solidFill>
                  <a:srgbClr val="002060"/>
                </a:solidFill>
              </a:rPr>
              <a:t>районе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12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060848" y="8028384"/>
            <a:ext cx="3446462" cy="752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rgbClr val="002060"/>
                </a:solidFill>
              </a:rPr>
              <a:t/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352700,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г.Тимашевск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ул.Красная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д.103,</a:t>
            </a:r>
            <a:b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тел.(861-30)4-16-61</a:t>
            </a:r>
            <a:r>
              <a:rPr lang="en-US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E-mail:fumotim@mail.ru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88640" y="3995936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Финансовое управление администрации муниципального образования Тимашевский район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86036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8" y="851147"/>
            <a:ext cx="6372708" cy="1272581"/>
          </a:xfrm>
        </p:spPr>
        <p:txBody>
          <a:bodyPr>
            <a:normAutofit fontScale="90000"/>
          </a:bodyPr>
          <a:lstStyle/>
          <a:p>
            <a:pPr algn="just" defTabSz="357188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Основными приоритетами бюджетной политики на очередной финансовый год и двухлетний плановый период являются   формирование и гарантированное исполнение бюджетных расходов, исходя из муниципальных приоритетов, направленных на улучшение качества жизни населения за счет обеспечения граждан доступными и качественными муниципальными услугами, адресного решения социальных вопросов, повышения реальных доходов, создания благоприятных и комфортных условий для проживания.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80" y="26785"/>
            <a:ext cx="57864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u="sng" dirty="0" smtClean="0">
                <a:solidFill>
                  <a:srgbClr val="002060"/>
                </a:solidFill>
              </a:rPr>
              <a:t>Основные направления при  составлении проекта районного бюджета на 2017 год и на плановый период 2018 и 2019 годов </a:t>
            </a:r>
            <a:endParaRPr lang="ru-RU" sz="1600" b="1" u="sng" dirty="0">
              <a:solidFill>
                <a:srgbClr val="002060"/>
              </a:solidFill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046858060"/>
              </p:ext>
            </p:extLst>
          </p:nvPr>
        </p:nvGraphicFramePr>
        <p:xfrm>
          <a:off x="0" y="2267744"/>
          <a:ext cx="6696744" cy="2304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4149745997"/>
              </p:ext>
            </p:extLst>
          </p:nvPr>
        </p:nvGraphicFramePr>
        <p:xfrm>
          <a:off x="116632" y="4644008"/>
          <a:ext cx="6588968" cy="1512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1275274114"/>
              </p:ext>
            </p:extLst>
          </p:nvPr>
        </p:nvGraphicFramePr>
        <p:xfrm>
          <a:off x="0" y="6228184"/>
          <a:ext cx="6741368" cy="2448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2620186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0648" y="251520"/>
            <a:ext cx="6172200" cy="630552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показатели социально-экономического развития </a:t>
            </a:r>
            <a:r>
              <a:rPr lang="ru-RU" sz="1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Тимашевского</a:t>
            </a:r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4664" y="1043608"/>
            <a:ext cx="6110436" cy="4680520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В Тимашевском районе проживает 110,7 тыс.человек. Ожидается, что к 2019 году численность населения района превысит 113,4 тыс.человек. Из общей численности населения в экономике занято около 49,3%.</a:t>
            </a:r>
          </a:p>
          <a:p>
            <a:pPr marL="0" indent="0" algn="just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Экономика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района сохраняет свои позиции на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среднекраевом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уровне: удельный вес в валовом региональном продукте на протяжении последних лет сохраняется на уровне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3,5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%, в объеме производства промышленной продукции –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6%,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сельскохозяйственного производства –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3,4%,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обороте розничной торговли – 1,3%. Ежегодный прирост объемов отгруженных товаров собственного производства, выполненных работ и услуг базовых отраслей экономики составляет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6-8%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действующих ценах. В районе производится около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10,8%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краевых объемов продукции обрабатывающих производств и более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4,4%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продукции сельского хозяйства.</a:t>
            </a:r>
          </a:p>
          <a:p>
            <a:pPr marL="0" indent="0" algn="just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Наибольший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вклад в экономический рост района вносят обрабатывающие производства, сельское хозяйство и отрасли, оказывающие рыночные услуги - транспорт, связь, торговля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На 2017-2019 годы планируется рост промышленного производства – в среднем на 10,0% ежегодно, сельского хозяйства – 4,5%, розничной торговли, общественного питания и платных услуг населению – на 6% ежегодно.</a:t>
            </a:r>
            <a:endParaRPr lang="ru-RU" sz="14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7916510"/>
              </p:ext>
            </p:extLst>
          </p:nvPr>
        </p:nvGraphicFramePr>
        <p:xfrm>
          <a:off x="332656" y="6218500"/>
          <a:ext cx="6264694" cy="22417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79409"/>
                <a:gridCol w="856895"/>
                <a:gridCol w="834572"/>
                <a:gridCol w="877057"/>
                <a:gridCol w="877057"/>
                <a:gridCol w="939704"/>
              </a:tblGrid>
              <a:tr h="6720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показателя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 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 отчет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 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 оценка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 прогноз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 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 прогноз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 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 прогноз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8166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Прибыль прибыльных организаций, </a:t>
                      </a:r>
                      <a:r>
                        <a:rPr lang="ru-RU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млн.рублей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4912,1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5018,5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5434,8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5936,1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6531,8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8166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Фонд оплаты труда, </a:t>
                      </a:r>
                      <a:r>
                        <a:rPr lang="ru-RU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млн.рублей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8223,0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8625,0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9165,8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9715,2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10316,6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2810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188640" y="7812360"/>
            <a:ext cx="6264696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150" dirty="0" smtClean="0"/>
              <a:t>С 1 января 2017 года на территории Краснодарского края в качестве налоговой базы для исчисления налога на имущество физических лиц применяется кадастровая стоимость объектов налогообложения – Закон Краснодарского края от 04.04.2016 г. № 3368-КЗ «Об установлении единой даты начала применения на территории Краснодарского края порядка определения налоговой базы по налогу на имущество физических лиц исходя из кадастровой стоимости объектов налогообложения».</a:t>
            </a:r>
            <a:endParaRPr lang="ru-RU" sz="1150" dirty="0"/>
          </a:p>
        </p:txBody>
      </p:sp>
      <p:sp>
        <p:nvSpPr>
          <p:cNvPr id="30" name="Содержимое 29"/>
          <p:cNvSpPr>
            <a:spLocks noGrp="1"/>
          </p:cNvSpPr>
          <p:nvPr>
            <p:ph idx="1"/>
          </p:nvPr>
        </p:nvSpPr>
        <p:spPr>
          <a:xfrm>
            <a:off x="332656" y="251520"/>
            <a:ext cx="6264696" cy="567457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Налоги, которые уплачивают жители района</a:t>
            </a:r>
            <a:endParaRPr lang="ru-RU" sz="2000" dirty="0"/>
          </a:p>
        </p:txBody>
      </p:sp>
      <p:sp>
        <p:nvSpPr>
          <p:cNvPr id="33" name="Овал 32"/>
          <p:cNvSpPr/>
          <p:nvPr/>
        </p:nvSpPr>
        <p:spPr>
          <a:xfrm>
            <a:off x="2204864" y="2339752"/>
            <a:ext cx="2304256" cy="1296144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Физические лица </a:t>
            </a:r>
            <a:r>
              <a:rPr lang="ru-RU" sz="1200" dirty="0" smtClean="0">
                <a:solidFill>
                  <a:schemeClr val="tx1"/>
                </a:solidFill>
              </a:rPr>
              <a:t>(не являющиеся индивидуальными предпринимателями)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404664" y="755576"/>
            <a:ext cx="2448272" cy="1080120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Налог на доходы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 физических лиц</a:t>
            </a:r>
          </a:p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 </a:t>
            </a:r>
            <a:r>
              <a:rPr lang="ru-RU" sz="1100" dirty="0" smtClean="0">
                <a:solidFill>
                  <a:schemeClr val="tx1"/>
                </a:solidFill>
              </a:rPr>
              <a:t>Глава 23 Налогового кодекса Российской Федерации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3356992" y="755576"/>
            <a:ext cx="3024336" cy="1008112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Земельный налог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 </a:t>
            </a:r>
            <a:r>
              <a:rPr lang="ru-RU" sz="1200" dirty="0" smtClean="0">
                <a:solidFill>
                  <a:schemeClr val="tx1"/>
                </a:solidFill>
              </a:rPr>
              <a:t>решения Советов городского и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 сельских поселений</a:t>
            </a:r>
          </a:p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Ставка налога от кадастровой стоимости земельного участка: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476672" y="4283968"/>
            <a:ext cx="2808312" cy="936104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Налог на имущество физических лиц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 </a:t>
            </a:r>
            <a:r>
              <a:rPr lang="ru-RU" sz="1200" dirty="0" smtClean="0">
                <a:solidFill>
                  <a:schemeClr val="tx1"/>
                </a:solidFill>
              </a:rPr>
              <a:t>решения Советов городского и сельских поселений 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41" name="Блок-схема: альтернативный процесс 40"/>
          <p:cNvSpPr/>
          <p:nvPr/>
        </p:nvSpPr>
        <p:spPr>
          <a:xfrm>
            <a:off x="4005064" y="3851920"/>
            <a:ext cx="2664296" cy="936104"/>
          </a:xfrm>
          <a:prstGeom prst="flowChartAlternateProcess">
            <a:avLst/>
          </a:prstGeom>
          <a:blipFill>
            <a:blip r:embed="rId3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Транспортный налог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 </a:t>
            </a:r>
            <a:r>
              <a:rPr lang="ru-RU" sz="1200" dirty="0" smtClean="0">
                <a:solidFill>
                  <a:schemeClr val="tx1"/>
                </a:solidFill>
              </a:rPr>
              <a:t>Закон Краснодарского края от 26.11.2003 № 639-КЗ</a:t>
            </a:r>
            <a:endParaRPr lang="ru-RU" sz="1200" dirty="0">
              <a:solidFill>
                <a:schemeClr val="tx1"/>
              </a:solidFill>
            </a:endParaRPr>
          </a:p>
        </p:txBody>
      </p:sp>
      <p:cxnSp>
        <p:nvCxnSpPr>
          <p:cNvPr id="47" name="Прямая со стрелкой 46"/>
          <p:cNvCxnSpPr/>
          <p:nvPr/>
        </p:nvCxnSpPr>
        <p:spPr>
          <a:xfrm flipV="1">
            <a:off x="3861048" y="2051720"/>
            <a:ext cx="504056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 flipH="1" flipV="1">
            <a:off x="2276874" y="2051720"/>
            <a:ext cx="504054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flipH="1">
            <a:off x="2060849" y="3563888"/>
            <a:ext cx="720079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>
            <a:off x="3789040" y="3563888"/>
            <a:ext cx="576064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Скругленный прямоугольник 16"/>
          <p:cNvSpPr/>
          <p:nvPr/>
        </p:nvSpPr>
        <p:spPr>
          <a:xfrm>
            <a:off x="836712" y="5652120"/>
            <a:ext cx="1224136" cy="36004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До 1 января 2017 года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852936" y="5796136"/>
            <a:ext cx="1224136" cy="36004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С 1 января 2017 года</a:t>
            </a:r>
            <a:endParaRPr lang="ru-RU" sz="1200" dirty="0">
              <a:solidFill>
                <a:schemeClr val="tx1"/>
              </a:solidFill>
            </a:endParaRPr>
          </a:p>
        </p:txBody>
      </p:sp>
      <p:cxnSp>
        <p:nvCxnSpPr>
          <p:cNvPr id="24" name="Прямая со стрелкой 23"/>
          <p:cNvCxnSpPr>
            <a:stCxn id="38" idx="2"/>
          </p:cNvCxnSpPr>
          <p:nvPr/>
        </p:nvCxnSpPr>
        <p:spPr>
          <a:xfrm flipH="1">
            <a:off x="1556792" y="5220072"/>
            <a:ext cx="324036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276872" y="5220072"/>
            <a:ext cx="100811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Овал 39"/>
          <p:cNvSpPr/>
          <p:nvPr/>
        </p:nvSpPr>
        <p:spPr>
          <a:xfrm>
            <a:off x="3068960" y="6300192"/>
            <a:ext cx="3789040" cy="1584176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Ставка налога от кадастровой</a:t>
            </a:r>
          </a:p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 стоимости имущества:</a:t>
            </a:r>
          </a:p>
          <a:p>
            <a:pPr marL="228600" indent="-228600" algn="ctr">
              <a:buFont typeface="+mj-lt"/>
              <a:buAutoNum type="arabicPeriod"/>
            </a:pPr>
            <a:r>
              <a:rPr lang="ru-RU" sz="1000" dirty="0" smtClean="0">
                <a:solidFill>
                  <a:schemeClr val="tx1"/>
                </a:solidFill>
              </a:rPr>
              <a:t>до 0,3% в отношении жилых домов, квартир, объектов незавершенного строительства, гаражей;</a:t>
            </a:r>
          </a:p>
          <a:p>
            <a:pPr marL="228600" indent="-228600" algn="ctr">
              <a:buFont typeface="+mj-lt"/>
              <a:buAutoNum type="arabicPeriod"/>
            </a:pPr>
            <a:r>
              <a:rPr lang="ru-RU" sz="1000" dirty="0" smtClean="0">
                <a:solidFill>
                  <a:schemeClr val="tx1"/>
                </a:solidFill>
              </a:rPr>
              <a:t>до 2% в отношении объектов в соответствии с подпуктами1 и 2 пункта 1 статьи 378.2 НК РФ;</a:t>
            </a:r>
          </a:p>
          <a:p>
            <a:pPr marL="228600" indent="-228600" algn="ctr">
              <a:buFont typeface="+mj-lt"/>
              <a:buAutoNum type="arabicPeriod"/>
            </a:pPr>
            <a:r>
              <a:rPr lang="ru-RU" sz="1000" dirty="0" smtClean="0">
                <a:solidFill>
                  <a:schemeClr val="tx1"/>
                </a:solidFill>
              </a:rPr>
              <a:t>До 0,5% в отношении прочих объектов </a:t>
            </a:r>
          </a:p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  </a:t>
            </a:r>
          </a:p>
        </p:txBody>
      </p:sp>
      <p:sp>
        <p:nvSpPr>
          <p:cNvPr id="46" name="Овал 45"/>
          <p:cNvSpPr/>
          <p:nvPr/>
        </p:nvSpPr>
        <p:spPr>
          <a:xfrm>
            <a:off x="188640" y="6228184"/>
            <a:ext cx="2835696" cy="1346448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Ставка налога от инвентаризационной стоимости имущества:  </a:t>
            </a:r>
          </a:p>
          <a:p>
            <a:pPr marL="228600" indent="-228600" algn="ctr">
              <a:buFont typeface="+mj-lt"/>
              <a:buAutoNum type="arabicPeriod"/>
            </a:pPr>
            <a:r>
              <a:rPr lang="ru-RU" sz="1000" dirty="0" smtClean="0">
                <a:solidFill>
                  <a:schemeClr val="tx1"/>
                </a:solidFill>
              </a:rPr>
              <a:t>до 300 тыс. рублей – до 0,1%</a:t>
            </a:r>
          </a:p>
          <a:p>
            <a:pPr marL="228600" indent="-228600" algn="ctr">
              <a:buFont typeface="+mj-lt"/>
              <a:buAutoNum type="arabicPeriod"/>
            </a:pPr>
            <a:r>
              <a:rPr lang="ru-RU" sz="1000" dirty="0" smtClean="0">
                <a:solidFill>
                  <a:schemeClr val="tx1"/>
                </a:solidFill>
              </a:rPr>
              <a:t>от 300-до500 тыс. рублей – от 0,1% до 0,3%</a:t>
            </a:r>
          </a:p>
          <a:p>
            <a:pPr marL="228600" indent="-228600" algn="ctr">
              <a:buFont typeface="+mj-lt"/>
              <a:buAutoNum type="arabicPeriod"/>
            </a:pPr>
            <a:r>
              <a:rPr lang="ru-RU" sz="1000" dirty="0" smtClean="0">
                <a:solidFill>
                  <a:schemeClr val="tx1"/>
                </a:solidFill>
              </a:rPr>
              <a:t>свыше 500 тыс. рублей – от 0,3% до 2,0%</a:t>
            </a:r>
            <a:endParaRPr lang="ru-RU" sz="1000" dirty="0"/>
          </a:p>
        </p:txBody>
      </p:sp>
      <p:sp>
        <p:nvSpPr>
          <p:cNvPr id="48" name="Овал 47"/>
          <p:cNvSpPr/>
          <p:nvPr/>
        </p:nvSpPr>
        <p:spPr>
          <a:xfrm>
            <a:off x="4221088" y="5004048"/>
            <a:ext cx="2448272" cy="108012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Ставки:</a:t>
            </a:r>
          </a:p>
          <a:p>
            <a:pPr marL="228600" indent="-228600" algn="ctr"/>
            <a:r>
              <a:rPr lang="ru-RU" sz="1000" dirty="0" smtClean="0">
                <a:solidFill>
                  <a:schemeClr val="tx1"/>
                </a:solidFill>
              </a:rPr>
              <a:t> до 100 л.с. – 12 рублей</a:t>
            </a:r>
          </a:p>
          <a:p>
            <a:pPr marL="228600" indent="-228600" algn="ctr"/>
            <a:r>
              <a:rPr lang="ru-RU" sz="1000" dirty="0" smtClean="0">
                <a:solidFill>
                  <a:schemeClr val="tx1"/>
                </a:solidFill>
              </a:rPr>
              <a:t>100-150 л.с. – 25 рублей</a:t>
            </a:r>
          </a:p>
          <a:p>
            <a:pPr marL="228600" indent="-228600" algn="ctr"/>
            <a:r>
              <a:rPr lang="ru-RU" sz="1000" dirty="0" smtClean="0">
                <a:solidFill>
                  <a:schemeClr val="tx1"/>
                </a:solidFill>
              </a:rPr>
              <a:t>150-200 л.с. – 50 рублей</a:t>
            </a:r>
          </a:p>
          <a:p>
            <a:pPr marL="228600" indent="-228600" algn="ctr"/>
            <a:r>
              <a:rPr lang="ru-RU" sz="1000" dirty="0" smtClean="0">
                <a:solidFill>
                  <a:schemeClr val="tx1"/>
                </a:solidFill>
              </a:rPr>
              <a:t>200-250 л.с. – 75 рублей</a:t>
            </a:r>
          </a:p>
          <a:p>
            <a:pPr marL="228600" indent="-228600" algn="ctr"/>
            <a:r>
              <a:rPr lang="ru-RU" sz="1000" dirty="0" smtClean="0">
                <a:solidFill>
                  <a:schemeClr val="tx1"/>
                </a:solidFill>
              </a:rPr>
              <a:t>Свыше 250 л.с. – 150 рублей</a:t>
            </a:r>
          </a:p>
        </p:txBody>
      </p:sp>
      <p:cxnSp>
        <p:nvCxnSpPr>
          <p:cNvPr id="50" name="Прямая со стрелкой 49"/>
          <p:cNvCxnSpPr/>
          <p:nvPr/>
        </p:nvCxnSpPr>
        <p:spPr>
          <a:xfrm>
            <a:off x="5517232" y="4788024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/>
          <p:nvPr/>
        </p:nvCxnSpPr>
        <p:spPr>
          <a:xfrm>
            <a:off x="3717032" y="6156176"/>
            <a:ext cx="216024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 стрелкой 71"/>
          <p:cNvCxnSpPr>
            <a:endCxn id="46" idx="0"/>
          </p:cNvCxnSpPr>
          <p:nvPr/>
        </p:nvCxnSpPr>
        <p:spPr>
          <a:xfrm flipH="1">
            <a:off x="1606488" y="6012160"/>
            <a:ext cx="22312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Овал 79"/>
          <p:cNvSpPr/>
          <p:nvPr/>
        </p:nvSpPr>
        <p:spPr>
          <a:xfrm>
            <a:off x="4581128" y="2067621"/>
            <a:ext cx="2160240" cy="1731169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- До 0,3% по участкам, занятым жилищным фондом; сельхоз- назначения; для личного подсобного хозяйства, дачного хозяйства</a:t>
            </a:r>
          </a:p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- До 1,5% в отношении других участков</a:t>
            </a:r>
            <a:endParaRPr lang="ru-RU" sz="1000" dirty="0">
              <a:solidFill>
                <a:schemeClr val="tx1"/>
              </a:solidFill>
            </a:endParaRPr>
          </a:p>
        </p:txBody>
      </p:sp>
      <p:cxnSp>
        <p:nvCxnSpPr>
          <p:cNvPr id="81" name="Прямая со стрелкой 80"/>
          <p:cNvCxnSpPr/>
          <p:nvPr/>
        </p:nvCxnSpPr>
        <p:spPr>
          <a:xfrm>
            <a:off x="5157192" y="1763688"/>
            <a:ext cx="216024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Овал 88"/>
          <p:cNvSpPr/>
          <p:nvPr/>
        </p:nvSpPr>
        <p:spPr>
          <a:xfrm>
            <a:off x="332656" y="2051720"/>
            <a:ext cx="1728192" cy="92772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 Ставки:</a:t>
            </a:r>
          </a:p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 13%</a:t>
            </a:r>
          </a:p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 в отдельных случаях - 30%, 35% </a:t>
            </a:r>
            <a:endParaRPr lang="ru-RU" sz="1000" b="1" dirty="0" smtClean="0">
              <a:solidFill>
                <a:schemeClr val="tx1"/>
              </a:solidFill>
            </a:endParaRPr>
          </a:p>
        </p:txBody>
      </p:sp>
      <p:cxnSp>
        <p:nvCxnSpPr>
          <p:cNvPr id="90" name="Прямая со стрелкой 89"/>
          <p:cNvCxnSpPr/>
          <p:nvPr/>
        </p:nvCxnSpPr>
        <p:spPr>
          <a:xfrm flipH="1">
            <a:off x="1484784" y="1835696"/>
            <a:ext cx="216024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1435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1528" y="35496"/>
            <a:ext cx="6172200" cy="360040"/>
          </a:xfrm>
        </p:spPr>
        <p:txBody>
          <a:bodyPr>
            <a:noAutofit/>
          </a:bodyPr>
          <a:lstStyle/>
          <a:p>
            <a:r>
              <a:rPr lang="ru-RU" sz="1800" b="1" u="sng" dirty="0" smtClean="0">
                <a:solidFill>
                  <a:schemeClr val="tx2"/>
                </a:solidFill>
              </a:rPr>
              <a:t>Основные параметры районного бюджета</a:t>
            </a:r>
            <a:endParaRPr lang="ru-RU" sz="1800" b="1" u="sng" dirty="0">
              <a:solidFill>
                <a:schemeClr val="tx2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8028137"/>
              </p:ext>
            </p:extLst>
          </p:nvPr>
        </p:nvGraphicFramePr>
        <p:xfrm>
          <a:off x="422037" y="611560"/>
          <a:ext cx="6172199" cy="233546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88687"/>
                <a:gridCol w="716985"/>
                <a:gridCol w="880476"/>
                <a:gridCol w="619531"/>
                <a:gridCol w="783022"/>
                <a:gridCol w="785381"/>
                <a:gridCol w="698117"/>
              </a:tblGrid>
              <a:tr h="279757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Наименование показателя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</a:rPr>
                        <a:t>2017 </a:t>
                      </a:r>
                      <a:r>
                        <a:rPr lang="ru-RU" sz="1200" u="none" strike="noStrike" dirty="0">
                          <a:effectLst/>
                        </a:rPr>
                        <a:t>год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Плановый период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Динамика</a:t>
                      </a:r>
                      <a:r>
                        <a:rPr lang="ru-RU" sz="1200" u="none" strike="noStrike" dirty="0" smtClean="0">
                          <a:effectLst/>
                        </a:rPr>
                        <a:t>, 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12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</a:rPr>
                        <a:t>2018 </a:t>
                      </a:r>
                      <a:r>
                        <a:rPr lang="ru-RU" sz="1200" u="none" strike="noStrike" dirty="0">
                          <a:effectLst/>
                        </a:rPr>
                        <a:t>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</a:rPr>
                        <a:t>2019 </a:t>
                      </a:r>
                      <a:r>
                        <a:rPr lang="ru-RU" sz="1200" u="none" strike="noStrike" dirty="0">
                          <a:effectLst/>
                        </a:rPr>
                        <a:t>год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</a:rPr>
                        <a:t>2017/2016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</a:rPr>
                        <a:t>2018/2017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</a:rPr>
                        <a:t>2019/2018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u="none" strike="noStrike" dirty="0">
                          <a:effectLst/>
                        </a:rPr>
                        <a:t>Налоговые и неналоговые доходы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585,4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602,4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 smtClean="0">
                          <a:effectLst/>
                        </a:rPr>
                        <a:t>623,0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 smtClean="0">
                          <a:effectLst/>
                        </a:rPr>
                        <a:t>97,4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 smtClean="0">
                          <a:effectLst/>
                        </a:rPr>
                        <a:t>102,9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 smtClean="0">
                          <a:effectLst/>
                        </a:rPr>
                        <a:t>103,4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u="none" strike="noStrike" dirty="0">
                          <a:effectLst/>
                        </a:rPr>
                        <a:t>Безвозмездные поступления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1071,6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1020,6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1018,1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95,2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99,8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7484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Доходы </a:t>
                      </a:r>
                      <a:r>
                        <a:rPr lang="ru-RU" sz="1200" u="none" strike="noStrike" dirty="0" smtClean="0">
                          <a:effectLst/>
                        </a:rPr>
                        <a:t>всего</a:t>
                      </a:r>
                    </a:p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1657,0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1623,0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1641,1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99,1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97,9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101,1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7484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Расходы </a:t>
                      </a:r>
                      <a:r>
                        <a:rPr lang="ru-RU" sz="1200" u="none" strike="noStrike" dirty="0" smtClean="0">
                          <a:effectLst/>
                        </a:rPr>
                        <a:t>всего</a:t>
                      </a:r>
                    </a:p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1657,0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1623,0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1641,1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96,4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97,9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101,1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7484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Дефицит (-), Профицит (+)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 smtClean="0">
                          <a:effectLst/>
                        </a:rPr>
                        <a:t>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 smtClean="0">
                          <a:effectLst/>
                        </a:rPr>
                        <a:t>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>
                          <a:effectLst/>
                        </a:rPr>
                        <a:t>х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 err="1">
                          <a:effectLst/>
                        </a:rPr>
                        <a:t>х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>
                          <a:effectLst/>
                        </a:rPr>
                        <a:t>х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9924785"/>
              </p:ext>
            </p:extLst>
          </p:nvPr>
        </p:nvGraphicFramePr>
        <p:xfrm>
          <a:off x="404664" y="3514372"/>
          <a:ext cx="6120680" cy="14176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68352"/>
                <a:gridCol w="1008112"/>
                <a:gridCol w="1080120"/>
                <a:gridCol w="864096"/>
              </a:tblGrid>
              <a:tr h="208743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Наименование показателя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</a:rPr>
                        <a:t>2017 </a:t>
                      </a:r>
                      <a:r>
                        <a:rPr lang="ru-RU" sz="1200" u="none" strike="noStrike" dirty="0">
                          <a:effectLst/>
                        </a:rPr>
                        <a:t>год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Плановый период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6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</a:rPr>
                        <a:t>2018 </a:t>
                      </a:r>
                      <a:r>
                        <a:rPr lang="ru-RU" sz="1200" u="none" strike="noStrike" dirty="0">
                          <a:effectLst/>
                        </a:rPr>
                        <a:t>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</a:rPr>
                        <a:t>2019 </a:t>
                      </a:r>
                      <a:r>
                        <a:rPr lang="ru-RU" sz="1200" u="none" strike="noStrike" dirty="0">
                          <a:effectLst/>
                        </a:rPr>
                        <a:t>год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4690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u="none" strike="noStrike" dirty="0">
                          <a:effectLst/>
                        </a:rPr>
                        <a:t>Источники финансирования дефицита бюджета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>
                          <a:effectLst/>
                        </a:rPr>
                        <a:t>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>
                          <a:effectLst/>
                        </a:rPr>
                        <a:t>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>
                          <a:effectLst/>
                        </a:rPr>
                        <a:t>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26583">
                <a:tc gridSpan="4">
                  <a:txBody>
                    <a:bodyPr/>
                    <a:lstStyle/>
                    <a:p>
                      <a:pPr algn="l" rtl="0" fontAlgn="b"/>
                      <a:r>
                        <a:rPr lang="ru-RU" sz="1200" u="none" strike="noStrike" dirty="0">
                          <a:effectLst/>
                        </a:rPr>
                        <a:t>в том числе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658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Кредиты кредитных организаций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>
                          <a:effectLst/>
                        </a:rPr>
                        <a:t>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>
                          <a:effectLst/>
                        </a:rPr>
                        <a:t>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>
                          <a:effectLst/>
                        </a:rPr>
                        <a:t>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2658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Получение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2658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Погашение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76672" y="3009310"/>
            <a:ext cx="6048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/>
                </a:solidFill>
              </a:rPr>
              <a:t>Источники финансирования дефицита районного бюджета</a:t>
            </a:r>
            <a:endParaRPr lang="ru-RU" sz="1600" b="1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96000" y="3203848"/>
            <a:ext cx="10098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/>
              <a:t>м</a:t>
            </a:r>
            <a:r>
              <a:rPr lang="ru-RU" sz="1100" dirty="0" smtClean="0"/>
              <a:t>лн.рублей</a:t>
            </a:r>
            <a:endParaRPr lang="ru-RU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5724000" y="323528"/>
            <a:ext cx="10812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/>
              <a:t>м</a:t>
            </a:r>
            <a:r>
              <a:rPr lang="ru-RU" sz="1100" dirty="0" smtClean="0"/>
              <a:t>лн. рублей</a:t>
            </a:r>
            <a:endParaRPr lang="ru-RU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857802" y="4953526"/>
            <a:ext cx="52864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/>
                </a:solidFill>
              </a:rPr>
              <a:t>Безвозмездные поступления из других уровней бюджета</a:t>
            </a:r>
            <a:endParaRPr lang="ru-RU" sz="1600" b="1" dirty="0">
              <a:solidFill>
                <a:schemeClr val="tx2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15524" y="7548716"/>
            <a:ext cx="627308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 smtClean="0"/>
              <a:t>          </a:t>
            </a:r>
            <a:r>
              <a:rPr lang="ru-RU" sz="1100" dirty="0" smtClean="0"/>
              <a:t>В сумму дотации в 2017 году включены расходы на поэтапное повышение уровня средней заработной платы педагогических работников муниципальных организаций дополнительного образования детей до средней заработной платы учителей в Краснодарском крае, которые в 2016 году передавались в бюджет муниципального образования в виде субсидии. Объем безвозмездных поступлений из краевого бюджета в форме субсидий и иных межбюджетных трансфертов будет уточнен после  распределения межбюджетных трансфертов  соответствующими правовыми актами высшего исполнительного органа государственной власти Краснодарского края.</a:t>
            </a:r>
            <a:endParaRPr lang="ru-RU" sz="1100" dirty="0"/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9232656"/>
              </p:ext>
            </p:extLst>
          </p:nvPr>
        </p:nvGraphicFramePr>
        <p:xfrm>
          <a:off x="381722" y="5440582"/>
          <a:ext cx="6143622" cy="20117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1134"/>
                <a:gridCol w="720080"/>
                <a:gridCol w="720080"/>
                <a:gridCol w="864096"/>
                <a:gridCol w="648072"/>
                <a:gridCol w="720080"/>
                <a:gridCol w="720080"/>
              </a:tblGrid>
              <a:tr h="214727">
                <a:tc rowSpan="2"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Наименование  показателя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2017 год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Плановый период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Динамика, %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2018 год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2019 год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2017/ 2016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2018/ 2017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2019/</a:t>
                      </a:r>
                    </a:p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1725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ВСЕГО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1071,6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1020,6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1018,1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100,1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95,2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99,8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17258">
                <a:tc gridSpan="7"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в том числе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3083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Дотация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67,6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32,2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30,0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113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smtClean="0">
                          <a:solidFill>
                            <a:schemeClr val="tx1"/>
                          </a:solidFill>
                        </a:rPr>
                        <a:t>47,6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93,3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1725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Субсидии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27,6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15,2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15,2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35,9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55,1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99,8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64795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Субвенции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975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973,2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972,9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104,4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99,8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100,0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1725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Иные  межбюджетные трансферты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1,4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95,5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5724000" y="5174486"/>
            <a:ext cx="10001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млн. рублей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404417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2656" y="2091"/>
            <a:ext cx="6172200" cy="425904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rgbClr val="002060"/>
                </a:solidFill>
              </a:rPr>
              <a:t>Объем поступлений доходов в районный бюджет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0318376"/>
              </p:ext>
            </p:extLst>
          </p:nvPr>
        </p:nvGraphicFramePr>
        <p:xfrm>
          <a:off x="260648" y="611560"/>
          <a:ext cx="6172200" cy="51885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73062"/>
                <a:gridCol w="1090122"/>
                <a:gridCol w="1068444"/>
                <a:gridCol w="1040572"/>
              </a:tblGrid>
              <a:tr h="23238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Наименование показателя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95" marR="9295" marT="929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</a:rPr>
                        <a:t>2017 </a:t>
                      </a:r>
                      <a:r>
                        <a:rPr lang="ru-RU" sz="1400" u="none" strike="noStrike" dirty="0">
                          <a:effectLst/>
                        </a:rPr>
                        <a:t>год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95" marR="9295" marT="929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</a:rPr>
                        <a:t>2018 </a:t>
                      </a:r>
                      <a:r>
                        <a:rPr lang="ru-RU" sz="1400" u="none" strike="noStrike" dirty="0">
                          <a:effectLst/>
                        </a:rPr>
                        <a:t>год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95" marR="9295" marT="929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</a:rPr>
                        <a:t>2019 </a:t>
                      </a:r>
                      <a:r>
                        <a:rPr lang="ru-RU" sz="1400" u="none" strike="noStrike" dirty="0">
                          <a:effectLst/>
                        </a:rPr>
                        <a:t>год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95" marR="9295" marT="9295" marB="0" anchor="b"/>
                </a:tc>
              </a:tr>
              <a:tr h="19520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ДОХОДЫ всего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95" marR="9295" marT="92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1657,0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1623,0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1641,1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b"/>
                </a:tc>
              </a:tr>
              <a:tr h="232387"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в  том числе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95" marR="9295" marT="92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b"/>
                </a:tc>
              </a:tr>
              <a:tr h="19520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НАЛОГОВЫЕ И НЕНАЛОГОВЫЕ ДОХОДЫ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95" marR="9295" marT="92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 smtClean="0">
                          <a:effectLst/>
                          <a:latin typeface="+mn-lt"/>
                        </a:rPr>
                        <a:t>585,4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 smtClean="0">
                          <a:effectLst/>
                          <a:latin typeface="+mn-lt"/>
                        </a:rPr>
                        <a:t>602,4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 smtClean="0">
                          <a:effectLst/>
                          <a:latin typeface="+mn-lt"/>
                        </a:rPr>
                        <a:t>623,0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b"/>
                </a:tc>
              </a:tr>
              <a:tr h="232387"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из них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95" marR="9295" marT="92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b"/>
                </a:tc>
              </a:tr>
              <a:tr h="1952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Налог на прибыль организаций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</a:tr>
              <a:tr h="1952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Налог на доходы физических лиц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 smtClean="0">
                          <a:effectLst/>
                          <a:latin typeface="+mn-lt"/>
                        </a:rPr>
                        <a:t>382,6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390,3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402,0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</a:tr>
              <a:tr h="31604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</a:rPr>
                        <a:t>Акцизы по подакцизным товарам (продукции), производимым на территории Российской Федерации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 smtClean="0">
                          <a:effectLst/>
                          <a:latin typeface="+mn-lt"/>
                        </a:rPr>
                        <a:t>0,6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 smtClean="0">
                          <a:effectLst/>
                          <a:latin typeface="+mn-lt"/>
                        </a:rPr>
                        <a:t>0,6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 smtClean="0">
                          <a:effectLst/>
                          <a:latin typeface="+mn-lt"/>
                        </a:rPr>
                        <a:t>0,6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</a:tr>
              <a:tr h="31604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Налог, взимаемый в связи с применением упрощенной системы налогообложения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</a:tr>
              <a:tr h="31604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</a:rPr>
                        <a:t>Единый налог на вмененный доход для отдельных видов деятельности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 smtClean="0">
                          <a:effectLst/>
                          <a:latin typeface="+mn-lt"/>
                        </a:rPr>
                        <a:t>55,1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 smtClean="0">
                          <a:effectLst/>
                          <a:latin typeface="+mn-lt"/>
                        </a:rPr>
                        <a:t>57,7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</a:tr>
              <a:tr h="1952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Единый сельскохозяйственный налог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 smtClean="0">
                          <a:effectLst/>
                          <a:latin typeface="+mn-lt"/>
                        </a:rPr>
                        <a:t>26,0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</a:tr>
              <a:tr h="31604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</a:rPr>
                        <a:t>Налог, применяемый в связи с патентной системой налогообложения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 smtClean="0">
                          <a:effectLst/>
                          <a:latin typeface="+mn-lt"/>
                        </a:rPr>
                        <a:t>0,2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 smtClean="0">
                          <a:effectLst/>
                          <a:latin typeface="+mn-lt"/>
                        </a:rPr>
                        <a:t>0,2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</a:tr>
              <a:tr h="1952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Государственная пошлина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</a:tr>
              <a:tr h="61350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Доходы от арендной платы за земельные участки, а также средства от продажи права на заключение договоров аренды земельных участков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</a:tr>
              <a:tr h="1952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</a:rPr>
                        <a:t>Доходы от сдачи в аренду имущества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>
                          <a:effectLst/>
                          <a:latin typeface="+mn-lt"/>
                        </a:rPr>
                        <a:t>1,0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>
                          <a:effectLst/>
                          <a:latin typeface="+mn-lt"/>
                        </a:rPr>
                        <a:t>1,0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>
                          <a:effectLst/>
                          <a:latin typeface="+mn-lt"/>
                        </a:rPr>
                        <a:t>1,0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</a:tr>
              <a:tr h="31604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Плата за негативное воздействие на окружающую среду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 smtClean="0">
                          <a:effectLst/>
                          <a:latin typeface="+mn-lt"/>
                        </a:rPr>
                        <a:t>3,5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</a:tr>
              <a:tr h="1952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Доходы от продажи земельных участков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</a:tr>
              <a:tr h="1952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Штрафы, санкции, возмещение ущерба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</a:tr>
              <a:tr h="1952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Прочие неналоговые доходы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 smtClean="0">
                          <a:effectLst/>
                          <a:latin typeface="+mn-lt"/>
                        </a:rPr>
                        <a:t>0,1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 smtClean="0">
                          <a:effectLst/>
                          <a:latin typeface="+mn-lt"/>
                        </a:rPr>
                        <a:t>0,2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 smtClean="0">
                          <a:effectLst/>
                          <a:latin typeface="+mn-lt"/>
                        </a:rPr>
                        <a:t>0,2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</a:tr>
              <a:tr h="19520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БЕЗВОЗМЕЗДНЫЕ ПОСТУПЛЕНИЯ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95" marR="9295" marT="929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1071,6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1020,6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1018,1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95" marR="9295" marT="9295" marB="0"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60648" y="5796137"/>
            <a:ext cx="619268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tabLst>
                <a:tab pos="361950" algn="l"/>
              </a:tabLst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just">
              <a:tabLst>
                <a:tab pos="361950" algn="l"/>
              </a:tabLst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Бюджет муниципального образования Тимашевский район на 2017-2019 годы сформирован с ежегодным приростом прогнозных поступлений налоговых и неналоговых доходов. В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основу расчетов формирования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доходов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положены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прогнозные данные социально-экономического развития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Тимашевского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на среднесрочную перспективу, индексы роста цен, заработной платы и инвестиций в основной капитал, показатели собираемости налогов в динамике за предшествующие годы, ряд других параметров, влияющих на изменение налогооблагаемой базы.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tabLst>
                <a:tab pos="361950" algn="l"/>
              </a:tabLst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структуре налоговых и неналоговых доходов основная сумма поступлений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запланирована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шести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доходным источникам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налогу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прибыль, по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налогу на доходы физических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лиц, налогу, взимаемому в связи с применением упрощенной системой налогообложения, единому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налогу на вмененный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доход, единому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сельскохозяйственному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налогу, доходам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получаемым в виде арендной платы за земельные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участки.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45224" y="303783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err="1"/>
              <a:t>м</a:t>
            </a:r>
            <a:r>
              <a:rPr lang="ru-RU" sz="1400" dirty="0" err="1" smtClean="0"/>
              <a:t>лн.рублей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17884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6652" y="29373"/>
            <a:ext cx="6172200" cy="606191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Структура доходов районного бюджета</a:t>
            </a:r>
            <a:endParaRPr lang="ru-RU" sz="2400" dirty="0">
              <a:solidFill>
                <a:srgbClr val="002060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959049851"/>
              </p:ext>
            </p:extLst>
          </p:nvPr>
        </p:nvGraphicFramePr>
        <p:xfrm>
          <a:off x="296652" y="827584"/>
          <a:ext cx="6480720" cy="62406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Багетная рамка 5"/>
          <p:cNvSpPr/>
          <p:nvPr/>
        </p:nvSpPr>
        <p:spPr>
          <a:xfrm>
            <a:off x="836712" y="7444169"/>
            <a:ext cx="360040" cy="296183"/>
          </a:xfrm>
          <a:prstGeom prst="bevel">
            <a:avLst/>
          </a:prstGeom>
          <a:solidFill>
            <a:srgbClr val="FF66FF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bliqueTop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484784" y="8388425"/>
            <a:ext cx="232225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Налог, взимаемый  в связи с применением упрощенной системы налогообложения</a:t>
            </a:r>
            <a:endParaRPr lang="ru-RU" sz="1100" dirty="0"/>
          </a:p>
        </p:txBody>
      </p:sp>
      <p:sp>
        <p:nvSpPr>
          <p:cNvPr id="15" name="TextBox 14"/>
          <p:cNvSpPr txBox="1"/>
          <p:nvPr/>
        </p:nvSpPr>
        <p:spPr>
          <a:xfrm>
            <a:off x="1484784" y="7941664"/>
            <a:ext cx="23222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/>
              <a:t>н</a:t>
            </a:r>
            <a:r>
              <a:rPr lang="ru-RU" sz="1100" dirty="0" smtClean="0"/>
              <a:t>алог на доходы физических лиц</a:t>
            </a:r>
            <a:endParaRPr lang="ru-RU" sz="1100" dirty="0"/>
          </a:p>
        </p:txBody>
      </p:sp>
      <p:sp>
        <p:nvSpPr>
          <p:cNvPr id="16" name="TextBox 15"/>
          <p:cNvSpPr txBox="1"/>
          <p:nvPr/>
        </p:nvSpPr>
        <p:spPr>
          <a:xfrm>
            <a:off x="1484784" y="7423632"/>
            <a:ext cx="23222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/>
              <a:t>н</a:t>
            </a:r>
            <a:r>
              <a:rPr lang="ru-RU" sz="1100" dirty="0" smtClean="0"/>
              <a:t>алог на прибыль</a:t>
            </a:r>
            <a:endParaRPr lang="ru-RU" sz="1100" dirty="0"/>
          </a:p>
        </p:txBody>
      </p:sp>
      <p:sp>
        <p:nvSpPr>
          <p:cNvPr id="17" name="TextBox 16"/>
          <p:cNvSpPr txBox="1"/>
          <p:nvPr/>
        </p:nvSpPr>
        <p:spPr>
          <a:xfrm>
            <a:off x="4401108" y="7333933"/>
            <a:ext cx="23222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единый налог на вмененный доход</a:t>
            </a:r>
            <a:endParaRPr lang="ru-RU" sz="1100" dirty="0"/>
          </a:p>
        </p:txBody>
      </p:sp>
      <p:sp>
        <p:nvSpPr>
          <p:cNvPr id="18" name="TextBox 17"/>
          <p:cNvSpPr txBox="1"/>
          <p:nvPr/>
        </p:nvSpPr>
        <p:spPr>
          <a:xfrm>
            <a:off x="4401108" y="7916074"/>
            <a:ext cx="23222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единый сельскохозяйственный налог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403933" y="8316417"/>
            <a:ext cx="23222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арендная плата за землю</a:t>
            </a:r>
            <a:endParaRPr lang="ru-RU" sz="1100" dirty="0"/>
          </a:p>
        </p:txBody>
      </p:sp>
      <p:sp>
        <p:nvSpPr>
          <p:cNvPr id="20" name="Багетная рамка 19"/>
          <p:cNvSpPr/>
          <p:nvPr/>
        </p:nvSpPr>
        <p:spPr>
          <a:xfrm>
            <a:off x="836712" y="7975375"/>
            <a:ext cx="360040" cy="269033"/>
          </a:xfrm>
          <a:prstGeom prst="bevel">
            <a:avLst/>
          </a:prstGeom>
          <a:solidFill>
            <a:srgbClr val="0088EE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bliqueTop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агетная рамка 20"/>
          <p:cNvSpPr/>
          <p:nvPr/>
        </p:nvSpPr>
        <p:spPr>
          <a:xfrm>
            <a:off x="836712" y="8388425"/>
            <a:ext cx="360040" cy="288031"/>
          </a:xfrm>
          <a:prstGeom prst="bevel">
            <a:avLst/>
          </a:prstGeom>
          <a:solidFill>
            <a:srgbClr val="FFFF0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bliqueTop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агетная рамка 21"/>
          <p:cNvSpPr/>
          <p:nvPr/>
        </p:nvSpPr>
        <p:spPr>
          <a:xfrm>
            <a:off x="3861048" y="7409387"/>
            <a:ext cx="360040" cy="258957"/>
          </a:xfrm>
          <a:prstGeom prst="bevel">
            <a:avLst/>
          </a:prstGeom>
          <a:solidFill>
            <a:srgbClr val="5ED555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bliqueTop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агетная рамка 22"/>
          <p:cNvSpPr/>
          <p:nvPr/>
        </p:nvSpPr>
        <p:spPr>
          <a:xfrm>
            <a:off x="3861048" y="7932373"/>
            <a:ext cx="360040" cy="240027"/>
          </a:xfrm>
          <a:prstGeom prst="bevel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bliqueTop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агетная рамка 23"/>
          <p:cNvSpPr/>
          <p:nvPr/>
        </p:nvSpPr>
        <p:spPr>
          <a:xfrm>
            <a:off x="3861048" y="8388424"/>
            <a:ext cx="360040" cy="247188"/>
          </a:xfrm>
          <a:prstGeom prst="bevel">
            <a:avLst/>
          </a:prstGeom>
          <a:solidFill>
            <a:srgbClr val="BF504D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bliqueTop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агетная рамка 24"/>
          <p:cNvSpPr/>
          <p:nvPr/>
        </p:nvSpPr>
        <p:spPr>
          <a:xfrm>
            <a:off x="3861048" y="8855969"/>
            <a:ext cx="360040" cy="288031"/>
          </a:xfrm>
          <a:prstGeom prst="bevel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bliqueTop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4437112" y="8676456"/>
            <a:ext cx="244147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/>
              <a:t>п</a:t>
            </a:r>
            <a:r>
              <a:rPr lang="ru-RU" sz="1100" dirty="0" smtClean="0"/>
              <a:t>рочие налоговые и неналоговые доходы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522981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658" y="251520"/>
            <a:ext cx="6172200" cy="461400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Динамика поступления налоговых и неналоговых доходов, </a:t>
            </a:r>
            <a:r>
              <a:rPr lang="ru-RU" sz="2400" dirty="0" err="1" smtClean="0">
                <a:solidFill>
                  <a:srgbClr val="002060"/>
                </a:solidFill>
              </a:rPr>
              <a:t>млн.рублей</a:t>
            </a:r>
            <a:endParaRPr lang="ru-RU" sz="2400" dirty="0">
              <a:solidFill>
                <a:srgbClr val="002060"/>
              </a:solidFill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095668027"/>
              </p:ext>
            </p:extLst>
          </p:nvPr>
        </p:nvGraphicFramePr>
        <p:xfrm>
          <a:off x="188640" y="827584"/>
          <a:ext cx="6534726" cy="82569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08720" y="2051720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562,3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43016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7110</TotalTime>
  <Words>4931</Words>
  <Application>Microsoft Office PowerPoint</Application>
  <PresentationFormat>Экран (4:3)</PresentationFormat>
  <Paragraphs>853</Paragraphs>
  <Slides>25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Презентация PowerPoint</vt:lpstr>
      <vt:lpstr>Презентация PowerPoint</vt:lpstr>
      <vt:lpstr> Основными приоритетами бюджетной политики на очередной финансовый год и двухлетний плановый период являются   формирование и гарантированное исполнение бюджетных расходов, исходя из муниципальных приоритетов, направленных на улучшение качества жизни населения за счет обеспечения граждан доступными и качественными муниципальными услугами, адресного решения социальных вопросов, повышения реальных доходов, создания благоприятных и комфортных условий для проживания.  </vt:lpstr>
      <vt:lpstr>Основные показатели социально-экономического развития Тимашевского района</vt:lpstr>
      <vt:lpstr>Презентация PowerPoint</vt:lpstr>
      <vt:lpstr>Основные параметры районного бюджета</vt:lpstr>
      <vt:lpstr>Объем поступлений доходов в районный бюджет</vt:lpstr>
      <vt:lpstr>Структура доходов районного бюджета</vt:lpstr>
      <vt:lpstr>Динамика поступления налоговых и неналоговых доходов, млн.рублей</vt:lpstr>
      <vt:lpstr>Распределение бюджетных ассигнований по разделам  классификации расходов                                                                                                                                                                       тыс. рублей</vt:lpstr>
      <vt:lpstr>Распределение  бюджетных ассигнований по видам расходов</vt:lpstr>
      <vt:lpstr>Презентация PowerPoint</vt:lpstr>
      <vt:lpstr>Социальная сфера</vt:lpstr>
      <vt:lpstr>Презентация PowerPoint</vt:lpstr>
      <vt:lpstr>Полномочия муниципального района в сфере  образования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Структура муниципального долга, млн.рублей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 Борисов</dc:creator>
  <cp:lastModifiedBy>Карина Магомедова</cp:lastModifiedBy>
  <cp:revision>688</cp:revision>
  <cp:lastPrinted>2016-11-21T05:52:39Z</cp:lastPrinted>
  <dcterms:created xsi:type="dcterms:W3CDTF">2014-11-11T10:39:10Z</dcterms:created>
  <dcterms:modified xsi:type="dcterms:W3CDTF">2016-11-30T10:37:40Z</dcterms:modified>
</cp:coreProperties>
</file>