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5.xml" ContentType="application/vnd.openxmlformats-officedocument.drawingml.chartshapes+xml"/>
  <Override PartName="/ppt/charts/chart7.xml" ContentType="application/vnd.openxmlformats-officedocument.drawingml.chart+xml"/>
  <Override PartName="/ppt/drawings/drawing6.xml" ContentType="application/vnd.openxmlformats-officedocument.drawingml.chartshapes+xml"/>
  <Override PartName="/ppt/charts/chart8.xml" ContentType="application/vnd.openxmlformats-officedocument.drawingml.chart+xml"/>
  <Override PartName="/ppt/drawings/drawing7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9.xml" ContentType="application/vnd.openxmlformats-officedocument.drawingml.chart+xml"/>
  <Override PartName="/ppt/drawings/drawing8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4.xml" ContentType="application/vnd.openxmlformats-officedocument.presentationml.notesSlide+xml"/>
  <Override PartName="/ppt/charts/chart15.xml" ContentType="application/vnd.openxmlformats-officedocument.drawingml.chart+xml"/>
  <Override PartName="/ppt/theme/themeOverride1.xml" ContentType="application/vnd.openxmlformats-officedocument.themeOverride+xml"/>
  <Override PartName="/ppt/drawings/drawing9.xml" ContentType="application/vnd.openxmlformats-officedocument.drawingml.chartshapes+xml"/>
  <Override PartName="/ppt/charts/chart16.xml" ContentType="application/vnd.openxmlformats-officedocument.drawingml.chart+xml"/>
  <Override PartName="/ppt/notesSlides/notesSlide5.xml" ContentType="application/vnd.openxmlformats-officedocument.presentationml.notesSlide+xml"/>
  <Override PartName="/ppt/charts/chart17.xml" ContentType="application/vnd.openxmlformats-officedocument.drawingml.chart+xml"/>
  <Override PartName="/ppt/theme/themeOverride2.xml" ContentType="application/vnd.openxmlformats-officedocument.themeOverride+xml"/>
  <Override PartName="/ppt/drawings/drawing10.xml" ContentType="application/vnd.openxmlformats-officedocument.drawingml.chartshapes+xml"/>
  <Override PartName="/ppt/charts/chart18.xml" ContentType="application/vnd.openxmlformats-officedocument.drawingml.chart+xml"/>
  <Override PartName="/ppt/notesSlides/notesSlide6.xml" ContentType="application/vnd.openxmlformats-officedocument.presentationml.notesSlide+xml"/>
  <Override PartName="/ppt/charts/chart19.xml" ContentType="application/vnd.openxmlformats-officedocument.drawingml.chart+xml"/>
  <Override PartName="/ppt/drawings/drawing11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theme/themeOverride3.xml" ContentType="application/vnd.openxmlformats-officedocument.themeOverride+xml"/>
  <Override PartName="/ppt/drawings/drawing12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22.xml" ContentType="application/vnd.openxmlformats-officedocument.drawingml.chart+xml"/>
  <Override PartName="/ppt/notesSlides/notesSlide9.xml" ContentType="application/vnd.openxmlformats-officedocument.presentationml.notesSlide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theme/themeOverride4.xml" ContentType="application/vnd.openxmlformats-officedocument.themeOverride+xml"/>
  <Override PartName="/ppt/drawings/drawing13.xml" ContentType="application/vnd.openxmlformats-officedocument.drawingml.chartshapes+xml"/>
  <Override PartName="/ppt/notesSlides/notesSlide10.xml" ContentType="application/vnd.openxmlformats-officedocument.presentationml.notesSlide+xml"/>
  <Override PartName="/ppt/charts/chart25.xml" ContentType="application/vnd.openxmlformats-officedocument.drawingml.chart+xml"/>
  <Override PartName="/ppt/notesSlides/notesSlide11.xml" ContentType="application/vnd.openxmlformats-officedocument.presentationml.notesSlide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theme/themeOverride5.xml" ContentType="application/vnd.openxmlformats-officedocument.themeOverride+xml"/>
  <Override PartName="/ppt/drawings/drawing14.xml" ContentType="application/vnd.openxmlformats-officedocument.drawingml.chartshapes+xml"/>
  <Override PartName="/ppt/notesSlides/notesSlide12.xml" ContentType="application/vnd.openxmlformats-officedocument.presentationml.notesSlide+xml"/>
  <Override PartName="/ppt/charts/chart28.xml" ContentType="application/vnd.openxmlformats-officedocument.drawingml.chart+xml"/>
  <Override PartName="/ppt/notesSlides/notesSlide13.xml" ContentType="application/vnd.openxmlformats-officedocument.presentationml.notesSlide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theme/themeOverride6.xml" ContentType="application/vnd.openxmlformats-officedocument.themeOverride+xml"/>
  <Override PartName="/ppt/drawings/drawing15.xml" ContentType="application/vnd.openxmlformats-officedocument.drawingml.chartshapes+xml"/>
  <Override PartName="/ppt/notesSlides/notesSlide14.xml" ContentType="application/vnd.openxmlformats-officedocument.presentationml.notesSlide+xml"/>
  <Override PartName="/ppt/charts/chart31.xml" ContentType="application/vnd.openxmlformats-officedocument.drawingml.chart+xml"/>
  <Override PartName="/ppt/drawings/drawing16.xml" ContentType="application/vnd.openxmlformats-officedocument.drawingml.chartshapes+xml"/>
  <Override PartName="/ppt/charts/chart32.xml" ContentType="application/vnd.openxmlformats-officedocument.drawingml.chart+xml"/>
  <Override PartName="/ppt/drawings/drawing17.xml" ContentType="application/vnd.openxmlformats-officedocument.drawingml.chartshapes+xml"/>
  <Override PartName="/ppt/charts/chart33.xml" ContentType="application/vnd.openxmlformats-officedocument.drawingml.chart+xml"/>
  <Override PartName="/ppt/drawings/drawing18.xml" ContentType="application/vnd.openxmlformats-officedocument.drawingml.chartshape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57" r:id="rId2"/>
    <p:sldId id="360" r:id="rId3"/>
    <p:sldId id="299" r:id="rId4"/>
    <p:sldId id="361" r:id="rId5"/>
    <p:sldId id="304" r:id="rId6"/>
    <p:sldId id="301" r:id="rId7"/>
    <p:sldId id="280" r:id="rId8"/>
    <p:sldId id="334" r:id="rId9"/>
    <p:sldId id="310" r:id="rId10"/>
    <p:sldId id="362" r:id="rId11"/>
    <p:sldId id="363" r:id="rId12"/>
    <p:sldId id="364" r:id="rId13"/>
    <p:sldId id="340" r:id="rId14"/>
    <p:sldId id="366" r:id="rId15"/>
    <p:sldId id="343" r:id="rId16"/>
    <p:sldId id="365" r:id="rId17"/>
    <p:sldId id="347" r:id="rId18"/>
    <p:sldId id="367" r:id="rId19"/>
    <p:sldId id="349" r:id="rId20"/>
    <p:sldId id="368" r:id="rId21"/>
    <p:sldId id="352" r:id="rId22"/>
    <p:sldId id="369" r:id="rId23"/>
    <p:sldId id="354" r:id="rId24"/>
    <p:sldId id="372" r:id="rId25"/>
    <p:sldId id="371" r:id="rId26"/>
    <p:sldId id="370" r:id="rId27"/>
    <p:sldId id="335" r:id="rId28"/>
    <p:sldId id="296" r:id="rId29"/>
    <p:sldId id="297" r:id="rId30"/>
    <p:sldId id="358" r:id="rId31"/>
  </p:sldIdLst>
  <p:sldSz cx="6858000" cy="9144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91B0"/>
    <a:srgbClr val="899FB5"/>
    <a:srgbClr val="9A8BB3"/>
    <a:srgbClr val="5BFFA5"/>
    <a:srgbClr val="FFFF99"/>
    <a:srgbClr val="12BE95"/>
    <a:srgbClr val="5AA473"/>
    <a:srgbClr val="457D58"/>
    <a:srgbClr val="98747B"/>
    <a:srgbClr val="F79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37" autoAdjust="0"/>
    <p:restoredTop sz="94651" autoAdjust="0"/>
  </p:normalViewPr>
  <p:slideViewPr>
    <p:cSldViewPr>
      <p:cViewPr>
        <p:scale>
          <a:sx n="79" d="100"/>
          <a:sy n="79" d="100"/>
        </p:scale>
        <p:origin x="-773" y="144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9.xml"/><Relationship Id="rId2" Type="http://schemas.openxmlformats.org/officeDocument/2006/relationships/package" Target="../embeddings/_____Microsoft_Excel15.xlsx"/><Relationship Id="rId1" Type="http://schemas.openxmlformats.org/officeDocument/2006/relationships/themeOverride" Target="../theme/themeOverride1.xm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6.xlsx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0.xml"/><Relationship Id="rId2" Type="http://schemas.openxmlformats.org/officeDocument/2006/relationships/package" Target="../embeddings/_____Microsoft_Excel17.xlsx"/><Relationship Id="rId1" Type="http://schemas.openxmlformats.org/officeDocument/2006/relationships/themeOverride" Target="../theme/themeOverride2.xm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8.xlsx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package" Target="../embeddings/_____Microsoft_Excel19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0.xlsx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2.xml"/><Relationship Id="rId2" Type="http://schemas.openxmlformats.org/officeDocument/2006/relationships/package" Target="../embeddings/_____Microsoft_Excel21.xlsx"/><Relationship Id="rId1" Type="http://schemas.openxmlformats.org/officeDocument/2006/relationships/themeOverride" Target="../theme/themeOverride3.xm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3.xlsx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3.xml"/><Relationship Id="rId2" Type="http://schemas.openxmlformats.org/officeDocument/2006/relationships/package" Target="../embeddings/_____Microsoft_Excel24.xlsx"/><Relationship Id="rId1" Type="http://schemas.openxmlformats.org/officeDocument/2006/relationships/themeOverride" Target="../theme/themeOverride4.xm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6.xlsx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4.xml"/><Relationship Id="rId2" Type="http://schemas.openxmlformats.org/officeDocument/2006/relationships/package" Target="../embeddings/_____Microsoft_Excel27.xlsx"/><Relationship Id="rId1" Type="http://schemas.openxmlformats.org/officeDocument/2006/relationships/themeOverride" Target="../theme/themeOverride5.xm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9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3.xlsx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5.xml"/><Relationship Id="rId2" Type="http://schemas.openxmlformats.org/officeDocument/2006/relationships/package" Target="../embeddings/_____Microsoft_Excel30.xlsx"/><Relationship Id="rId1" Type="http://schemas.openxmlformats.org/officeDocument/2006/relationships/themeOverride" Target="../theme/themeOverride6.xml"/></Relationships>
</file>

<file path=ppt/charts/_rels/chart3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6.xml"/><Relationship Id="rId1" Type="http://schemas.openxmlformats.org/officeDocument/2006/relationships/package" Target="../embeddings/_____Microsoft_Excel31.xlsx"/></Relationships>
</file>

<file path=ppt/charts/_rels/chart3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7.xml"/><Relationship Id="rId1" Type="http://schemas.openxmlformats.org/officeDocument/2006/relationships/package" Target="../embeddings/_____Microsoft_Excel32.xlsx"/></Relationships>
</file>

<file path=ppt/charts/_rels/chart3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8.xml"/><Relationship Id="rId1" Type="http://schemas.openxmlformats.org/officeDocument/2006/relationships/package" Target="../embeddings/_____Microsoft_Excel3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483307245651037"/>
          <c:y val="0.10517062328578206"/>
          <c:w val="0.88328304705274296"/>
          <c:h val="0.4346577241091800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c:spPr>
          <c:invertIfNegative val="0"/>
          <c:dPt>
            <c:idx val="3"/>
            <c:invertIfNegative val="0"/>
            <c:bubble3D val="1"/>
            <c:spPr>
              <a:solidFill>
                <a:schemeClr val="tx2">
                  <a:lumMod val="20000"/>
                  <a:lumOff val="80000"/>
                </a:schemeClr>
              </a:solidFill>
            </c:spPr>
          </c:dPt>
          <c:dLbls>
            <c:dLbl>
              <c:idx val="0"/>
              <c:layout>
                <c:manualLayout>
                  <c:x val="2.9009457886321815E-3"/>
                  <c:y val="-8.67218210996242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5691589823352966E-3"/>
                  <c:y val="-1.42161623355059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4335436159267371E-4"/>
                  <c:y val="-9.57859315844376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9170575250092988E-3"/>
                  <c:y val="4.74758176784644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8341150500185977E-3"/>
                  <c:y val="-7.6802965950353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0.0</c:formatCode>
                <c:ptCount val="5"/>
                <c:pt idx="0">
                  <c:v>1898.9</c:v>
                </c:pt>
                <c:pt idx="1">
                  <c:v>2059.9</c:v>
                </c:pt>
                <c:pt idx="2">
                  <c:v>2082.4</c:v>
                </c:pt>
                <c:pt idx="3">
                  <c:v>2188</c:v>
                </c:pt>
                <c:pt idx="4">
                  <c:v>2437.1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shape val="cylinder"/>
        <c:axId val="22433792"/>
        <c:axId val="22652032"/>
        <c:axId val="0"/>
      </c:bar3DChart>
      <c:catAx>
        <c:axId val="22433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652032"/>
        <c:crosses val="autoZero"/>
        <c:auto val="1"/>
        <c:lblAlgn val="ctr"/>
        <c:lblOffset val="100"/>
        <c:noMultiLvlLbl val="0"/>
      </c:catAx>
      <c:valAx>
        <c:axId val="22652032"/>
        <c:scaling>
          <c:orientation val="minMax"/>
        </c:scaling>
        <c:delete val="0"/>
        <c:axPos val="l"/>
        <c:majorGridlines>
          <c:spPr>
            <a:ln w="6350"/>
          </c:spPr>
        </c:majorGridlines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224337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4758320504073568E-2"/>
          <c:y val="2.8749999999999998E-2"/>
          <c:w val="0.63071721168324479"/>
          <c:h val="0.872222112860899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всего</c:v>
                </c:pt>
              </c:strCache>
            </c:strRef>
          </c:tx>
          <c:spPr>
            <a:gradFill>
              <a:gsLst>
                <a:gs pos="0">
                  <a:schemeClr val="accent5">
                    <a:lumMod val="75000"/>
                  </a:schemeClr>
                </a:gs>
                <a:gs pos="85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c:spPr>
          <c:invertIfNegative val="0"/>
          <c:dLbls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  <c:pt idx="3">
                  <c:v>2016 год</c:v>
                </c:pt>
                <c:pt idx="4">
                  <c:v>2017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1474.6</c:v>
                </c:pt>
                <c:pt idx="1">
                  <c:v>1579.9</c:v>
                </c:pt>
                <c:pt idx="2">
                  <c:v>1627.4</c:v>
                </c:pt>
                <c:pt idx="3">
                  <c:v>1731.4</c:v>
                </c:pt>
                <c:pt idx="4">
                  <c:v>1869.3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на социальную сферу</c:v>
                </c:pt>
              </c:strCache>
            </c:strRef>
          </c:tx>
          <c:spPr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82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c:spPr>
          <c:invertIfNegative val="0"/>
          <c:dLbls>
            <c:txPr>
              <a:bodyPr/>
              <a:lstStyle/>
              <a:p>
                <a:pPr>
                  <a:defRPr sz="11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  <c:pt idx="3">
                  <c:v>2016 год</c:v>
                </c:pt>
                <c:pt idx="4">
                  <c:v>2017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1250.0999999999999</c:v>
                </c:pt>
                <c:pt idx="1">
                  <c:v>1362.2</c:v>
                </c:pt>
                <c:pt idx="2">
                  <c:v>1394.7</c:v>
                </c:pt>
                <c:pt idx="3">
                  <c:v>1472.5</c:v>
                </c:pt>
                <c:pt idx="4">
                  <c:v>1603.4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680768"/>
        <c:axId val="95756288"/>
      </c:barChart>
      <c:catAx>
        <c:axId val="956807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95756288"/>
        <c:crosses val="autoZero"/>
        <c:auto val="1"/>
        <c:lblAlgn val="ctr"/>
        <c:lblOffset val="100"/>
        <c:noMultiLvlLbl val="0"/>
      </c:catAx>
      <c:valAx>
        <c:axId val="957562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56807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507633420822394"/>
          <c:y val="0.35958155511606132"/>
          <c:w val="0.26492366579177989"/>
          <c:h val="0.43735839779948033"/>
        </c:manualLayout>
      </c:layout>
      <c:overlay val="0"/>
      <c:txPr>
        <a:bodyPr/>
        <a:lstStyle/>
        <a:p>
          <a:pPr>
            <a:defRPr sz="1400">
              <a:latin typeface="+mn-lt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>
              <a:gsLst>
                <a:gs pos="50000">
                  <a:srgbClr val="00B050"/>
                </a:gs>
                <a:gs pos="50000">
                  <a:srgbClr val="4F81BD">
                    <a:tint val="44500"/>
                    <a:satMod val="160000"/>
                  </a:srgbClr>
                </a:gs>
                <a:gs pos="100000">
                  <a:srgbClr val="4F81BD">
                    <a:tint val="23500"/>
                    <a:satMod val="160000"/>
                  </a:srgbClr>
                </a:gs>
              </a:gsLst>
              <a:lin ang="1800000" scaled="0"/>
            </a:gradFill>
            <a:ln>
              <a:solidFill>
                <a:schemeClr val="accent3">
                  <a:lumMod val="50000"/>
                </a:schemeClr>
              </a:solidFill>
            </a:ln>
            <a:scene3d>
              <a:camera prst="orthographicFront"/>
              <a:lightRig rig="contrasting" dir="t">
                <a:rot lat="0" lon="0" rev="1500000"/>
              </a:lightRig>
            </a:scene3d>
            <a:sp3d prstMaterial="powder">
              <a:bevelT w="50800" h="63500"/>
            </a:sp3d>
          </c:spPr>
          <c:invertIfNegative val="0"/>
          <c:dLbls>
            <c:dLbl>
              <c:idx val="0"/>
              <c:layout>
                <c:manualLayout>
                  <c:x val="4.3360130121360583E-3"/>
                  <c:y val="-4.44441333743946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3360130121360583E-3"/>
                  <c:y val="-3.5555306699515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latin typeface="+mn-lt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2013 г</c:v>
                </c:pt>
                <c:pt idx="1">
                  <c:v>2014 г</c:v>
                </c:pt>
                <c:pt idx="2">
                  <c:v>2015 г</c:v>
                </c:pt>
                <c:pt idx="3">
                  <c:v>2016 г</c:v>
                </c:pt>
                <c:pt idx="4">
                  <c:v>2017 г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20.8</c:v>
                </c:pt>
                <c:pt idx="1">
                  <c:v>22.3</c:v>
                </c:pt>
                <c:pt idx="2">
                  <c:v>24.2</c:v>
                </c:pt>
                <c:pt idx="3">
                  <c:v>24.6</c:v>
                </c:pt>
                <c:pt idx="4">
                  <c:v>26.2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2013 г</c:v>
                </c:pt>
                <c:pt idx="1">
                  <c:v>2014 г</c:v>
                </c:pt>
                <c:pt idx="2">
                  <c:v>2015 г</c:v>
                </c:pt>
                <c:pt idx="3">
                  <c:v>2016 г</c:v>
                </c:pt>
                <c:pt idx="4">
                  <c:v>2017 г</c:v>
                </c:pt>
              </c:strCache>
            </c:strRef>
          </c:cat>
          <c:val>
            <c:numRef>
              <c:f>Лист1!$C$2:$C$6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665280"/>
        <c:axId val="23890560"/>
      </c:barChart>
      <c:catAx>
        <c:axId val="236652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23890560"/>
        <c:crosses val="autoZero"/>
        <c:auto val="1"/>
        <c:lblAlgn val="ctr"/>
        <c:lblOffset val="100"/>
        <c:noMultiLvlLbl val="0"/>
      </c:catAx>
      <c:valAx>
        <c:axId val="23890560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2366528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>
              <a:gsLst>
                <a:gs pos="50000">
                  <a:schemeClr val="accent3">
                    <a:lumMod val="75000"/>
                  </a:schemeClr>
                </a:gs>
                <a:gs pos="50000">
                  <a:srgbClr val="4F81BD">
                    <a:tint val="44500"/>
                    <a:satMod val="160000"/>
                  </a:srgbClr>
                </a:gs>
                <a:gs pos="100000">
                  <a:srgbClr val="4F81BD">
                    <a:tint val="23500"/>
                    <a:satMod val="160000"/>
                  </a:srgbClr>
                </a:gs>
              </a:gsLst>
              <a:lin ang="1800000" scaled="0"/>
            </a:gradFill>
            <a:ln>
              <a:solidFill>
                <a:schemeClr val="accent3">
                  <a:lumMod val="50000"/>
                </a:schemeClr>
              </a:solidFill>
            </a:ln>
            <a:scene3d>
              <a:camera prst="orthographicFront"/>
              <a:lightRig rig="contrasting" dir="t">
                <a:rot lat="0" lon="0" rev="1500000"/>
              </a:lightRig>
            </a:scene3d>
            <a:sp3d prstMaterial="powder">
              <a:bevelT w="50800" h="63500"/>
            </a:sp3d>
          </c:spPr>
          <c:invertIfNegative val="0"/>
          <c:dLbls>
            <c:dLbl>
              <c:idx val="0"/>
              <c:layout>
                <c:manualLayout>
                  <c:x val="4.3360130121360583E-3"/>
                  <c:y val="-4.44441333743946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3360130121360583E-3"/>
                  <c:y val="-3.5555306699515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latin typeface="+mn-lt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2013 г</c:v>
                </c:pt>
                <c:pt idx="1">
                  <c:v>2014 г</c:v>
                </c:pt>
                <c:pt idx="2">
                  <c:v>2015 г</c:v>
                </c:pt>
                <c:pt idx="3">
                  <c:v>2016 г</c:v>
                </c:pt>
                <c:pt idx="4">
                  <c:v>2017 г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24.9</c:v>
                </c:pt>
                <c:pt idx="1">
                  <c:v>27.7</c:v>
                </c:pt>
                <c:pt idx="2">
                  <c:v>27.5</c:v>
                </c:pt>
                <c:pt idx="3">
                  <c:v>27.9</c:v>
                </c:pt>
                <c:pt idx="4">
                  <c:v>28.1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2013 г</c:v>
                </c:pt>
                <c:pt idx="1">
                  <c:v>2014 г</c:v>
                </c:pt>
                <c:pt idx="2">
                  <c:v>2015 г</c:v>
                </c:pt>
                <c:pt idx="3">
                  <c:v>2016 г</c:v>
                </c:pt>
                <c:pt idx="4">
                  <c:v>2017 г</c:v>
                </c:pt>
              </c:strCache>
            </c:strRef>
          </c:cat>
          <c:val>
            <c:numRef>
              <c:f>Лист1!$C$2:$C$6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806592"/>
        <c:axId val="95808128"/>
      </c:barChart>
      <c:catAx>
        <c:axId val="958065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95808128"/>
        <c:crosses val="autoZero"/>
        <c:auto val="1"/>
        <c:lblAlgn val="ctr"/>
        <c:lblOffset val="100"/>
        <c:noMultiLvlLbl val="0"/>
      </c:catAx>
      <c:valAx>
        <c:axId val="95808128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9580659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>
              <a:gsLst>
                <a:gs pos="50000">
                  <a:schemeClr val="accent6">
                    <a:lumMod val="75000"/>
                  </a:schemeClr>
                </a:gs>
                <a:gs pos="50000">
                  <a:srgbClr val="4F81BD">
                    <a:tint val="44500"/>
                    <a:satMod val="160000"/>
                  </a:srgbClr>
                </a:gs>
                <a:gs pos="100000">
                  <a:srgbClr val="4F81BD">
                    <a:tint val="23500"/>
                    <a:satMod val="160000"/>
                  </a:srgbClr>
                </a:gs>
              </a:gsLst>
              <a:lin ang="1800000" scaled="0"/>
            </a:gradFill>
            <a:ln>
              <a:solidFill>
                <a:schemeClr val="accent3">
                  <a:lumMod val="50000"/>
                </a:schemeClr>
              </a:solidFill>
            </a:ln>
            <a:scene3d>
              <a:camera prst="orthographicFront"/>
              <a:lightRig rig="contrasting" dir="t">
                <a:rot lat="0" lon="0" rev="1500000"/>
              </a:lightRig>
            </a:scene3d>
            <a:sp3d prstMaterial="powder">
              <a:bevelT w="50800" h="63500"/>
            </a:sp3d>
          </c:spPr>
          <c:invertIfNegative val="0"/>
          <c:dLbls>
            <c:dLbl>
              <c:idx val="0"/>
              <c:layout>
                <c:manualLayout>
                  <c:x val="4.3360130121360583E-3"/>
                  <c:y val="-4.44441333743946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3360130121360583E-3"/>
                  <c:y val="-3.5555306699515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latin typeface="+mn-lt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2013 г</c:v>
                </c:pt>
                <c:pt idx="1">
                  <c:v>2014 г</c:v>
                </c:pt>
                <c:pt idx="2">
                  <c:v>2015 г</c:v>
                </c:pt>
                <c:pt idx="3">
                  <c:v>2016 г</c:v>
                </c:pt>
                <c:pt idx="4">
                  <c:v>2017 г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17.600000000000001</c:v>
                </c:pt>
                <c:pt idx="1">
                  <c:v>18.7</c:v>
                </c:pt>
                <c:pt idx="2">
                  <c:v>21.2</c:v>
                </c:pt>
                <c:pt idx="3">
                  <c:v>23</c:v>
                </c:pt>
                <c:pt idx="4">
                  <c:v>23.6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2013 г</c:v>
                </c:pt>
                <c:pt idx="1">
                  <c:v>2014 г</c:v>
                </c:pt>
                <c:pt idx="2">
                  <c:v>2015 г</c:v>
                </c:pt>
                <c:pt idx="3">
                  <c:v>2016 г</c:v>
                </c:pt>
                <c:pt idx="4">
                  <c:v>2017 г</c:v>
                </c:pt>
              </c:strCache>
            </c:strRef>
          </c:cat>
          <c:val>
            <c:numRef>
              <c:f>Лист1!$C$2:$C$6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849984"/>
        <c:axId val="23851776"/>
      </c:barChart>
      <c:catAx>
        <c:axId val="238499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23851776"/>
        <c:crosses val="autoZero"/>
        <c:auto val="1"/>
        <c:lblAlgn val="ctr"/>
        <c:lblOffset val="100"/>
        <c:noMultiLvlLbl val="0"/>
      </c:catAx>
      <c:valAx>
        <c:axId val="23851776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2384998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>
              <a:gsLst>
                <a:gs pos="50000">
                  <a:srgbClr val="FFC000"/>
                </a:gs>
                <a:gs pos="50000">
                  <a:srgbClr val="4F81BD">
                    <a:tint val="44500"/>
                    <a:satMod val="160000"/>
                  </a:srgbClr>
                </a:gs>
                <a:gs pos="100000">
                  <a:srgbClr val="4F81BD">
                    <a:tint val="23500"/>
                    <a:satMod val="160000"/>
                  </a:srgbClr>
                </a:gs>
              </a:gsLst>
              <a:lin ang="1800000" scaled="0"/>
            </a:gradFill>
            <a:ln>
              <a:solidFill>
                <a:schemeClr val="accent3">
                  <a:lumMod val="50000"/>
                </a:schemeClr>
              </a:solidFill>
            </a:ln>
            <a:scene3d>
              <a:camera prst="orthographicFront"/>
              <a:lightRig rig="contrasting" dir="t">
                <a:rot lat="0" lon="0" rev="1500000"/>
              </a:lightRig>
            </a:scene3d>
            <a:sp3d prstMaterial="powder">
              <a:bevelT w="50800" h="63500"/>
            </a:sp3d>
          </c:spPr>
          <c:invertIfNegative val="0"/>
          <c:dLbls>
            <c:dLbl>
              <c:idx val="0"/>
              <c:layout>
                <c:manualLayout>
                  <c:x val="4.3360130121360583E-3"/>
                  <c:y val="-4.44441333743946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3360130121360583E-3"/>
                  <c:y val="-3.5555306699515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latin typeface="+mn-lt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2013 г</c:v>
                </c:pt>
                <c:pt idx="1">
                  <c:v>2014 г</c:v>
                </c:pt>
                <c:pt idx="2">
                  <c:v>2015 г</c:v>
                </c:pt>
                <c:pt idx="3">
                  <c:v>2016 г</c:v>
                </c:pt>
                <c:pt idx="4">
                  <c:v>2017 г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13.7</c:v>
                </c:pt>
                <c:pt idx="1">
                  <c:v>17.600000000000001</c:v>
                </c:pt>
                <c:pt idx="2">
                  <c:v>17.3</c:v>
                </c:pt>
                <c:pt idx="3">
                  <c:v>18</c:v>
                </c:pt>
                <c:pt idx="4">
                  <c:v>23.6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2013 г</c:v>
                </c:pt>
                <c:pt idx="1">
                  <c:v>2014 г</c:v>
                </c:pt>
                <c:pt idx="2">
                  <c:v>2015 г</c:v>
                </c:pt>
                <c:pt idx="3">
                  <c:v>2016 г</c:v>
                </c:pt>
                <c:pt idx="4">
                  <c:v>2017 г</c:v>
                </c:pt>
              </c:strCache>
            </c:strRef>
          </c:cat>
          <c:val>
            <c:numRef>
              <c:f>Лист1!$C$2:$C$6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323200"/>
        <c:axId val="24324736"/>
      </c:barChart>
      <c:catAx>
        <c:axId val="243232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24324736"/>
        <c:crosses val="autoZero"/>
        <c:auto val="1"/>
        <c:lblAlgn val="ctr"/>
        <c:lblOffset val="100"/>
        <c:noMultiLvlLbl val="0"/>
      </c:catAx>
      <c:valAx>
        <c:axId val="24324736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2432320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5140111198965342E-2"/>
          <c:y val="0.13023802023043746"/>
          <c:w val="0.42720561912873878"/>
          <c:h val="0.9083333333333333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продажи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8064A2">
                  <a:lumMod val="60000"/>
                  <a:lumOff val="40000"/>
                </a:srgbClr>
              </a:solidFill>
            </c:spPr>
          </c:dPt>
          <c:dPt>
            <c:idx val="2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4"/>
            <c:bubble3D val="0"/>
            <c:spPr>
              <a:solidFill>
                <a:srgbClr val="5AA473"/>
              </a:solidFill>
            </c:spPr>
          </c:dPt>
          <c:dLbls>
            <c:delete val="1"/>
          </c:dLbls>
          <c:cat>
            <c:strRef>
              <c:f>Лист1!$A$2:$A$6</c:f>
              <c:strCache>
                <c:ptCount val="5"/>
                <c:pt idx="0">
                  <c:v>дошкольное образование</c:v>
                </c:pt>
                <c:pt idx="1">
                  <c:v>школьное образование </c:v>
                </c:pt>
                <c:pt idx="2">
                  <c:v>дополнительное образование</c:v>
                </c:pt>
                <c:pt idx="3">
                  <c:v>молодежная политика и оздоровление </c:v>
                </c:pt>
                <c:pt idx="4">
                  <c:v>другие вопросы в области образования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0.37</c:v>
                </c:pt>
                <c:pt idx="1">
                  <c:v>0.44</c:v>
                </c:pt>
                <c:pt idx="2">
                  <c:v>0.13</c:v>
                </c:pt>
                <c:pt idx="3">
                  <c:v>1.4999999999999999E-2</c:v>
                </c:pt>
                <c:pt idx="4">
                  <c:v>4.4999999999999998E-2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49227193147121578"/>
          <c:y val="0.15259978134314081"/>
          <c:w val="0.48518252122689115"/>
          <c:h val="0.70770496330642485"/>
        </c:manualLayout>
      </c:layout>
      <c:overlay val="0"/>
      <c:txPr>
        <a:bodyPr/>
        <a:lstStyle/>
        <a:p>
          <a:pPr>
            <a:defRPr sz="1200" b="0" spc="-100" baseline="0">
              <a:latin typeface="+mn-lt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4000">
                  <a:srgbClr val="85C2FF"/>
                </a:gs>
                <a:gs pos="86000">
                  <a:srgbClr val="C4D6EB"/>
                </a:gs>
                <a:gs pos="100000">
                  <a:srgbClr val="FFEBFA"/>
                </a:gs>
              </a:gsLst>
              <a:lin ang="0" scaled="0"/>
            </a:gradFill>
          </c:spPr>
          <c:invertIfNegative val="0"/>
          <c:dLbls>
            <c:dLbl>
              <c:idx val="0"/>
              <c:layout>
                <c:manualLayout>
                  <c:x val="0"/>
                  <c:y val="0.260535622946828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0816997345122942E-3"/>
                  <c:y val="0.318432428046124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0816997345122569E-3"/>
                  <c:y val="0.295273706006406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0272332448374934E-3"/>
                  <c:y val="0.312642747536194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6.0816997345122569E-3"/>
                  <c:y val="0.324222108556053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1034.4000000000001</c:v>
                </c:pt>
                <c:pt idx="1">
                  <c:v>1168.0999999999999</c:v>
                </c:pt>
                <c:pt idx="2">
                  <c:v>1181.5999999999999</c:v>
                </c:pt>
                <c:pt idx="3">
                  <c:v>1221.4000000000001</c:v>
                </c:pt>
                <c:pt idx="4">
                  <c:v>1247.7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647168"/>
        <c:axId val="24648704"/>
      </c:barChart>
      <c:catAx>
        <c:axId val="24647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4648704"/>
        <c:crosses val="autoZero"/>
        <c:auto val="1"/>
        <c:lblAlgn val="ctr"/>
        <c:lblOffset val="100"/>
        <c:noMultiLvlLbl val="0"/>
      </c:catAx>
      <c:valAx>
        <c:axId val="246487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46471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1761866038334104E-2"/>
          <c:y val="0"/>
          <c:w val="0.40258360315043068"/>
          <c:h val="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продажи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7030A0"/>
              </a:solidFill>
            </c:spPr>
          </c:dPt>
          <c:dPt>
            <c:idx val="2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="1" smtClean="0"/>
                      <a:t>15</a:t>
                    </a:r>
                    <a:r>
                      <a:rPr lang="ru-RU" b="1" smtClean="0"/>
                      <a:t>,0</a:t>
                    </a:r>
                    <a:endParaRPr lang="en-US" b="1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6873196924052538E-2"/>
                  <c:y val="-5.3332960049273494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1,7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b="1" smtClean="0"/>
                      <a:t>3,2</a:t>
                    </a:r>
                    <a:endParaRPr lang="en-US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b="1" smtClean="0"/>
                      <a:t>12,0</a:t>
                    </a:r>
                    <a:endParaRPr lang="en-US" b="1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b="1" smtClean="0"/>
                      <a:t>17,5</a:t>
                    </a:r>
                    <a:endParaRPr lang="en-US" b="1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b="1" smtClean="0"/>
                      <a:t>7,0</a:t>
                    </a:r>
                    <a:endParaRPr lang="en-US" b="1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b="1" smtClean="0"/>
                      <a:t>19,4</a:t>
                    </a:r>
                    <a:endParaRPr lang="en-US" b="1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1"/>
            <c:showSerName val="1"/>
            <c:showPercent val="1"/>
            <c:showBubbleSize val="0"/>
            <c:showLeaderLines val="1"/>
          </c:dLbls>
          <c:cat>
            <c:strRef>
              <c:f>Лист1!$A$2:$A$8</c:f>
              <c:strCache>
                <c:ptCount val="7"/>
                <c:pt idx="0">
                  <c:v>Проведения капитального и текущего ремонта образовательных учреждений</c:v>
                </c:pt>
                <c:pt idx="1">
                  <c:v>Проведение спортивных мероприятий, учебных сборов юношей и организацию военно-патриотической работы с учащимися образовательных организаций </c:v>
                </c:pt>
                <c:pt idx="2">
                  <c:v>Иные меропрития (организацию и проведение государственной аттестации выпускников 9-х и 11-х классов, трудоустройство несовершеннолетних в возрасте от 14 до 18 лет в каникулярное время )</c:v>
                </c:pt>
                <c:pt idx="3">
                  <c:v>Приобретение автобусов и микроавтобусов </c:v>
                </c:pt>
                <c:pt idx="4">
                  <c:v>Создание условий для укрепления здоровья детей за счет обеспечения их сбалансированным горячим питанием, молоком и льготным питанием</c:v>
                </c:pt>
                <c:pt idx="5">
                  <c:v>Организация отдыха учащихся в каникулярное время </c:v>
                </c:pt>
                <c:pt idx="6">
                  <c:v>Меры социальной поддержки (компенсация расходов на оплату жилых помещений, отопления и освещения педагогическим работникам и компенсация части родительской платы за присмотр и уход за детьми, посещающими образовательные организации, реализующие образовате</c:v>
                </c:pt>
              </c:strCache>
            </c:strRef>
          </c:cat>
          <c:val>
            <c:numRef>
              <c:f>Лист1!$B$2:$B$8</c:f>
              <c:numCache>
                <c:formatCode>0.00%</c:formatCode>
                <c:ptCount val="7"/>
                <c:pt idx="0">
                  <c:v>0.15</c:v>
                </c:pt>
                <c:pt idx="1">
                  <c:v>1.7000000000000001E-2</c:v>
                </c:pt>
                <c:pt idx="2">
                  <c:v>3.2000000000000001E-2</c:v>
                </c:pt>
                <c:pt idx="3">
                  <c:v>0.12</c:v>
                </c:pt>
                <c:pt idx="4">
                  <c:v>0.17499999999999999</c:v>
                </c:pt>
                <c:pt idx="5">
                  <c:v>7.0000000000000007E-2</c:v>
                </c:pt>
                <c:pt idx="6">
                  <c:v>0.19400000000000001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81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dir="9360000" algn="ctr" rotWithShape="0">
                <a:schemeClr val="tx1"/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2014 год 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1077.0999999999999</c:v>
                </c:pt>
                <c:pt idx="1">
                  <c:v>1094.8</c:v>
                </c:pt>
                <c:pt idx="2">
                  <c:v>1124.4000000000001</c:v>
                </c:pt>
                <c:pt idx="3">
                  <c:v>1171.5999999999999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727616"/>
        <c:axId val="95729152"/>
      </c:barChart>
      <c:catAx>
        <c:axId val="95727616"/>
        <c:scaling>
          <c:orientation val="minMax"/>
        </c:scaling>
        <c:delete val="0"/>
        <c:axPos val="b"/>
        <c:majorTickMark val="out"/>
        <c:minorTickMark val="none"/>
        <c:tickLblPos val="nextTo"/>
        <c:crossAx val="95729152"/>
        <c:crosses val="autoZero"/>
        <c:auto val="1"/>
        <c:lblAlgn val="ctr"/>
        <c:lblOffset val="100"/>
        <c:noMultiLvlLbl val="0"/>
      </c:catAx>
      <c:valAx>
        <c:axId val="957291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57276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0" scaled="0"/>
            </a:gradFill>
          </c:spPr>
          <c:invertIfNegative val="0"/>
          <c:dLbls>
            <c:dLbl>
              <c:idx val="0"/>
              <c:layout>
                <c:manualLayout>
                  <c:x val="0"/>
                  <c:y val="0.260535622946828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4190632713861933E-2"/>
                  <c:y val="0.318432428046124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0816997345122569E-3"/>
                  <c:y val="0.295273706006406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4190632713861933E-2"/>
                  <c:y val="0.312642747536194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0136166224187096E-2"/>
                  <c:y val="0.324222108556053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37</c:v>
                </c:pt>
                <c:pt idx="1">
                  <c:v>48.2</c:v>
                </c:pt>
                <c:pt idx="2">
                  <c:v>42.4</c:v>
                </c:pt>
                <c:pt idx="3">
                  <c:v>55.5</c:v>
                </c:pt>
                <c:pt idx="4">
                  <c:v>73.900000000000006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7270400"/>
        <c:axId val="97317248"/>
      </c:barChart>
      <c:catAx>
        <c:axId val="97270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7317248"/>
        <c:crosses val="autoZero"/>
        <c:auto val="1"/>
        <c:lblAlgn val="ctr"/>
        <c:lblOffset val="100"/>
        <c:noMultiLvlLbl val="0"/>
      </c:catAx>
      <c:valAx>
        <c:axId val="973172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72704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671695294725708"/>
          <c:y val="1.3890550312922686E-2"/>
          <c:w val="0.86835282098788669"/>
          <c:h val="0.7222147954738716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dPt>
            <c:idx val="3"/>
            <c:invertIfNegative val="0"/>
            <c:bubble3D val="1"/>
            <c:spPr>
              <a:solidFill>
                <a:schemeClr val="accent3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2.9009457886321815E-3"/>
                  <c:y val="-8.67218210996242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5691589823352966E-3"/>
                  <c:y val="-1.42161623355059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433543615926736E-4"/>
                  <c:y val="-9.57859315844376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9170575250092991E-3"/>
                  <c:y val="4.747581767846448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8341150500185977E-3"/>
                  <c:y val="-7.68029659503532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0.0</c:formatCode>
                <c:ptCount val="5"/>
                <c:pt idx="0">
                  <c:v>1926.7</c:v>
                </c:pt>
                <c:pt idx="1">
                  <c:v>2028.5</c:v>
                </c:pt>
                <c:pt idx="2">
                  <c:v>2081.4</c:v>
                </c:pt>
                <c:pt idx="3">
                  <c:v>2291.1</c:v>
                </c:pt>
                <c:pt idx="4">
                  <c:v>2347.6999999999998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shape val="cylinder"/>
        <c:axId val="83155968"/>
        <c:axId val="88158976"/>
        <c:axId val="0"/>
      </c:bar3DChart>
      <c:catAx>
        <c:axId val="83155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8158976"/>
        <c:crosses val="autoZero"/>
        <c:auto val="1"/>
        <c:lblAlgn val="ctr"/>
        <c:lblOffset val="100"/>
        <c:noMultiLvlLbl val="0"/>
      </c:catAx>
      <c:valAx>
        <c:axId val="88158976"/>
        <c:scaling>
          <c:orientation val="minMax"/>
        </c:scaling>
        <c:delete val="0"/>
        <c:axPos val="l"/>
        <c:majorGridlines>
          <c:spPr>
            <a:ln w="6350"/>
          </c:spPr>
        </c:majorGridlines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831559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81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dir="9360000" algn="ctr" rotWithShape="0">
                <a:schemeClr val="tx1"/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2014 год 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77.8</c:v>
                </c:pt>
                <c:pt idx="1">
                  <c:v>77.3</c:v>
                </c:pt>
                <c:pt idx="2">
                  <c:v>93.4</c:v>
                </c:pt>
                <c:pt idx="3">
                  <c:v>113.6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205504"/>
        <c:axId val="99207040"/>
      </c:barChart>
      <c:catAx>
        <c:axId val="99205504"/>
        <c:scaling>
          <c:orientation val="minMax"/>
        </c:scaling>
        <c:delete val="0"/>
        <c:axPos val="b"/>
        <c:majorTickMark val="out"/>
        <c:minorTickMark val="none"/>
        <c:tickLblPos val="nextTo"/>
        <c:crossAx val="99207040"/>
        <c:crosses val="autoZero"/>
        <c:auto val="1"/>
        <c:lblAlgn val="ctr"/>
        <c:lblOffset val="100"/>
        <c:noMultiLvlLbl val="0"/>
      </c:catAx>
      <c:valAx>
        <c:axId val="992070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92055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1761866038334108E-2"/>
          <c:y val="0"/>
          <c:w val="0.40258360315043074"/>
          <c:h val="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продажи</c:v>
                </c:pt>
              </c:strCache>
            </c:strRef>
          </c:tx>
          <c:dPt>
            <c:idx val="0"/>
            <c:bubble3D val="0"/>
            <c:spPr>
              <a:solidFill>
                <a:srgbClr val="19B3B7"/>
              </a:solidFill>
            </c:spPr>
          </c:dPt>
          <c:dPt>
            <c:idx val="1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2"/>
            <c:bubble3D val="0"/>
            <c:spPr>
              <a:solidFill>
                <a:srgbClr val="2C967D"/>
              </a:solidFill>
            </c:spPr>
          </c:dPt>
          <c:dPt>
            <c:idx val="3"/>
            <c:bubble3D val="0"/>
            <c:spPr>
              <a:solidFill>
                <a:srgbClr val="11B124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1.9596588033428388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2,9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4409510054438054E-3"/>
                  <c:y val="-1.9415844820660957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15,4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b="1" dirty="0" smtClean="0"/>
                      <a:t>1</a:t>
                    </a:r>
                    <a:r>
                      <a:rPr lang="en-US" b="1" dirty="0" smtClean="0"/>
                      <a:t>3,</a:t>
                    </a:r>
                    <a:r>
                      <a:rPr lang="ru-RU" b="1" dirty="0" smtClean="0"/>
                      <a:t>0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b="1" dirty="0" smtClean="0"/>
                      <a:t>1</a:t>
                    </a:r>
                    <a:r>
                      <a:rPr lang="ru-RU" b="1" dirty="0" smtClean="0"/>
                      <a:t>5</a:t>
                    </a:r>
                    <a:r>
                      <a:rPr lang="en-US" b="1" dirty="0" smtClean="0"/>
                      <a:t>,0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4"/>
              <c:layout>
                <c:manualLayout>
                  <c:x val="-7.8386352133713554E-3"/>
                  <c:y val="-9.1576363310059611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0</a:t>
                    </a:r>
                    <a:r>
                      <a:rPr lang="en-US" b="1" dirty="0" smtClean="0"/>
                      <a:t>,5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5"/>
              <c:tx>
                <c:rich>
                  <a:bodyPr/>
                  <a:lstStyle/>
                  <a:p>
                    <a:r>
                      <a:rPr lang="en-US" b="1" smtClean="0"/>
                      <a:t>7,0</a:t>
                    </a:r>
                    <a:endParaRPr lang="en-US" b="1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6"/>
              <c:tx>
                <c:rich>
                  <a:bodyPr/>
                  <a:lstStyle/>
                  <a:p>
                    <a:r>
                      <a:rPr lang="en-US" b="1" smtClean="0"/>
                      <a:t>19,4</a:t>
                    </a:r>
                    <a:endParaRPr lang="en-US" b="1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1"/>
            <c:showSerName val="1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Мероприятия по культуре</c:v>
                </c:pt>
                <c:pt idx="1">
                  <c:v>Заработная плата</c:v>
                </c:pt>
                <c:pt idx="2">
                  <c:v>ДК медведовский</c:v>
                </c:pt>
                <c:pt idx="3">
                  <c:v>МРДК</c:v>
                </c:pt>
                <c:pt idx="4">
                  <c:v>Иные 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2.9000000000000001E-2</c:v>
                </c:pt>
                <c:pt idx="1">
                  <c:v>0.15000000000000002</c:v>
                </c:pt>
                <c:pt idx="2">
                  <c:v>0.13</c:v>
                </c:pt>
                <c:pt idx="3">
                  <c:v>0.15400000000000003</c:v>
                </c:pt>
                <c:pt idx="4">
                  <c:v>5.000000000000001E-3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chemeClr val="accent4">
                    <a:lumMod val="75000"/>
                  </a:schemeClr>
                </a:gs>
                <a:gs pos="32001">
                  <a:srgbClr val="7D8496"/>
                </a:gs>
                <a:gs pos="54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</c:spPr>
          <c:invertIfNegative val="0"/>
          <c:dLbls>
            <c:dLbl>
              <c:idx val="0"/>
              <c:layout>
                <c:manualLayout>
                  <c:x val="8.1345492883230335E-3"/>
                  <c:y val="-1.11684287331437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4836098439612956E-5"/>
                  <c:y val="1.33611280428300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0144218513209354E-3"/>
                  <c:y val="-1.4564072460417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8.0897131898834389E-3"/>
                  <c:y val="-1.96186910163137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5.9711883679758266E-3"/>
                  <c:y val="4.29277699303251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82.3</c:v>
                </c:pt>
                <c:pt idx="1">
                  <c:v>36.299999999999997</c:v>
                </c:pt>
                <c:pt idx="2">
                  <c:v>47</c:v>
                </c:pt>
                <c:pt idx="3">
                  <c:v>58.3</c:v>
                </c:pt>
                <c:pt idx="4">
                  <c:v>81.8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693888"/>
        <c:axId val="100695424"/>
      </c:barChart>
      <c:catAx>
        <c:axId val="100693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0695424"/>
        <c:crosses val="autoZero"/>
        <c:auto val="1"/>
        <c:lblAlgn val="ctr"/>
        <c:lblOffset val="100"/>
        <c:noMultiLvlLbl val="0"/>
      </c:catAx>
      <c:valAx>
        <c:axId val="1006954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06938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81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dir="9360000" algn="ctr" rotWithShape="0">
                <a:schemeClr val="tx1"/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2014 год 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37.4</c:v>
                </c:pt>
                <c:pt idx="1">
                  <c:v>45.7</c:v>
                </c:pt>
                <c:pt idx="2">
                  <c:v>57</c:v>
                </c:pt>
                <c:pt idx="3">
                  <c:v>81.8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364224"/>
        <c:axId val="99366016"/>
      </c:barChart>
      <c:catAx>
        <c:axId val="99364224"/>
        <c:scaling>
          <c:orientation val="minMax"/>
        </c:scaling>
        <c:delete val="0"/>
        <c:axPos val="b"/>
        <c:majorTickMark val="out"/>
        <c:minorTickMark val="none"/>
        <c:tickLblPos val="nextTo"/>
        <c:crossAx val="99366016"/>
        <c:crosses val="autoZero"/>
        <c:auto val="1"/>
        <c:lblAlgn val="ctr"/>
        <c:lblOffset val="100"/>
        <c:noMultiLvlLbl val="0"/>
      </c:catAx>
      <c:valAx>
        <c:axId val="99366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93642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1761866038334108E-2"/>
          <c:y val="0"/>
          <c:w val="0.40258360315043074"/>
          <c:h val="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продажи</c:v>
                </c:pt>
              </c:strCache>
            </c:strRef>
          </c:tx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1"/>
            <c:bubble3D val="0"/>
            <c:spPr>
              <a:solidFill>
                <a:srgbClr val="B020AD"/>
              </a:solidFill>
            </c:spPr>
          </c:dPt>
          <c:dPt>
            <c:idx val="2"/>
            <c:bubble3D val="0"/>
            <c:spPr>
              <a:solidFill>
                <a:srgbClr val="41E5E9"/>
              </a:solidFill>
            </c:spPr>
          </c:dPt>
          <c:dPt>
            <c:idx val="3"/>
            <c:bubble3D val="0"/>
            <c:spPr>
              <a:solidFill>
                <a:srgbClr val="D07CF6"/>
              </a:solidFill>
            </c:spPr>
          </c:dPt>
          <c:dPt>
            <c:idx val="4"/>
            <c:bubble3D val="0"/>
            <c:spPr>
              <a:solidFill>
                <a:srgbClr val="FF0000"/>
              </a:solidFill>
            </c:spPr>
          </c:dPt>
          <c:dPt>
            <c:idx val="5"/>
            <c:bubble3D val="0"/>
            <c:spPr>
              <a:solidFill>
                <a:srgbClr val="4BACC6">
                  <a:lumMod val="50000"/>
                </a:srgbClr>
              </a:solidFill>
            </c:spPr>
          </c:dPt>
          <c:dLbls>
            <c:dLbl>
              <c:idx val="0"/>
              <c:layout>
                <c:manualLayout>
                  <c:x val="-3.9260910007335639E-3"/>
                  <c:y val="-1.058770958662914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3,8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91022125279414E-2"/>
                  <c:y val="-2.8628221887268959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35,8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2"/>
              <c:layout>
                <c:manualLayout>
                  <c:x val="-4.9074205453836721E-2"/>
                  <c:y val="-9.528938627966225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0,5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3"/>
              <c:layout>
                <c:manualLayout>
                  <c:x val="1.9629682181534682E-3"/>
                  <c:y val="-0.13411098809730246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0,5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4"/>
              <c:layout>
                <c:manualLayout>
                  <c:x val="-2.9444523272302025E-2"/>
                  <c:y val="-3.5292365288763809E-3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2,3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5"/>
              <c:layout>
                <c:manualLayout>
                  <c:x val="1.3740777527074279E-2"/>
                  <c:y val="-0.13764022462617881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0,8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6"/>
              <c:layout>
                <c:manualLayout>
                  <c:x val="4.122233258122282E-2"/>
                  <c:y val="-0.12352327851067335"/>
                </c:manualLayout>
              </c:layout>
              <c:tx>
                <c:rich>
                  <a:bodyPr/>
                  <a:lstStyle/>
                  <a:p>
                    <a:r>
                      <a:rPr lang="en-US" b="1" smtClean="0"/>
                      <a:t>19,4</a:t>
                    </a:r>
                    <a:endParaRPr lang="en-US" b="1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1"/>
            <c:showSerName val="1"/>
            <c:showPercent val="1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протезы</c:v>
                </c:pt>
                <c:pt idx="1">
                  <c:v>лекарства</c:v>
                </c:pt>
                <c:pt idx="2">
                  <c:v>доноры</c:v>
                </c:pt>
                <c:pt idx="3">
                  <c:v>льготы</c:v>
                </c:pt>
                <c:pt idx="4">
                  <c:v>террор</c:v>
                </c:pt>
                <c:pt idx="5">
                  <c:v>иные</c:v>
                </c:pt>
              </c:strCache>
            </c:strRef>
          </c:cat>
          <c:val>
            <c:numRef>
              <c:f>Лист1!$B$2:$B$7</c:f>
              <c:numCache>
                <c:formatCode>0.00%</c:formatCode>
                <c:ptCount val="6"/>
                <c:pt idx="0">
                  <c:v>3.7999999999999999E-2</c:v>
                </c:pt>
                <c:pt idx="1">
                  <c:v>0.35800000000000004</c:v>
                </c:pt>
                <c:pt idx="2">
                  <c:v>5.000000000000001E-3</c:v>
                </c:pt>
                <c:pt idx="3">
                  <c:v>2.3E-2</c:v>
                </c:pt>
                <c:pt idx="4">
                  <c:v>5.000000000000001E-3</c:v>
                </c:pt>
                <c:pt idx="5">
                  <c:v>8.0000000000000019E-3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40000">
                  <a:schemeClr val="accent2">
                    <a:lumMod val="75000"/>
                  </a:schemeClr>
                </a:gs>
                <a:gs pos="100000">
                  <a:srgbClr val="7D8496"/>
                </a:gs>
                <a:gs pos="99000">
                  <a:srgbClr val="E6E6E6"/>
                </a:gs>
                <a:gs pos="99000">
                  <a:srgbClr val="7D8496"/>
                </a:gs>
                <a:gs pos="100000">
                  <a:srgbClr val="E6E6E6"/>
                </a:gs>
              </a:gsLst>
              <a:lin ang="0" scaled="0"/>
            </a:gradFill>
          </c:spPr>
          <c:invertIfNegative val="0"/>
          <c:dLbls>
            <c:dLbl>
              <c:idx val="0"/>
              <c:layout>
                <c:manualLayout>
                  <c:x val="8.1345492883230335E-3"/>
                  <c:y val="-1.11684287331437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4836098439612956E-5"/>
                  <c:y val="1.33611280428300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0144218513209354E-3"/>
                  <c:y val="-1.4564072460417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8.0897131898834389E-3"/>
                  <c:y val="-1.96186910163137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5.9711883679758266E-3"/>
                  <c:y val="4.29277699303251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69.7</c:v>
                </c:pt>
                <c:pt idx="1">
                  <c:v>83.5</c:v>
                </c:pt>
                <c:pt idx="2">
                  <c:v>93.7</c:v>
                </c:pt>
                <c:pt idx="3">
                  <c:v>114.4</c:v>
                </c:pt>
                <c:pt idx="4">
                  <c:v>123.9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305728"/>
        <c:axId val="99323904"/>
      </c:barChart>
      <c:catAx>
        <c:axId val="99305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9323904"/>
        <c:crosses val="autoZero"/>
        <c:auto val="1"/>
        <c:lblAlgn val="ctr"/>
        <c:lblOffset val="100"/>
        <c:noMultiLvlLbl val="0"/>
      </c:catAx>
      <c:valAx>
        <c:axId val="993239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93057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81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effectLst>
              <a:outerShdw dir="9360000" algn="ctr" rotWithShape="0">
                <a:schemeClr val="tx1"/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2014 год 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101</c:v>
                </c:pt>
                <c:pt idx="1">
                  <c:v>83.6</c:v>
                </c:pt>
                <c:pt idx="2">
                  <c:v>103.6</c:v>
                </c:pt>
                <c:pt idx="3">
                  <c:v>112.5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798464"/>
        <c:axId val="100800000"/>
      </c:barChart>
      <c:catAx>
        <c:axId val="100798464"/>
        <c:scaling>
          <c:orientation val="minMax"/>
        </c:scaling>
        <c:delete val="0"/>
        <c:axPos val="b"/>
        <c:majorTickMark val="out"/>
        <c:minorTickMark val="none"/>
        <c:tickLblPos val="nextTo"/>
        <c:crossAx val="100800000"/>
        <c:crosses val="autoZero"/>
        <c:auto val="1"/>
        <c:lblAlgn val="ctr"/>
        <c:lblOffset val="100"/>
        <c:noMultiLvlLbl val="0"/>
      </c:catAx>
      <c:valAx>
        <c:axId val="1008000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07984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1761866038334108E-2"/>
          <c:y val="0"/>
          <c:w val="0.40258360315043074"/>
          <c:h val="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продажи</c:v>
                </c:pt>
              </c:strCache>
            </c:strRef>
          </c:tx>
          <c:dPt>
            <c:idx val="0"/>
            <c:bubble3D val="0"/>
            <c:spPr>
              <a:solidFill>
                <a:srgbClr val="FFC000"/>
              </a:solidFill>
            </c:spPr>
          </c:dPt>
          <c:dPt>
            <c:idx val="1"/>
            <c:bubble3D val="0"/>
            <c:spPr>
              <a:solidFill>
                <a:srgbClr val="C00000"/>
              </a:solidFill>
            </c:spPr>
          </c:dPt>
          <c:dPt>
            <c:idx val="2"/>
            <c:bubble3D val="0"/>
            <c:spPr>
              <a:solidFill>
                <a:sysClr val="windowText" lastClr="000000">
                  <a:lumMod val="50000"/>
                  <a:lumOff val="50000"/>
                </a:sysClr>
              </a:solidFill>
            </c:spPr>
          </c:dPt>
          <c:dPt>
            <c:idx val="3"/>
            <c:bubble3D val="0"/>
            <c:spPr>
              <a:solidFill>
                <a:srgbClr val="92D050"/>
              </a:solidFill>
            </c:spPr>
          </c:dPt>
          <c:dPt>
            <c:idx val="4"/>
            <c:bubble3D val="0"/>
            <c:spPr>
              <a:solidFill>
                <a:srgbClr val="4F81BD"/>
              </a:solidFill>
            </c:spPr>
          </c:dPt>
          <c:dLbls>
            <c:dLbl>
              <c:idx val="0"/>
              <c:layout>
                <c:manualLayout>
                  <c:x val="-4.1152834870199613E-2"/>
                  <c:y val="-0.62746767453188979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1,5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7420965571726609E-2"/>
                  <c:y val="0.48934172912411444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99,8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2"/>
              <c:layout>
                <c:manualLayout>
                  <c:x val="-4.1152834870199613E-2"/>
                  <c:y val="-6.7834343192636733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5,4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3"/>
              <c:layout>
                <c:manualLayout>
                  <c:x val="1.9596588033428388E-3"/>
                  <c:y val="-1.6958852862502462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3,9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4"/>
              <c:layout>
                <c:manualLayout>
                  <c:x val="-8.2305669740399226E-2"/>
                  <c:y val="-0.10514323194858695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1,9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5"/>
              <c:layout>
                <c:manualLayout>
                  <c:x val="1.9596588033428388E-3"/>
                  <c:y val="-0.16280242366232814"/>
                </c:manualLayout>
              </c:layout>
              <c:tx>
                <c:rich>
                  <a:bodyPr/>
                  <a:lstStyle/>
                  <a:p>
                    <a:r>
                      <a:rPr lang="en-US" b="1" smtClean="0"/>
                      <a:t>7,0</a:t>
                    </a:r>
                    <a:endParaRPr lang="en-US" b="1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6"/>
              <c:tx>
                <c:rich>
                  <a:bodyPr/>
                  <a:lstStyle/>
                  <a:p>
                    <a:r>
                      <a:rPr lang="en-US" b="1" smtClean="0"/>
                      <a:t>19,4</a:t>
                    </a:r>
                    <a:endParaRPr lang="en-US" b="1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1"/>
            <c:showSerName val="1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дети сиротиы</c:v>
                </c:pt>
                <c:pt idx="1">
                  <c:v>опека</c:v>
                </c:pt>
                <c:pt idx="2">
                  <c:v>жилище</c:v>
                </c:pt>
                <c:pt idx="3">
                  <c:v>пенсии</c:v>
                </c:pt>
                <c:pt idx="4">
                  <c:v>иные 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0.998</c:v>
                </c:pt>
                <c:pt idx="1">
                  <c:v>5.3999999999999999E-2</c:v>
                </c:pt>
                <c:pt idx="2">
                  <c:v>1.9000000000000003E-2</c:v>
                </c:pt>
                <c:pt idx="3">
                  <c:v>3.9000000000000007E-2</c:v>
                </c:pt>
                <c:pt idx="4">
                  <c:v>1.4999999999999998E-2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0" scaled="0"/>
            </a:gradFill>
          </c:spPr>
          <c:invertIfNegative val="0"/>
          <c:dLbls>
            <c:dLbl>
              <c:idx val="0"/>
              <c:layout>
                <c:manualLayout>
                  <c:x val="8.1345492883230335E-3"/>
                  <c:y val="-1.11684287331437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4836098439612956E-5"/>
                  <c:y val="1.33611280428300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0144218513209354E-3"/>
                  <c:y val="-1.4564072460417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8.0897131898834389E-3"/>
                  <c:y val="-1.96186910163137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5.9711883679758266E-3"/>
                  <c:y val="4.29277699303251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26.7</c:v>
                </c:pt>
                <c:pt idx="1">
                  <c:v>32.4</c:v>
                </c:pt>
                <c:pt idx="2">
                  <c:v>29.3</c:v>
                </c:pt>
                <c:pt idx="3">
                  <c:v>23</c:v>
                </c:pt>
                <c:pt idx="4">
                  <c:v>76.2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964608"/>
        <c:axId val="100982784"/>
      </c:barChart>
      <c:catAx>
        <c:axId val="100964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0982784"/>
        <c:crosses val="autoZero"/>
        <c:auto val="1"/>
        <c:lblAlgn val="ctr"/>
        <c:lblOffset val="100"/>
        <c:noMultiLvlLbl val="0"/>
      </c:catAx>
      <c:valAx>
        <c:axId val="100982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09646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81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effectLst>
              <a:outerShdw dir="9360000" algn="ctr" rotWithShape="0">
                <a:schemeClr val="tx1"/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2014 год 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78</c:v>
                </c:pt>
                <c:pt idx="1">
                  <c:v>71.2</c:v>
                </c:pt>
                <c:pt idx="2">
                  <c:v>72.2</c:v>
                </c:pt>
                <c:pt idx="3">
                  <c:v>111.2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4923008"/>
        <c:axId val="114924544"/>
      </c:barChart>
      <c:catAx>
        <c:axId val="114923008"/>
        <c:scaling>
          <c:orientation val="minMax"/>
        </c:scaling>
        <c:delete val="0"/>
        <c:axPos val="b"/>
        <c:majorTickMark val="out"/>
        <c:minorTickMark val="none"/>
        <c:tickLblPos val="nextTo"/>
        <c:crossAx val="114924544"/>
        <c:crosses val="autoZero"/>
        <c:auto val="1"/>
        <c:lblAlgn val="ctr"/>
        <c:lblOffset val="100"/>
        <c:noMultiLvlLbl val="0"/>
      </c:catAx>
      <c:valAx>
        <c:axId val="1149245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49230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Общий объём доходов бюджета муниципального образования Тимашевский район составил   1 789,8</a:t>
            </a:r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 млн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.рублей,</a:t>
            </a:r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из них 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оля налоговых доходов – 31,7%,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неналоговых –</a:t>
            </a:r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 4,0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%,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безвозмездных поступлений – 64,3%.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2879708206374191"/>
          <c:y val="3.7580974729211382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4911962650041851E-2"/>
          <c:y val="7.6374089100288423E-2"/>
          <c:w val="0.65568197230790903"/>
          <c:h val="0.853757886298779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rgbClr val="FFC000"/>
              </a:solidFill>
            </c:spPr>
          </c:dPt>
          <c:dPt>
            <c:idx val="2"/>
            <c:bubble3D val="0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Lbls>
            <c:dLbl>
              <c:idx val="1"/>
              <c:layout>
                <c:manualLayout>
                  <c:x val="-7.8542729133948677E-2"/>
                  <c:y val="-6.75150854119920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0.31700000000000012</c:v>
                </c:pt>
                <c:pt idx="1">
                  <c:v>4.0000000000000015E-2</c:v>
                </c:pt>
                <c:pt idx="2">
                  <c:v>0.64300000000000024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979681372491835"/>
          <c:y val="0.32802198660817988"/>
          <c:w val="0.28313776559989073"/>
          <c:h val="0.32898110030318273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1761866038334108E-2"/>
          <c:y val="0.15161029116422967"/>
          <c:w val="0.42413991038032811"/>
          <c:h val="0.7340883064274911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продажи</c:v>
                </c:pt>
              </c:strCache>
            </c:strRef>
          </c:tx>
          <c:spPr>
            <a:solidFill>
              <a:srgbClr val="FFC000"/>
            </a:solidFill>
          </c:spPr>
          <c:dPt>
            <c:idx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1"/>
            <c:bubble3D val="0"/>
            <c:spPr>
              <a:solidFill>
                <a:srgbClr val="D07CF6"/>
              </a:solidFill>
            </c:spPr>
          </c:dPt>
          <c:dPt>
            <c:idx val="2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Lbls>
            <c:dLbl>
              <c:idx val="0"/>
              <c:layout>
                <c:manualLayout>
                  <c:x val="-1.9596588033428388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34,9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4409510054438054E-3"/>
                  <c:y val="-1.9415844820660957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6,6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2"/>
              <c:layout>
                <c:manualLayout>
                  <c:x val="-1.9596588033428388E-3"/>
                  <c:y val="-2.7134004341397965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1</a:t>
                    </a:r>
                    <a:r>
                      <a:rPr lang="en-US" b="1" dirty="0" smtClean="0"/>
                      <a:t>,</a:t>
                    </a:r>
                    <a:r>
                      <a:rPr lang="ru-RU" b="1" dirty="0" smtClean="0"/>
                      <a:t>2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en-US" b="1" dirty="0" smtClean="0"/>
                      <a:t>1</a:t>
                    </a:r>
                    <a:r>
                      <a:rPr lang="ru-RU" b="1" dirty="0" smtClean="0"/>
                      <a:t>5</a:t>
                    </a:r>
                    <a:r>
                      <a:rPr lang="en-US" b="1" dirty="0" smtClean="0"/>
                      <a:t>,0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4"/>
              <c:layout>
                <c:manualLayout>
                  <c:x val="-7.8386352133713554E-3"/>
                  <c:y val="-9.1576363310059611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0</a:t>
                    </a:r>
                    <a:r>
                      <a:rPr lang="en-US" b="1" dirty="0" smtClean="0"/>
                      <a:t>,5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5"/>
              <c:tx>
                <c:rich>
                  <a:bodyPr/>
                  <a:lstStyle/>
                  <a:p>
                    <a:r>
                      <a:rPr lang="en-US" b="1" smtClean="0"/>
                      <a:t>7,0</a:t>
                    </a:r>
                    <a:endParaRPr lang="en-US" b="1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dLbl>
              <c:idx val="6"/>
              <c:tx>
                <c:rich>
                  <a:bodyPr/>
                  <a:lstStyle/>
                  <a:p>
                    <a:r>
                      <a:rPr lang="en-US" b="1" smtClean="0"/>
                      <a:t>19,4</a:t>
                    </a:r>
                    <a:endParaRPr lang="en-US" b="1"/>
                  </a:p>
                </c:rich>
              </c:tx>
              <c:showLegendKey val="0"/>
              <c:showVal val="1"/>
              <c:showCatName val="1"/>
              <c:showSerName val="1"/>
              <c:showPercent val="1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1"/>
            <c:showSerName val="1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Спорткомплекс</c:v>
                </c:pt>
                <c:pt idx="1">
                  <c:v>меропрития</c:v>
                </c:pt>
                <c:pt idx="2">
                  <c:v>Автобус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0.34900000000000003</c:v>
                </c:pt>
                <c:pt idx="1">
                  <c:v>6.6000000000000003E-2</c:v>
                </c:pt>
                <c:pt idx="2">
                  <c:v>1.2E-2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041273888550438E-2"/>
          <c:y val="2.263637373625167E-3"/>
          <c:w val="0.68974828820189804"/>
          <c:h val="0.9038081017817943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2BA3A0">
                <a:alpha val="83000"/>
              </a:srgbClr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Pt>
            <c:idx val="0"/>
            <c:bubble3D val="0"/>
            <c:explosion val="16"/>
          </c:dPt>
          <c:dPt>
            <c:idx val="1"/>
            <c:bubble3D val="0"/>
            <c:explosion val="10"/>
            <c:spPr>
              <a:solidFill>
                <a:srgbClr val="F79747">
                  <a:alpha val="83000"/>
                </a:srgb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-9.2110768065620449E-2"/>
                  <c:y val="3.52738584601709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Лист1!$A$2:$A$3</c:f>
              <c:strCache>
                <c:ptCount val="2"/>
                <c:pt idx="0">
                  <c:v>Кредиты кредитных организаций</c:v>
                </c:pt>
                <c:pt idx="1">
                  <c:v>Бюджетные кредиты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200</c:v>
                </c:pt>
                <c:pt idx="1">
                  <c:v>31.2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319092491406678E-2"/>
          <c:y val="0"/>
          <c:w val="0.91542648459935427"/>
          <c:h val="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7"/>
          <c:dPt>
            <c:idx val="0"/>
            <c:bubble3D val="0"/>
            <c:spPr>
              <a:solidFill>
                <a:srgbClr val="2BA3A0">
                  <a:alpha val="84000"/>
                </a:srgb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explosion val="0"/>
            <c:spPr>
              <a:solidFill>
                <a:srgbClr val="F79747">
                  <a:alpha val="74000"/>
                </a:srgb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-0.13101758534765978"/>
                  <c:y val="2.07493285059829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Кредиты кредитных организаций</c:v>
                </c:pt>
                <c:pt idx="1">
                  <c:v>Бюджетные кредиты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200</c:v>
                </c:pt>
                <c:pt idx="1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2630880363091374E-2"/>
          <c:y val="0"/>
          <c:w val="0.87159909298749816"/>
          <c:h val="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2BA3A0"/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explosion val="23"/>
          <c:dPt>
            <c:idx val="0"/>
            <c:bubble3D val="0"/>
            <c:explosion val="8"/>
            <c:spPr>
              <a:solidFill>
                <a:srgbClr val="2BA3A0">
                  <a:alpha val="83000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spPr>
              <a:solidFill>
                <a:srgbClr val="F79747"/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-5.2978635616205624E-2"/>
                  <c:y val="-1.0430321525828215E-16"/>
                </c:manualLayout>
              </c:layout>
              <c:tx>
                <c:rich>
                  <a:bodyPr/>
                  <a:lstStyle/>
                  <a:p>
                    <a:r>
                      <a:rPr lang="ru-RU" smtClean="0"/>
                      <a:t>197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Кредиты кредитных организаций</c:v>
                </c:pt>
                <c:pt idx="1">
                  <c:v>Бюджетные кредиты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116961641943166"/>
          <c:y val="1.7229789638758156E-2"/>
          <c:w val="0.88787764523748569"/>
          <c:h val="0.8781919530308629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c:spPr>
          <c:invertIfNegative val="0"/>
          <c:dPt>
            <c:idx val="3"/>
            <c:invertIfNegative val="0"/>
            <c:bubble3D val="1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-9.3316926138642192E-4"/>
                  <c:y val="0.169651822874381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0990711177019187E-3"/>
                  <c:y val="0.151988724036274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5945269366205692E-3"/>
                  <c:y val="0.158357545009028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0.176146427106390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0.201807170998094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План 2017</c:v>
                </c:pt>
                <c:pt idx="4">
                  <c:v>2017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525</c:v>
                </c:pt>
                <c:pt idx="1">
                  <c:v>562.29999999999995</c:v>
                </c:pt>
                <c:pt idx="2">
                  <c:v>708.4</c:v>
                </c:pt>
                <c:pt idx="3">
                  <c:v>605.20000000000005</c:v>
                </c:pt>
                <c:pt idx="4">
                  <c:v>638.6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shape val="cylinder"/>
        <c:axId val="24307968"/>
        <c:axId val="23658496"/>
        <c:axId val="0"/>
      </c:bar3DChart>
      <c:catAx>
        <c:axId val="24307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3658496"/>
        <c:crosses val="autoZero"/>
        <c:auto val="1"/>
        <c:lblAlgn val="ctr"/>
        <c:lblOffset val="100"/>
        <c:noMultiLvlLbl val="0"/>
      </c:catAx>
      <c:valAx>
        <c:axId val="23658496"/>
        <c:scaling>
          <c:orientation val="minMax"/>
        </c:scaling>
        <c:delete val="0"/>
        <c:axPos val="l"/>
        <c:majorGridlines>
          <c:spPr>
            <a:ln w="6350"/>
          </c:spPr>
        </c:majorGridlines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243079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4.2496995498379334E-2"/>
          <c:w val="0.65564552347624105"/>
          <c:h val="0.8707374904094228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gradFill flip="none" rotWithShape="1">
                <a:gsLst>
                  <a:gs pos="0">
                    <a:schemeClr val="bg1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0200000" scaled="0"/>
                <a:tileRect/>
              </a:gradFill>
            </a:ln>
            <a:effectLst>
              <a:glow>
                <a:schemeClr val="accent1">
                  <a:alpha val="75000"/>
                </a:schemeClr>
              </a:glow>
              <a:outerShdw blurRad="76200" dir="18900000" sy="23000" kx="-1200000" algn="bl" rotWithShape="0">
                <a:prstClr val="black">
                  <a:alpha val="20000"/>
                </a:prstClr>
              </a:outerShdw>
              <a:softEdge rad="12700"/>
            </a:effectLst>
            <a:scene3d>
              <a:camera prst="orthographicFront"/>
              <a:lightRig rig="threePt" dir="t"/>
            </a:scene3d>
            <a:sp3d prstMaterial="dkEdge">
              <a:bevelT w="50800"/>
            </a:sp3d>
          </c:spPr>
          <c:explosion val="10"/>
          <c:dLbls>
            <c:dLbl>
              <c:idx val="9"/>
              <c:layout>
                <c:manualLayout>
                  <c:x val="6.5890201224848106E-3"/>
                  <c:y val="3.9311236158281492E-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Лист1!$A$2:$A$13</c:f>
              <c:strCache>
                <c:ptCount val="12"/>
                <c:pt idx="0">
                  <c:v>НДФЛ</c:v>
                </c:pt>
                <c:pt idx="1">
                  <c:v>ЕСХН</c:v>
                </c:pt>
                <c:pt idx="2">
                  <c:v>ЕНВД</c:v>
                </c:pt>
                <c:pt idx="3">
                  <c:v>УСН</c:v>
                </c:pt>
                <c:pt idx="4">
                  <c:v>Госпошлина</c:v>
                </c:pt>
                <c:pt idx="5">
                  <c:v>Аренда земли</c:v>
                </c:pt>
                <c:pt idx="6">
                  <c:v>Аренда имущества</c:v>
                </c:pt>
                <c:pt idx="7">
                  <c:v>Негативное воздействие на окружающую среду</c:v>
                </c:pt>
                <c:pt idx="8">
                  <c:v>Штрафы</c:v>
                </c:pt>
                <c:pt idx="9">
                  <c:v>Доходы от продажи земельных участков</c:v>
                </c:pt>
                <c:pt idx="10">
                  <c:v>Прочие доходы</c:v>
                </c:pt>
                <c:pt idx="11">
                  <c:v>Налог на прибыль</c:v>
                </c:pt>
              </c:strCache>
            </c:strRef>
          </c:cat>
          <c:val>
            <c:numRef>
              <c:f>Лист1!$B$2:$B$13</c:f>
              <c:numCache>
                <c:formatCode>0.0</c:formatCode>
                <c:ptCount val="12"/>
                <c:pt idx="0">
                  <c:v>59.4</c:v>
                </c:pt>
                <c:pt idx="1">
                  <c:v>6.1</c:v>
                </c:pt>
                <c:pt idx="2">
                  <c:v>8.1</c:v>
                </c:pt>
                <c:pt idx="3">
                  <c:v>2.7</c:v>
                </c:pt>
                <c:pt idx="4">
                  <c:v>3.3</c:v>
                </c:pt>
                <c:pt idx="5">
                  <c:v>5.2</c:v>
                </c:pt>
                <c:pt idx="6">
                  <c:v>0.2</c:v>
                </c:pt>
                <c:pt idx="7">
                  <c:v>0.4</c:v>
                </c:pt>
                <c:pt idx="8">
                  <c:v>1.4</c:v>
                </c:pt>
                <c:pt idx="9">
                  <c:v>3.6</c:v>
                </c:pt>
                <c:pt idx="10">
                  <c:v>0.60000000000000009</c:v>
                </c:pt>
                <c:pt idx="11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65"/>
      </c:pieChart>
    </c:plotArea>
    <c:legend>
      <c:legendPos val="r"/>
      <c:layout>
        <c:manualLayout>
          <c:xMode val="edge"/>
          <c:yMode val="edge"/>
          <c:x val="0.64546106736658693"/>
          <c:y val="0"/>
          <c:w val="0.35268708078156896"/>
          <c:h val="1"/>
        </c:manualLayout>
      </c:layout>
      <c:overlay val="0"/>
      <c:spPr>
        <a:ln>
          <a:noFill/>
        </a:ln>
      </c:spPr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208013119315243"/>
          <c:y val="3.0796671780538735E-2"/>
          <c:w val="0.84528612164219996"/>
          <c:h val="0.89684633806120306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c:spPr>
          <c:invertIfNegative val="0"/>
          <c:dLbls>
            <c:dLbl>
              <c:idx val="0"/>
              <c:layout>
                <c:manualLayout>
                  <c:x val="-2.8502267863957202E-3"/>
                  <c:y val="0.184914498837955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0990711177019196E-3"/>
                  <c:y val="0.151988724036274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5945269366205692E-3"/>
                  <c:y val="0.158357545009028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8341150500186012E-3"/>
                  <c:y val="0.242284948137076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Лист1!$B$2:$B$5</c:f>
              <c:numCache>
                <c:formatCode>0.0</c:formatCode>
                <c:ptCount val="4"/>
                <c:pt idx="0">
                  <c:v>525</c:v>
                </c:pt>
                <c:pt idx="1">
                  <c:v>562.29999999999995</c:v>
                </c:pt>
                <c:pt idx="2">
                  <c:v>708.4</c:v>
                </c:pt>
                <c:pt idx="3">
                  <c:v>638.6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shape val="cylinder"/>
        <c:axId val="23859968"/>
        <c:axId val="23861504"/>
        <c:axId val="23669376"/>
      </c:bar3DChart>
      <c:catAx>
        <c:axId val="23859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3861504"/>
        <c:crosses val="autoZero"/>
        <c:auto val="1"/>
        <c:lblAlgn val="ctr"/>
        <c:lblOffset val="100"/>
        <c:noMultiLvlLbl val="0"/>
      </c:catAx>
      <c:valAx>
        <c:axId val="23861504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23859968"/>
        <c:crosses val="autoZero"/>
        <c:crossBetween val="between"/>
      </c:valAx>
      <c:serAx>
        <c:axId val="23669376"/>
        <c:scaling>
          <c:orientation val="minMax"/>
        </c:scaling>
        <c:delete val="1"/>
        <c:axPos val="b"/>
        <c:majorTickMark val="out"/>
        <c:minorTickMark val="none"/>
        <c:tickLblPos val="none"/>
        <c:crossAx val="23861504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25"/>
      <c:rotY val="3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244646366997445"/>
          <c:y val="2.1531751101729456E-2"/>
          <c:w val="0.88434688422915519"/>
          <c:h val="0.82952420269801963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2014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5.9994362277639803E-2"/>
                  <c:y val="-1.15522878410335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4507035450167402E-2"/>
                  <c:y val="2.78039884493043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6838805350130206E-2"/>
                  <c:y val="2.78039884493043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9843495650242521E-2"/>
                  <c:y val="-2.43284898931401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0672920400148802E-2"/>
                  <c:y val="3.47549855616296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6009380600223096E-2"/>
                  <c:y val="3.30172362835481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4.7926438125232534E-2"/>
                  <c:y val="3.47549855616296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4.2175265550204545E-2"/>
                  <c:y val="3.12794870054666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6.9014070900335914E-2"/>
                  <c:y val="2.2590740615059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5.1760553175251064E-2"/>
                  <c:y val="3.30172362835481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3.8341150500185966E-2"/>
                  <c:y val="1.04264956684890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latin typeface="+mj-lt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#,##0.0</c:formatCode>
                <c:ptCount val="1"/>
                <c:pt idx="0">
                  <c:v>184.1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5.8416699653340079E-2"/>
                  <c:y val="-1.30161628866633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3004690300111583E-2"/>
                  <c:y val="2.2590740615059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5336460200074386E-2"/>
                  <c:y val="1.91152420588962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5.1703110199215412E-2"/>
                  <c:y val="-3.86243159129504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1502345150055791E-2"/>
                  <c:y val="-1.56397435027333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3004690300111503E-2"/>
                  <c:y val="-2.43284898931401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3.6424092975176812E-2"/>
                  <c:y val="-2.95417377273855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2.8755862875139482E-2"/>
                  <c:y val="-3.12794870054666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2.1087632775102633E-2"/>
                  <c:y val="-2.0852991336977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3.4507035450167402E-2"/>
                  <c:y val="2.60662391712222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8.0516416050390546E-2"/>
                  <c:y val="-5.38702276205259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4.9556458763133422E-2"/>
                  <c:y val="-2.94622747544646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5.7511725750278974E-3"/>
                  <c:y val="3.12794870054666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latin typeface="+mj-lt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#,##0.0</c:formatCode>
                <c:ptCount val="1"/>
                <c:pt idx="0">
                  <c:v>187.2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2016 год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#,##0.0</c:formatCode>
                <c:ptCount val="1"/>
                <c:pt idx="0">
                  <c:v>159.4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2017 год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203.1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4381952"/>
        <c:axId val="94383488"/>
        <c:axId val="25442496"/>
      </c:bar3DChart>
      <c:catAx>
        <c:axId val="943819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4383488"/>
        <c:crosses val="autoZero"/>
        <c:auto val="1"/>
        <c:lblAlgn val="ctr"/>
        <c:lblOffset val="100"/>
        <c:noMultiLvlLbl val="0"/>
      </c:catAx>
      <c:valAx>
        <c:axId val="94383488"/>
        <c:scaling>
          <c:orientation val="minMax"/>
        </c:scaling>
        <c:delete val="0"/>
        <c:axPos val="l"/>
        <c:majorGridlines/>
        <c:minorGridlines/>
        <c:numFmt formatCode="#,##0.0" sourceLinked="1"/>
        <c:majorTickMark val="out"/>
        <c:minorTickMark val="none"/>
        <c:tickLblPos val="nextTo"/>
        <c:crossAx val="94381952"/>
        <c:crosses val="autoZero"/>
        <c:crossBetween val="between"/>
      </c:valAx>
      <c:serAx>
        <c:axId val="25442496"/>
        <c:scaling>
          <c:orientation val="minMax"/>
        </c:scaling>
        <c:delete val="0"/>
        <c:axPos val="b"/>
        <c:majorTickMark val="out"/>
        <c:minorTickMark val="none"/>
        <c:tickLblPos val="nextTo"/>
        <c:crossAx val="94383488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Недоимка физических лиц на 1 января 2018 года,</a:t>
            </a:r>
          </a:p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33954718415125701"/>
          <c:y val="3.040849867256129E-2"/>
        </c:manualLayout>
      </c:layout>
      <c:overlay val="0"/>
    </c:title>
    <c:autoTitleDeleted val="0"/>
    <c:view3D>
      <c:rotX val="7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8519533183181713E-2"/>
          <c:y val="2.8809538403778891E-2"/>
          <c:w val="0.30408048095666368"/>
          <c:h val="0.922726976696078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недоимка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spPr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 на имущество физлиц</c:v>
                </c:pt>
                <c:pt idx="1">
                  <c:v>земельный налог с физлиц</c:v>
                </c:pt>
                <c:pt idx="2">
                  <c:v>транспортный налог с физлиц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11</c:v>
                </c:pt>
                <c:pt idx="1">
                  <c:v>30</c:v>
                </c:pt>
                <c:pt idx="2">
                  <c:v>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158132050984264"/>
          <c:y val="0.20880630121557375"/>
          <c:w val="0.32639350046964655"/>
          <c:h val="0.75673727823345571"/>
        </c:manualLayout>
      </c:layout>
      <c:overlay val="0"/>
      <c:txPr>
        <a:bodyPr/>
        <a:lstStyle/>
        <a:p>
          <a:pPr>
            <a:defRPr sz="14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545104899087504E-2"/>
          <c:y val="2.8759825297189189E-3"/>
          <c:w val="0.86452220763477894"/>
          <c:h val="0.9541063724400992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rgbClr val="00B0F0"/>
                  </a:gs>
                  <a:gs pos="50000">
                    <a:srgbClr val="4F81BD">
                      <a:tint val="44500"/>
                      <a:satMod val="160000"/>
                    </a:srgb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</c:spPr>
          </c:dPt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3"/>
            <c:bubble3D val="0"/>
            <c:spPr>
              <a:solidFill>
                <a:srgbClr val="2BA3A0"/>
              </a:solidFill>
            </c:spPr>
          </c:dPt>
          <c:dPt>
            <c:idx val="4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600" b="1" dirty="0" smtClean="0">
                        <a:latin typeface="+mn-lt"/>
                      </a:rPr>
                      <a:t>34,9</a:t>
                    </a:r>
                    <a:endParaRPr lang="en-US" b="1" dirty="0">
                      <a:latin typeface="+mn-lt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5.1422795524324119E-3"/>
                  <c:y val="4.0444734022381905E-2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>
                        <a:latin typeface="+mn-lt"/>
                      </a:rPr>
                      <a:t>33,5</a:t>
                    </a:r>
                    <a:r>
                      <a:rPr lang="ru-RU" sz="1600" dirty="0" smtClean="0"/>
                      <a:t> 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7168733727148017E-2"/>
                  <c:y val="-3.6634182469732254E-2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>
                        <a:latin typeface="+mn-lt"/>
                      </a:rPr>
                      <a:t>5,0</a:t>
                    </a:r>
                    <a:endParaRPr lang="en-US" b="1" dirty="0">
                      <a:latin typeface="+mn-lt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9165803447278376E-3"/>
                  <c:y val="-1.9682674614223735E-2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>
                        <a:latin typeface="+mn-lt"/>
                      </a:rPr>
                      <a:t>2,9</a:t>
                    </a:r>
                    <a:endParaRPr lang="en-US" b="1" dirty="0">
                      <a:latin typeface="+mn-lt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0%" sourceLinked="0"/>
            <c:txPr>
              <a:bodyPr/>
              <a:lstStyle/>
              <a:p>
                <a:pPr>
                  <a:defRPr sz="16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Лист1!$A$2:$A$6</c:f>
              <c:strCache>
                <c:ptCount val="4"/>
                <c:pt idx="0">
                  <c:v>Спорткомплекс</c:v>
                </c:pt>
                <c:pt idx="1">
                  <c:v>Приобретение квартир</c:v>
                </c:pt>
                <c:pt idx="2">
                  <c:v>СОШ № 10</c:v>
                </c:pt>
                <c:pt idx="3">
                  <c:v>Игровая площадка 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34.9</c:v>
                </c:pt>
                <c:pt idx="1">
                  <c:v>33.5</c:v>
                </c:pt>
                <c:pt idx="2">
                  <c:v>5</c:v>
                </c:pt>
                <c:pt idx="3">
                  <c:v>2.9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0.18889</cdr:x>
      <cdr:y>0.24781</cdr:y>
    </cdr:from>
    <cdr:to>
      <cdr:x>0.28672</cdr:x>
      <cdr:y>0.29589</cdr:y>
    </cdr:to>
    <cdr:sp macro="" textlink="">
      <cdr:nvSpPr>
        <cdr:cNvPr id="14" name="TextBox 13"/>
        <cdr:cNvSpPr txBox="1"/>
      </cdr:nvSpPr>
      <cdr:spPr>
        <a:xfrm xmlns:a="http://schemas.openxmlformats.org/drawingml/2006/main" rot="20884550">
          <a:off x="1251347" y="1855825"/>
          <a:ext cx="648098" cy="3600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0.32609</cdr:x>
      <cdr:y>0.25962</cdr:y>
    </cdr:from>
    <cdr:to>
      <cdr:x>0.46412</cdr:x>
      <cdr:y>0.38172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2160240" y="194421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0.39115</cdr:x>
      <cdr:y>0.62696</cdr:y>
    </cdr:from>
    <cdr:to>
      <cdr:x>0.65819</cdr:x>
      <cdr:y>0.67549</cdr:y>
    </cdr:to>
    <cdr:sp macro="" textlink="">
      <cdr:nvSpPr>
        <cdr:cNvPr id="12" name="TextBox 12"/>
        <cdr:cNvSpPr txBox="1"/>
      </cdr:nvSpPr>
      <cdr:spPr>
        <a:xfrm xmlns:a="http://schemas.openxmlformats.org/drawingml/2006/main">
          <a:off x="2636912" y="4373324"/>
          <a:ext cx="1800200" cy="338554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40000"/>
              <a:lumOff val="60000"/>
            </a:schemeClr>
          </a:solidFill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9pPr>
        </a:lstStyle>
        <a:p xmlns:a="http://schemas.openxmlformats.org/drawingml/2006/main">
          <a:pPr algn="ctr"/>
          <a:r>
            <a:rPr lang="ru-RU" sz="1600" dirty="0" err="1" smtClean="0"/>
            <a:t>Расходы,всего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0.09207</cdr:x>
      <cdr:y>0.62696</cdr:y>
    </cdr:from>
    <cdr:to>
      <cdr:x>0.34843</cdr:x>
      <cdr:y>0.67991</cdr:y>
    </cdr:to>
    <cdr:sp macro="" textlink="">
      <cdr:nvSpPr>
        <cdr:cNvPr id="20" name="TextBox 12"/>
        <cdr:cNvSpPr txBox="1"/>
      </cdr:nvSpPr>
      <cdr:spPr>
        <a:xfrm xmlns:a="http://schemas.openxmlformats.org/drawingml/2006/main">
          <a:off x="620678" y="4373349"/>
          <a:ext cx="1728217" cy="369332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60000"/>
            <a:lumOff val="40000"/>
          </a:schemeClr>
        </a:solidFill>
        <a:ln xmlns:a="http://schemas.openxmlformats.org/drawingml/2006/main">
          <a:solidFill>
            <a:schemeClr val="accent3">
              <a:lumMod val="60000"/>
              <a:lumOff val="40000"/>
            </a:schemeClr>
          </a:solidFill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800" dirty="0" err="1" smtClean="0"/>
            <a:t>Доходы,всего</a:t>
          </a:r>
          <a:endParaRPr lang="ru-RU" sz="1800" dirty="0"/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0.17402</cdr:x>
      <cdr:y>0.39567</cdr:y>
    </cdr:from>
    <cdr:to>
      <cdr:x>0.31771</cdr:x>
      <cdr:y>0.6748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07504" y="129614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0.56708</cdr:x>
      <cdr:y>0.04479</cdr:y>
    </cdr:from>
    <cdr:to>
      <cdr:x>0.96319</cdr:x>
      <cdr:y>0.21871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505022" y="148372"/>
          <a:ext cx="244827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0.56708</cdr:x>
      <cdr:y>0.04479</cdr:y>
    </cdr:from>
    <cdr:to>
      <cdr:x>0.97484</cdr:x>
      <cdr:y>0.26218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505022" y="148372"/>
          <a:ext cx="2520280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0.47388</cdr:x>
      <cdr:y>0.02305</cdr:y>
    </cdr:from>
    <cdr:to>
      <cdr:x>0.96319</cdr:x>
      <cdr:y>0.41173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928958" y="76364"/>
          <a:ext cx="3024336" cy="12874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0.46223</cdr:x>
      <cdr:y>0.06653</cdr:y>
    </cdr:from>
    <cdr:to>
      <cdr:x>0.93989</cdr:x>
      <cdr:y>0.37088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856950" y="220380"/>
          <a:ext cx="2952328" cy="10081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0.42914</cdr:x>
      <cdr:y>0.07502</cdr:y>
    </cdr:from>
    <cdr:to>
      <cdr:x>1</cdr:x>
      <cdr:y>0.31415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2767795" y="248489"/>
          <a:ext cx="3528392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0.43991</cdr:x>
      <cdr:y>0.06445</cdr:y>
    </cdr:from>
    <cdr:to>
      <cdr:x>0.90592</cdr:x>
      <cdr:y>0.21663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2718975" y="213496"/>
          <a:ext cx="2880320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0.43991</cdr:x>
      <cdr:y>0.06445</cdr:y>
    </cdr:from>
    <cdr:to>
      <cdr:x>0.94087</cdr:x>
      <cdr:y>0.26011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2718975" y="213496"/>
          <a:ext cx="3096344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0.46321</cdr:x>
      <cdr:y>0.06445</cdr:y>
    </cdr:from>
    <cdr:to>
      <cdr:x>0.89427</cdr:x>
      <cdr:y>0.23837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2862991" y="213496"/>
          <a:ext cx="2664296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0.4935</cdr:x>
      <cdr:y>0</cdr:y>
    </cdr:from>
    <cdr:to>
      <cdr:x>0.99511</cdr:x>
      <cdr:y>0.15141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3168352" y="0"/>
          <a:ext cx="3220433" cy="5329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dirty="0"/>
            <a:t>Проведения капитального и текущего </a:t>
          </a:r>
          <a:r>
            <a:rPr lang="ru-RU" dirty="0" smtClean="0"/>
            <a:t>ремонтов </a:t>
          </a:r>
          <a:r>
            <a:rPr lang="ru-RU" dirty="0"/>
            <a:t>образовательных </a:t>
          </a:r>
          <a:r>
            <a:rPr lang="ru-RU" dirty="0" smtClean="0"/>
            <a:t>учреждений</a:t>
          </a: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0.4935</cdr:x>
      <cdr:y>0.12028</cdr:y>
    </cdr:from>
    <cdr:to>
      <cdr:x>0.99822</cdr:x>
      <cdr:y>0.33767</cdr:y>
    </cdr:to>
    <cdr:sp macro="" textlink="">
      <cdr:nvSpPr>
        <cdr:cNvPr id="17" name="TextBox 1"/>
        <cdr:cNvSpPr txBox="1"/>
      </cdr:nvSpPr>
      <cdr:spPr>
        <a:xfrm xmlns:a="http://schemas.openxmlformats.org/drawingml/2006/main">
          <a:off x="3168352" y="423337"/>
          <a:ext cx="3240428" cy="7651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/>
            <a:t>Проведение спортивных мероприятий, учебных сборов юношей и организацию военно-патриотической работы с учащимися образовательных организаций </a:t>
          </a:r>
          <a:endParaRPr lang="ru-RU" dirty="0" smtClean="0"/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0.48883</cdr:x>
      <cdr:y>0.46154</cdr:y>
    </cdr:from>
    <cdr:to>
      <cdr:x>0.99533</cdr:x>
      <cdr:y>0.5485</cdr:y>
    </cdr:to>
    <cdr:sp macro="" textlink="">
      <cdr:nvSpPr>
        <cdr:cNvPr id="18" name="TextBox 1"/>
        <cdr:cNvSpPr txBox="1"/>
      </cdr:nvSpPr>
      <cdr:spPr>
        <a:xfrm xmlns:a="http://schemas.openxmlformats.org/drawingml/2006/main">
          <a:off x="3167968" y="1728191"/>
          <a:ext cx="3282504" cy="3256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 smtClean="0"/>
            <a:t>Приобретение автобусов и микроавтобусов 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0.4935</cdr:x>
      <cdr:y>0.32358</cdr:y>
    </cdr:from>
    <cdr:to>
      <cdr:x>1</cdr:x>
      <cdr:y>0.54097</cdr:y>
    </cdr:to>
    <cdr:sp macro="" textlink="">
      <cdr:nvSpPr>
        <cdr:cNvPr id="19" name="TextBox 1"/>
        <cdr:cNvSpPr txBox="1"/>
      </cdr:nvSpPr>
      <cdr:spPr>
        <a:xfrm xmlns:a="http://schemas.openxmlformats.org/drawingml/2006/main">
          <a:off x="3168352" y="1138887"/>
          <a:ext cx="3251854" cy="7651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/>
            <a:t>Создание условий для укрепления здоровья детей за счет обеспечения их сбалансированным горячим питанием, молоком и льготным питанием</a:t>
          </a:r>
          <a:endParaRPr lang="ru-RU" dirty="0" smtClean="0"/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0.4935</cdr:x>
      <cdr:y>0.51807</cdr:y>
    </cdr:from>
    <cdr:to>
      <cdr:x>1</cdr:x>
      <cdr:y>0.62676</cdr:y>
    </cdr:to>
    <cdr:sp macro="" textlink="">
      <cdr:nvSpPr>
        <cdr:cNvPr id="20" name="TextBox 1"/>
        <cdr:cNvSpPr txBox="1"/>
      </cdr:nvSpPr>
      <cdr:spPr>
        <a:xfrm xmlns:a="http://schemas.openxmlformats.org/drawingml/2006/main">
          <a:off x="3198216" y="1939859"/>
          <a:ext cx="3282504" cy="4070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/>
            <a:t>Организация отдыха учащихся в каникулярное время  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0.4935</cdr:x>
      <cdr:y>0.61538</cdr:y>
    </cdr:from>
    <cdr:to>
      <cdr:x>1</cdr:x>
      <cdr:y>0.72408</cdr:y>
    </cdr:to>
    <cdr:sp macro="" textlink="">
      <cdr:nvSpPr>
        <cdr:cNvPr id="21" name="TextBox 1"/>
        <cdr:cNvSpPr txBox="1"/>
      </cdr:nvSpPr>
      <cdr:spPr>
        <a:xfrm xmlns:a="http://schemas.openxmlformats.org/drawingml/2006/main">
          <a:off x="3198216" y="2304255"/>
          <a:ext cx="3282504" cy="4070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/>
            <a:t>Меры социальной поддержки (компенсация расходов на оплату жилых </a:t>
          </a:r>
          <a:r>
            <a:rPr lang="ru-RU" dirty="0" smtClean="0"/>
            <a:t>помещений педагоги-</a:t>
          </a:r>
          <a:r>
            <a:rPr lang="ru-RU" dirty="0" err="1" smtClean="0"/>
            <a:t>ческим</a:t>
          </a:r>
          <a:r>
            <a:rPr lang="ru-RU" dirty="0" smtClean="0"/>
            <a:t> </a:t>
          </a:r>
          <a:r>
            <a:rPr lang="ru-RU" dirty="0"/>
            <a:t>работникам и компенсация части родительской </a:t>
          </a:r>
          <a:r>
            <a:rPr lang="ru-RU" dirty="0" smtClean="0"/>
            <a:t>платы)   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0.4935</cdr:x>
      <cdr:y>0.80769</cdr:y>
    </cdr:from>
    <cdr:to>
      <cdr:x>1</cdr:x>
      <cdr:y>0.89465</cdr:y>
    </cdr:to>
    <cdr:sp macro="" textlink="">
      <cdr:nvSpPr>
        <cdr:cNvPr id="22" name="TextBox 1"/>
        <cdr:cNvSpPr txBox="1"/>
      </cdr:nvSpPr>
      <cdr:spPr>
        <a:xfrm xmlns:a="http://schemas.openxmlformats.org/drawingml/2006/main">
          <a:off x="3198216" y="3024335"/>
          <a:ext cx="3282504" cy="3256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/>
            <a:t>Иные </a:t>
          </a:r>
          <a:r>
            <a:rPr lang="ru-RU" dirty="0" smtClean="0"/>
            <a:t>мероприятия </a:t>
          </a:r>
          <a:r>
            <a:rPr lang="ru-RU" dirty="0"/>
            <a:t>(</a:t>
          </a:r>
          <a:r>
            <a:rPr lang="ru-RU" dirty="0" smtClean="0"/>
            <a:t>организация </a:t>
          </a:r>
          <a:r>
            <a:rPr lang="ru-RU" dirty="0"/>
            <a:t>и проведение государственной аттестации </a:t>
          </a:r>
          <a:r>
            <a:rPr lang="ru-RU" dirty="0" smtClean="0"/>
            <a:t>, </a:t>
          </a:r>
          <a:r>
            <a:rPr lang="ru-RU" dirty="0"/>
            <a:t>трудоустройство несовершеннолетних </a:t>
          </a:r>
          <a:r>
            <a:rPr lang="ru-RU" dirty="0" smtClean="0"/>
            <a:t> </a:t>
          </a:r>
          <a:r>
            <a:rPr lang="ru-RU" dirty="0"/>
            <a:t>в каникулярное время ) 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0.43333</cdr:x>
      <cdr:y>0.15385</cdr:y>
    </cdr:from>
    <cdr:to>
      <cdr:x>0.49991</cdr:x>
      <cdr:y>0.19231</cdr:y>
    </cdr:to>
    <cdr:sp macro="" textlink="">
      <cdr:nvSpPr>
        <cdr:cNvPr id="23" name="Прямоугольник 22"/>
        <cdr:cNvSpPr/>
      </cdr:nvSpPr>
      <cdr:spPr>
        <a:xfrm xmlns:a="http://schemas.openxmlformats.org/drawingml/2006/main">
          <a:off x="2808312" y="576063"/>
          <a:ext cx="431478" cy="144016"/>
        </a:xfrm>
        <a:prstGeom xmlns:a="http://schemas.openxmlformats.org/drawingml/2006/main" prst="rect">
          <a:avLst/>
        </a:prstGeom>
        <a:solidFill xmlns:a="http://schemas.openxmlformats.org/drawingml/2006/main">
          <a:srgbClr val="7030A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0.43342</cdr:x>
      <cdr:y>0.36538</cdr:y>
    </cdr:from>
    <cdr:to>
      <cdr:x>0.5</cdr:x>
      <cdr:y>0.40385</cdr:y>
    </cdr:to>
    <cdr:sp macro="" textlink="">
      <cdr:nvSpPr>
        <cdr:cNvPr id="24" name="Прямоугольник 23"/>
        <cdr:cNvSpPr/>
      </cdr:nvSpPr>
      <cdr:spPr>
        <a:xfrm xmlns:a="http://schemas.openxmlformats.org/drawingml/2006/main" flipV="1">
          <a:off x="2808882" y="1368148"/>
          <a:ext cx="431477" cy="144019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5">
            <a:lumMod val="75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0.43342</cdr:x>
      <cdr:y>0.48077</cdr:y>
    </cdr:from>
    <cdr:to>
      <cdr:x>0.5</cdr:x>
      <cdr:y>0.51807</cdr:y>
    </cdr:to>
    <cdr:sp macro="" textlink="">
      <cdr:nvSpPr>
        <cdr:cNvPr id="25" name="Прямоугольник 24"/>
        <cdr:cNvSpPr/>
      </cdr:nvSpPr>
      <cdr:spPr>
        <a:xfrm xmlns:a="http://schemas.openxmlformats.org/drawingml/2006/main" flipV="1">
          <a:off x="2808882" y="1800203"/>
          <a:ext cx="431477" cy="139657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4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0.43362</cdr:x>
      <cdr:y>0.55769</cdr:y>
    </cdr:from>
    <cdr:to>
      <cdr:x>0.50019</cdr:x>
      <cdr:y>0.59615</cdr:y>
    </cdr:to>
    <cdr:sp macro="" textlink="">
      <cdr:nvSpPr>
        <cdr:cNvPr id="26" name="Прямоугольник 25"/>
        <cdr:cNvSpPr/>
      </cdr:nvSpPr>
      <cdr:spPr>
        <a:xfrm xmlns:a="http://schemas.openxmlformats.org/drawingml/2006/main" flipV="1">
          <a:off x="2810144" y="2088234"/>
          <a:ext cx="431477" cy="144014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6">
            <a:lumMod val="75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0.43342</cdr:x>
      <cdr:y>0.65385</cdr:y>
    </cdr:from>
    <cdr:to>
      <cdr:x>0.5</cdr:x>
      <cdr:y>0.69231</cdr:y>
    </cdr:to>
    <cdr:sp macro="" textlink="">
      <cdr:nvSpPr>
        <cdr:cNvPr id="27" name="Прямоугольник 26"/>
        <cdr:cNvSpPr/>
      </cdr:nvSpPr>
      <cdr:spPr>
        <a:xfrm xmlns:a="http://schemas.openxmlformats.org/drawingml/2006/main" flipV="1">
          <a:off x="2808882" y="2448272"/>
          <a:ext cx="431477" cy="144016"/>
        </a:xfrm>
        <a:prstGeom xmlns:a="http://schemas.openxmlformats.org/drawingml/2006/main" prst="rect">
          <a:avLst/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0.43148</cdr:x>
      <cdr:y>0.86538</cdr:y>
    </cdr:from>
    <cdr:to>
      <cdr:x>0.49806</cdr:x>
      <cdr:y>0.90385</cdr:y>
    </cdr:to>
    <cdr:sp macro="" textlink="">
      <cdr:nvSpPr>
        <cdr:cNvPr id="28" name="Прямоугольник 27"/>
        <cdr:cNvSpPr/>
      </cdr:nvSpPr>
      <cdr:spPr>
        <a:xfrm xmlns:a="http://schemas.openxmlformats.org/drawingml/2006/main" flipV="1">
          <a:off x="2796289" y="3240360"/>
          <a:ext cx="431477" cy="14401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0.86221</cdr:x>
      <cdr:y>0</cdr:y>
    </cdr:from>
    <cdr:to>
      <cdr:x>1</cdr:x>
      <cdr:y>0.11926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5401454" y="0"/>
          <a:ext cx="863241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9pPr>
        </a:lstStyle>
        <a:p xmlns:a="http://schemas.openxmlformats.org/drawingml/2006/main">
          <a:r>
            <a:rPr lang="ru-RU" sz="1100" dirty="0" err="1" smtClean="0">
              <a:latin typeface="+mn-lt"/>
            </a:rPr>
            <a:t>млн.руб</a:t>
          </a:r>
          <a:r>
            <a:rPr lang="ru-RU" sz="1100" dirty="0" smtClean="0">
              <a:latin typeface="+mn-lt"/>
            </a:rPr>
            <a:t>.</a:t>
          </a:r>
          <a:endParaRPr lang="ru-RU" sz="1100" dirty="0">
            <a:latin typeface="+mn-lt"/>
          </a:endParaRPr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0.17402</cdr:x>
      <cdr:y>0.39567</cdr:y>
    </cdr:from>
    <cdr:to>
      <cdr:x>0.31771</cdr:x>
      <cdr:y>0.6748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07504" y="129614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0.56708</cdr:x>
      <cdr:y>0.04479</cdr:y>
    </cdr:from>
    <cdr:to>
      <cdr:x>0.96319</cdr:x>
      <cdr:y>0.21871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505022" y="148372"/>
          <a:ext cx="244827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0.56708</cdr:x>
      <cdr:y>0.04479</cdr:y>
    </cdr:from>
    <cdr:to>
      <cdr:x>0.97484</cdr:x>
      <cdr:y>0.26218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505022" y="148372"/>
          <a:ext cx="2520280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0.47388</cdr:x>
      <cdr:y>0.02305</cdr:y>
    </cdr:from>
    <cdr:to>
      <cdr:x>0.96319</cdr:x>
      <cdr:y>0.41173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928958" y="76364"/>
          <a:ext cx="3024336" cy="12874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0.46223</cdr:x>
      <cdr:y>0.06653</cdr:y>
    </cdr:from>
    <cdr:to>
      <cdr:x>0.93989</cdr:x>
      <cdr:y>0.37088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856950" y="220380"/>
          <a:ext cx="2952328" cy="10081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0.42914</cdr:x>
      <cdr:y>0.07502</cdr:y>
    </cdr:from>
    <cdr:to>
      <cdr:x>1</cdr:x>
      <cdr:y>0.31415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2767795" y="248489"/>
          <a:ext cx="3528392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0.43991</cdr:x>
      <cdr:y>0.06445</cdr:y>
    </cdr:from>
    <cdr:to>
      <cdr:x>0.90592</cdr:x>
      <cdr:y>0.21663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2718975" y="213496"/>
          <a:ext cx="2880320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0.43991</cdr:x>
      <cdr:y>0.06445</cdr:y>
    </cdr:from>
    <cdr:to>
      <cdr:x>0.94087</cdr:x>
      <cdr:y>0.26011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2718975" y="213496"/>
          <a:ext cx="3096344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0.46321</cdr:x>
      <cdr:y>0.06445</cdr:y>
    </cdr:from>
    <cdr:to>
      <cdr:x>0.89427</cdr:x>
      <cdr:y>0.23837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2862991" y="213496"/>
          <a:ext cx="2664296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0.5123</cdr:x>
      <cdr:y>0.12028</cdr:y>
    </cdr:from>
    <cdr:to>
      <cdr:x>0.99822</cdr:x>
      <cdr:y>0.33767</cdr:y>
    </cdr:to>
    <cdr:sp macro="" textlink="">
      <cdr:nvSpPr>
        <cdr:cNvPr id="17" name="TextBox 1"/>
        <cdr:cNvSpPr txBox="1"/>
      </cdr:nvSpPr>
      <cdr:spPr>
        <a:xfrm xmlns:a="http://schemas.openxmlformats.org/drawingml/2006/main">
          <a:off x="3320071" y="450378"/>
          <a:ext cx="3149113" cy="8139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 smtClean="0"/>
            <a:t>Завершение капитального ремонта здания районного Дома культуры </a:t>
          </a: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0.50685</cdr:x>
      <cdr:y>0.37644</cdr:y>
    </cdr:from>
    <cdr:to>
      <cdr:x>1</cdr:x>
      <cdr:y>0.49054</cdr:y>
    </cdr:to>
    <cdr:sp macro="" textlink="">
      <cdr:nvSpPr>
        <cdr:cNvPr id="18" name="TextBox 1"/>
        <cdr:cNvSpPr txBox="1"/>
      </cdr:nvSpPr>
      <cdr:spPr>
        <a:xfrm xmlns:a="http://schemas.openxmlformats.org/drawingml/2006/main">
          <a:off x="3284776" y="1409537"/>
          <a:ext cx="3195944" cy="4272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 smtClean="0"/>
            <a:t>Поэтапное повышение уровня средней заработной платы  работников культуры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0.5123</cdr:x>
      <cdr:y>0.26105</cdr:y>
    </cdr:from>
    <cdr:to>
      <cdr:x>0.94563</cdr:x>
      <cdr:y>0.43413</cdr:y>
    </cdr:to>
    <cdr:sp macro="" textlink="">
      <cdr:nvSpPr>
        <cdr:cNvPr id="19" name="TextBox 1"/>
        <cdr:cNvSpPr txBox="1"/>
      </cdr:nvSpPr>
      <cdr:spPr>
        <a:xfrm xmlns:a="http://schemas.openxmlformats.org/drawingml/2006/main">
          <a:off x="3320070" y="977489"/>
          <a:ext cx="2808313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 smtClean="0"/>
            <a:t>Капитальный ремонт здания Дома культуры </a:t>
          </a:r>
          <a:r>
            <a:rPr lang="ru-RU" dirty="0" err="1" smtClean="0"/>
            <a:t>ст.Медведовская</a:t>
          </a:r>
          <a:endParaRPr lang="ru-RU" dirty="0" smtClean="0"/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0.50523</cdr:x>
      <cdr:y>0.51105</cdr:y>
    </cdr:from>
    <cdr:to>
      <cdr:x>0.96531</cdr:x>
      <cdr:y>0.62644</cdr:y>
    </cdr:to>
    <cdr:sp macro="" textlink="">
      <cdr:nvSpPr>
        <cdr:cNvPr id="20" name="TextBox 1"/>
        <cdr:cNvSpPr txBox="1"/>
      </cdr:nvSpPr>
      <cdr:spPr>
        <a:xfrm xmlns:a="http://schemas.openxmlformats.org/drawingml/2006/main">
          <a:off x="3274223" y="1913593"/>
          <a:ext cx="2981654" cy="4320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 smtClean="0"/>
            <a:t>Проведение мероприятий по развитию культуры и искусства  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0.50382</cdr:x>
      <cdr:y>0.65142</cdr:y>
    </cdr:from>
    <cdr:to>
      <cdr:x>1</cdr:x>
      <cdr:y>0.86296</cdr:y>
    </cdr:to>
    <cdr:sp macro="" textlink="">
      <cdr:nvSpPr>
        <cdr:cNvPr id="22" name="TextBox 1"/>
        <cdr:cNvSpPr txBox="1"/>
      </cdr:nvSpPr>
      <cdr:spPr>
        <a:xfrm xmlns:a="http://schemas.openxmlformats.org/drawingml/2006/main">
          <a:off x="3265095" y="2439186"/>
          <a:ext cx="3215625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/>
            <a:t>Иные </a:t>
          </a:r>
          <a:r>
            <a:rPr lang="ru-RU" dirty="0" smtClean="0"/>
            <a:t>мероприятия (комплектование книжных фондов и мероприятия по поддержке детского творчества в каникулярное время) 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0.43724</cdr:x>
      <cdr:y>0.14567</cdr:y>
    </cdr:from>
    <cdr:to>
      <cdr:x>0.50382</cdr:x>
      <cdr:y>0.18413</cdr:y>
    </cdr:to>
    <cdr:sp macro="" textlink="">
      <cdr:nvSpPr>
        <cdr:cNvPr id="23" name="Прямоугольник 22"/>
        <cdr:cNvSpPr/>
      </cdr:nvSpPr>
      <cdr:spPr>
        <a:xfrm xmlns:a="http://schemas.openxmlformats.org/drawingml/2006/main">
          <a:off x="2833608" y="545441"/>
          <a:ext cx="431487" cy="144011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75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0.43724</cdr:x>
      <cdr:y>0.29951</cdr:y>
    </cdr:from>
    <cdr:to>
      <cdr:x>0.50382</cdr:x>
      <cdr:y>0.33798</cdr:y>
    </cdr:to>
    <cdr:sp macro="" textlink="">
      <cdr:nvSpPr>
        <cdr:cNvPr id="24" name="Прямоугольник 23"/>
        <cdr:cNvSpPr/>
      </cdr:nvSpPr>
      <cdr:spPr>
        <a:xfrm xmlns:a="http://schemas.openxmlformats.org/drawingml/2006/main" flipV="1">
          <a:off x="2833609" y="1121505"/>
          <a:ext cx="431486" cy="144017"/>
        </a:xfrm>
        <a:prstGeom xmlns:a="http://schemas.openxmlformats.org/drawingml/2006/main" prst="rect">
          <a:avLst/>
        </a:prstGeom>
        <a:solidFill xmlns:a="http://schemas.openxmlformats.org/drawingml/2006/main">
          <a:srgbClr val="5BA574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0.43724</cdr:x>
      <cdr:y>0.39567</cdr:y>
    </cdr:from>
    <cdr:to>
      <cdr:x>0.50382</cdr:x>
      <cdr:y>0.43413</cdr:y>
    </cdr:to>
    <cdr:sp macro="" textlink="">
      <cdr:nvSpPr>
        <cdr:cNvPr id="25" name="Прямоугольник 24"/>
        <cdr:cNvSpPr/>
      </cdr:nvSpPr>
      <cdr:spPr>
        <a:xfrm xmlns:a="http://schemas.openxmlformats.org/drawingml/2006/main" flipV="1">
          <a:off x="2833609" y="1481543"/>
          <a:ext cx="431486" cy="144017"/>
        </a:xfrm>
        <a:prstGeom xmlns:a="http://schemas.openxmlformats.org/drawingml/2006/main" prst="rect">
          <a:avLst/>
        </a:prstGeom>
        <a:solidFill xmlns:a="http://schemas.openxmlformats.org/drawingml/2006/main">
          <a:srgbClr val="00B05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0.43506</cdr:x>
      <cdr:y>0.54951</cdr:y>
    </cdr:from>
    <cdr:to>
      <cdr:x>0.50163</cdr:x>
      <cdr:y>0.58798</cdr:y>
    </cdr:to>
    <cdr:sp macro="" textlink="">
      <cdr:nvSpPr>
        <cdr:cNvPr id="26" name="Прямоугольник 25"/>
        <cdr:cNvSpPr/>
      </cdr:nvSpPr>
      <cdr:spPr>
        <a:xfrm xmlns:a="http://schemas.openxmlformats.org/drawingml/2006/main" flipV="1">
          <a:off x="2819480" y="2057607"/>
          <a:ext cx="431421" cy="144017"/>
        </a:xfrm>
        <a:prstGeom xmlns:a="http://schemas.openxmlformats.org/drawingml/2006/main" prst="rect">
          <a:avLst/>
        </a:prstGeom>
        <a:solidFill xmlns:a="http://schemas.openxmlformats.org/drawingml/2006/main">
          <a:srgbClr val="00B0F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0.43724</cdr:x>
      <cdr:y>0.68413</cdr:y>
    </cdr:from>
    <cdr:to>
      <cdr:x>0.50382</cdr:x>
      <cdr:y>0.72259</cdr:y>
    </cdr:to>
    <cdr:sp macro="" textlink="">
      <cdr:nvSpPr>
        <cdr:cNvPr id="28" name="Прямоугольник 27"/>
        <cdr:cNvSpPr/>
      </cdr:nvSpPr>
      <cdr:spPr>
        <a:xfrm xmlns:a="http://schemas.openxmlformats.org/drawingml/2006/main" flipV="1">
          <a:off x="2833609" y="2561665"/>
          <a:ext cx="431486" cy="144016"/>
        </a:xfrm>
        <a:prstGeom xmlns:a="http://schemas.openxmlformats.org/drawingml/2006/main" prst="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0.17402</cdr:x>
      <cdr:y>0.39567</cdr:y>
    </cdr:from>
    <cdr:to>
      <cdr:x>0.31771</cdr:x>
      <cdr:y>0.6748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07504" y="129614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0.56708</cdr:x>
      <cdr:y>0.04479</cdr:y>
    </cdr:from>
    <cdr:to>
      <cdr:x>0.96319</cdr:x>
      <cdr:y>0.21871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505022" y="148372"/>
          <a:ext cx="244827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0.56708</cdr:x>
      <cdr:y>0.04479</cdr:y>
    </cdr:from>
    <cdr:to>
      <cdr:x>0.97484</cdr:x>
      <cdr:y>0.26218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505022" y="148372"/>
          <a:ext cx="2520280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0.47388</cdr:x>
      <cdr:y>0.02305</cdr:y>
    </cdr:from>
    <cdr:to>
      <cdr:x>0.96319</cdr:x>
      <cdr:y>0.41173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928958" y="76364"/>
          <a:ext cx="3024336" cy="12874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0.46223</cdr:x>
      <cdr:y>0.06653</cdr:y>
    </cdr:from>
    <cdr:to>
      <cdr:x>0.93989</cdr:x>
      <cdr:y>0.37088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856950" y="220380"/>
          <a:ext cx="2952328" cy="10081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0.42914</cdr:x>
      <cdr:y>0.07502</cdr:y>
    </cdr:from>
    <cdr:to>
      <cdr:x>1</cdr:x>
      <cdr:y>0.31415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2767795" y="248489"/>
          <a:ext cx="3528392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0.43991</cdr:x>
      <cdr:y>0.06445</cdr:y>
    </cdr:from>
    <cdr:to>
      <cdr:x>0.90592</cdr:x>
      <cdr:y>0.21663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2718975" y="213496"/>
          <a:ext cx="2880320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0.43991</cdr:x>
      <cdr:y>0.06445</cdr:y>
    </cdr:from>
    <cdr:to>
      <cdr:x>0.94087</cdr:x>
      <cdr:y>0.26011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2718975" y="213496"/>
          <a:ext cx="3096344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0.46321</cdr:x>
      <cdr:y>0.06445</cdr:y>
    </cdr:from>
    <cdr:to>
      <cdr:x>0.89427</cdr:x>
      <cdr:y>0.23837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2862991" y="213496"/>
          <a:ext cx="2664296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0.4935</cdr:x>
      <cdr:y>0</cdr:y>
    </cdr:from>
    <cdr:to>
      <cdr:x>0.99511</cdr:x>
      <cdr:y>0.15141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3168352" y="0"/>
          <a:ext cx="3220433" cy="5329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dirty="0" smtClean="0"/>
            <a:t>Бесплатное изготовление и ремонт зубных протезов</a:t>
          </a: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0.4935</cdr:x>
      <cdr:y>0.12028</cdr:y>
    </cdr:from>
    <cdr:to>
      <cdr:x>0.99822</cdr:x>
      <cdr:y>0.2396</cdr:y>
    </cdr:to>
    <cdr:sp macro="" textlink="">
      <cdr:nvSpPr>
        <cdr:cNvPr id="17" name="TextBox 1"/>
        <cdr:cNvSpPr txBox="1"/>
      </cdr:nvSpPr>
      <cdr:spPr>
        <a:xfrm xmlns:a="http://schemas.openxmlformats.org/drawingml/2006/main">
          <a:off x="3192843" y="432829"/>
          <a:ext cx="3265435" cy="4293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 smtClean="0"/>
            <a:t>Предоставление льгот в обеспечении лекарственными средствами </a:t>
          </a: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0.4935</cdr:x>
      <cdr:y>0.33965</cdr:y>
    </cdr:from>
    <cdr:to>
      <cdr:x>1</cdr:x>
      <cdr:y>0.42661</cdr:y>
    </cdr:to>
    <cdr:sp macro="" textlink="">
      <cdr:nvSpPr>
        <cdr:cNvPr id="18" name="TextBox 1"/>
        <cdr:cNvSpPr txBox="1"/>
      </cdr:nvSpPr>
      <cdr:spPr>
        <a:xfrm xmlns:a="http://schemas.openxmlformats.org/drawingml/2006/main">
          <a:off x="3192843" y="1222248"/>
          <a:ext cx="3276951" cy="3129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 smtClean="0"/>
            <a:t> 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0.4935</cdr:x>
      <cdr:y>0.21959</cdr:y>
    </cdr:from>
    <cdr:to>
      <cdr:x>1</cdr:x>
      <cdr:y>0.33965</cdr:y>
    </cdr:to>
    <cdr:sp macro="" textlink="">
      <cdr:nvSpPr>
        <cdr:cNvPr id="19" name="TextBox 1"/>
        <cdr:cNvSpPr txBox="1"/>
      </cdr:nvSpPr>
      <cdr:spPr>
        <a:xfrm xmlns:a="http://schemas.openxmlformats.org/drawingml/2006/main">
          <a:off x="3192843" y="790200"/>
          <a:ext cx="3276951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 smtClean="0"/>
            <a:t>Выплата денежной компенсации на усиленное питание доноров</a:t>
          </a: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0.4935</cdr:x>
      <cdr:y>0.49974</cdr:y>
    </cdr:from>
    <cdr:to>
      <cdr:x>1</cdr:x>
      <cdr:y>0.60843</cdr:y>
    </cdr:to>
    <cdr:sp macro="" textlink="">
      <cdr:nvSpPr>
        <cdr:cNvPr id="20" name="TextBox 1"/>
        <cdr:cNvSpPr txBox="1"/>
      </cdr:nvSpPr>
      <cdr:spPr>
        <a:xfrm xmlns:a="http://schemas.openxmlformats.org/drawingml/2006/main">
          <a:off x="3192843" y="1798312"/>
          <a:ext cx="3276951" cy="3911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 smtClean="0"/>
            <a:t>Реализация мероприятий по профилактике терроризма в учреждениях здравоохранения  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0.4935</cdr:x>
      <cdr:y>0.6198</cdr:y>
    </cdr:from>
    <cdr:to>
      <cdr:x>1</cdr:x>
      <cdr:y>0.95998</cdr:y>
    </cdr:to>
    <cdr:sp macro="" textlink="">
      <cdr:nvSpPr>
        <cdr:cNvPr id="22" name="TextBox 1"/>
        <cdr:cNvSpPr txBox="1"/>
      </cdr:nvSpPr>
      <cdr:spPr>
        <a:xfrm xmlns:a="http://schemas.openxmlformats.org/drawingml/2006/main">
          <a:off x="3192843" y="2230360"/>
          <a:ext cx="3276951" cy="12241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/>
            <a:t>Иные </a:t>
          </a:r>
          <a:r>
            <a:rPr lang="ru-RU" dirty="0" smtClean="0"/>
            <a:t>мероприятия (повышение квалификации работников здравоохранения, оздоровление детей в каникулярное время, капитальный ремонт, </a:t>
          </a:r>
          <a:r>
            <a:rPr lang="ru-RU" dirty="0"/>
            <a:t>приобретение иммунологических препаратов для проведения профилактических прививок по эпидемиологическим показаниям</a:t>
          </a:r>
          <a:r>
            <a:rPr lang="ru-RU" dirty="0" smtClean="0"/>
            <a:t> ) 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0.43333</cdr:x>
      <cdr:y>0.15385</cdr:y>
    </cdr:from>
    <cdr:to>
      <cdr:x>0.49991</cdr:x>
      <cdr:y>0.19231</cdr:y>
    </cdr:to>
    <cdr:sp macro="" textlink="">
      <cdr:nvSpPr>
        <cdr:cNvPr id="23" name="Прямоугольник 22"/>
        <cdr:cNvSpPr/>
      </cdr:nvSpPr>
      <cdr:spPr>
        <a:xfrm xmlns:a="http://schemas.openxmlformats.org/drawingml/2006/main">
          <a:off x="2808312" y="576063"/>
          <a:ext cx="431478" cy="144016"/>
        </a:xfrm>
        <a:prstGeom xmlns:a="http://schemas.openxmlformats.org/drawingml/2006/main" prst="rect">
          <a:avLst/>
        </a:prstGeom>
        <a:solidFill xmlns:a="http://schemas.openxmlformats.org/drawingml/2006/main">
          <a:srgbClr val="B020AD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0.43342</cdr:x>
      <cdr:y>0.2396</cdr:y>
    </cdr:from>
    <cdr:to>
      <cdr:x>0.5</cdr:x>
      <cdr:y>0.27962</cdr:y>
    </cdr:to>
    <cdr:sp macro="" textlink="">
      <cdr:nvSpPr>
        <cdr:cNvPr id="24" name="Прямоугольник 23"/>
        <cdr:cNvSpPr/>
      </cdr:nvSpPr>
      <cdr:spPr>
        <a:xfrm xmlns:a="http://schemas.openxmlformats.org/drawingml/2006/main" flipV="1">
          <a:off x="2804138" y="862206"/>
          <a:ext cx="430759" cy="144017"/>
        </a:xfrm>
        <a:prstGeom xmlns:a="http://schemas.openxmlformats.org/drawingml/2006/main" prst="rect">
          <a:avLst/>
        </a:prstGeom>
        <a:solidFill xmlns:a="http://schemas.openxmlformats.org/drawingml/2006/main">
          <a:srgbClr val="41E5E9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0.43342</cdr:x>
      <cdr:y>0.35966</cdr:y>
    </cdr:from>
    <cdr:to>
      <cdr:x>0.5</cdr:x>
      <cdr:y>0.39969</cdr:y>
    </cdr:to>
    <cdr:sp macro="" textlink="">
      <cdr:nvSpPr>
        <cdr:cNvPr id="25" name="Прямоугольник 24"/>
        <cdr:cNvSpPr/>
      </cdr:nvSpPr>
      <cdr:spPr>
        <a:xfrm xmlns:a="http://schemas.openxmlformats.org/drawingml/2006/main" flipV="1">
          <a:off x="2804138" y="1294256"/>
          <a:ext cx="430759" cy="144016"/>
        </a:xfrm>
        <a:prstGeom xmlns:a="http://schemas.openxmlformats.org/drawingml/2006/main" prst="rect">
          <a:avLst/>
        </a:prstGeom>
        <a:solidFill xmlns:a="http://schemas.openxmlformats.org/drawingml/2006/main">
          <a:srgbClr val="D07CF6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0.43427</cdr:x>
      <cdr:y>0.51975</cdr:y>
    </cdr:from>
    <cdr:to>
      <cdr:x>0.50084</cdr:x>
      <cdr:y>0.55821</cdr:y>
    </cdr:to>
    <cdr:sp macro="" textlink="">
      <cdr:nvSpPr>
        <cdr:cNvPr id="26" name="Прямоугольник 25"/>
        <cdr:cNvSpPr/>
      </cdr:nvSpPr>
      <cdr:spPr>
        <a:xfrm xmlns:a="http://schemas.openxmlformats.org/drawingml/2006/main" flipV="1">
          <a:off x="2809665" y="1870320"/>
          <a:ext cx="430694" cy="138399"/>
        </a:xfrm>
        <a:prstGeom xmlns:a="http://schemas.openxmlformats.org/drawingml/2006/main" prst="rect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0.43342</cdr:x>
      <cdr:y>0.65385</cdr:y>
    </cdr:from>
    <cdr:to>
      <cdr:x>0.5</cdr:x>
      <cdr:y>0.69231</cdr:y>
    </cdr:to>
    <cdr:sp macro="" textlink="">
      <cdr:nvSpPr>
        <cdr:cNvPr id="27" name="Прямоугольник 26"/>
        <cdr:cNvSpPr/>
      </cdr:nvSpPr>
      <cdr:spPr>
        <a:xfrm xmlns:a="http://schemas.openxmlformats.org/drawingml/2006/main" flipV="1">
          <a:off x="2808882" y="2448272"/>
          <a:ext cx="431477" cy="14401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5">
            <a:lumMod val="5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0.43426</cdr:x>
      <cdr:y>0.0395</cdr:y>
    </cdr:from>
    <cdr:to>
      <cdr:x>0.50084</cdr:x>
      <cdr:y>0.07952</cdr:y>
    </cdr:to>
    <cdr:sp macro="" textlink="">
      <cdr:nvSpPr>
        <cdr:cNvPr id="29" name="Прямоугольник 28"/>
        <cdr:cNvSpPr/>
      </cdr:nvSpPr>
      <cdr:spPr>
        <a:xfrm xmlns:a="http://schemas.openxmlformats.org/drawingml/2006/main">
          <a:off x="2809600" y="142128"/>
          <a:ext cx="430759" cy="144015"/>
        </a:xfrm>
        <a:prstGeom xmlns:a="http://schemas.openxmlformats.org/drawingml/2006/main" prst="rect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0.50084</cdr:x>
      <cdr:y>0.33965</cdr:y>
    </cdr:from>
    <cdr:to>
      <cdr:x>0.98668</cdr:x>
      <cdr:y>0.51975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240359" y="1222248"/>
          <a:ext cx="3143273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dirty="0" smtClean="0"/>
            <a:t>Выплата </a:t>
          </a:r>
          <a:r>
            <a:rPr lang="ru-RU" dirty="0" smtClean="0"/>
            <a:t>компенсации </a:t>
          </a:r>
          <a:r>
            <a:rPr lang="ru-RU" dirty="0" smtClean="0"/>
            <a:t>расходов на оплату жилых помещений медицинским и фармацевтическим работникам </a:t>
          </a:r>
          <a:endParaRPr lang="ru-RU" sz="1100" dirty="0"/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0.17402</cdr:x>
      <cdr:y>0.39567</cdr:y>
    </cdr:from>
    <cdr:to>
      <cdr:x>0.31771</cdr:x>
      <cdr:y>0.6748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07504" y="129614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0.56708</cdr:x>
      <cdr:y>0.04479</cdr:y>
    </cdr:from>
    <cdr:to>
      <cdr:x>0.96319</cdr:x>
      <cdr:y>0.21871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505022" y="148372"/>
          <a:ext cx="244827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0.56708</cdr:x>
      <cdr:y>0.04479</cdr:y>
    </cdr:from>
    <cdr:to>
      <cdr:x>0.97484</cdr:x>
      <cdr:y>0.26218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505022" y="148372"/>
          <a:ext cx="2520280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0.47388</cdr:x>
      <cdr:y>0.02305</cdr:y>
    </cdr:from>
    <cdr:to>
      <cdr:x>0.96319</cdr:x>
      <cdr:y>0.41173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928958" y="76364"/>
          <a:ext cx="3024336" cy="12874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0.46223</cdr:x>
      <cdr:y>0.06653</cdr:y>
    </cdr:from>
    <cdr:to>
      <cdr:x>0.93989</cdr:x>
      <cdr:y>0.37088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856950" y="220380"/>
          <a:ext cx="2952328" cy="10081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0.42914</cdr:x>
      <cdr:y>0.07502</cdr:y>
    </cdr:from>
    <cdr:to>
      <cdr:x>1</cdr:x>
      <cdr:y>0.31415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2767795" y="248489"/>
          <a:ext cx="3528392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0.43991</cdr:x>
      <cdr:y>0.06445</cdr:y>
    </cdr:from>
    <cdr:to>
      <cdr:x>0.90592</cdr:x>
      <cdr:y>0.21663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2718975" y="213496"/>
          <a:ext cx="2880320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0.43991</cdr:x>
      <cdr:y>0.06445</cdr:y>
    </cdr:from>
    <cdr:to>
      <cdr:x>0.94087</cdr:x>
      <cdr:y>0.26011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2718975" y="213496"/>
          <a:ext cx="3096344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0.46321</cdr:x>
      <cdr:y>0.06445</cdr:y>
    </cdr:from>
    <cdr:to>
      <cdr:x>0.89427</cdr:x>
      <cdr:y>0.23837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2862991" y="213496"/>
          <a:ext cx="2664296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0.50979</cdr:x>
      <cdr:y>0.00365</cdr:y>
    </cdr:from>
    <cdr:to>
      <cdr:x>0.99571</cdr:x>
      <cdr:y>0.11057</cdr:y>
    </cdr:to>
    <cdr:sp macro="" textlink="">
      <cdr:nvSpPr>
        <cdr:cNvPr id="17" name="TextBox 1"/>
        <cdr:cNvSpPr txBox="1"/>
      </cdr:nvSpPr>
      <cdr:spPr>
        <a:xfrm xmlns:a="http://schemas.openxmlformats.org/drawingml/2006/main">
          <a:off x="3303779" y="13678"/>
          <a:ext cx="3149111" cy="4003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 smtClean="0"/>
            <a:t>Организация деятельности по вопросам семьи и детства </a:t>
          </a: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0.50685</cdr:x>
      <cdr:y>0.26923</cdr:y>
    </cdr:from>
    <cdr:to>
      <cdr:x>1</cdr:x>
      <cdr:y>0.40385</cdr:y>
    </cdr:to>
    <cdr:sp macro="" textlink="">
      <cdr:nvSpPr>
        <cdr:cNvPr id="18" name="TextBox 1"/>
        <cdr:cNvSpPr txBox="1"/>
      </cdr:nvSpPr>
      <cdr:spPr>
        <a:xfrm xmlns:a="http://schemas.openxmlformats.org/drawingml/2006/main">
          <a:off x="3284753" y="1008112"/>
          <a:ext cx="3195967" cy="5040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100" dirty="0" smtClean="0"/>
            <a:t>Дополнительная пенсия за выслугу лет лицам, замещавшим муниципальные должности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0.5058</cdr:x>
      <cdr:y>0.11057</cdr:y>
    </cdr:from>
    <cdr:to>
      <cdr:x>0.95402</cdr:x>
      <cdr:y>0.24519</cdr:y>
    </cdr:to>
    <cdr:sp macro="" textlink="">
      <cdr:nvSpPr>
        <cdr:cNvPr id="19" name="TextBox 1"/>
        <cdr:cNvSpPr txBox="1"/>
      </cdr:nvSpPr>
      <cdr:spPr>
        <a:xfrm xmlns:a="http://schemas.openxmlformats.org/drawingml/2006/main">
          <a:off x="3277926" y="414031"/>
          <a:ext cx="2904841" cy="5040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 smtClean="0"/>
            <a:t>Социальные выплаты молодым семьям в рамках подпрограммы «Обеспечение жильем молодых семей»</a:t>
          </a: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0.5084</cdr:x>
      <cdr:y>0.40385</cdr:y>
    </cdr:from>
    <cdr:to>
      <cdr:x>0.96848</cdr:x>
      <cdr:y>0.61538</cdr:y>
    </cdr:to>
    <cdr:sp macro="" textlink="">
      <cdr:nvSpPr>
        <cdr:cNvPr id="20" name="TextBox 1"/>
        <cdr:cNvSpPr txBox="1"/>
      </cdr:nvSpPr>
      <cdr:spPr>
        <a:xfrm xmlns:a="http://schemas.openxmlformats.org/drawingml/2006/main">
          <a:off x="3294825" y="1512168"/>
          <a:ext cx="2981650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 smtClean="0"/>
            <a:t>Содержание детей, находящихся под опекой или попечительством в приемных семьях и переданных на патронатное воспитание, вознаграждение приемным и патронатным родителям</a:t>
          </a:r>
        </a:p>
        <a:p xmlns:a="http://schemas.openxmlformats.org/drawingml/2006/main">
          <a:r>
            <a:rPr lang="ru-RU" dirty="0" smtClean="0"/>
            <a:t>  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0.50382</cdr:x>
      <cdr:y>0.65142</cdr:y>
    </cdr:from>
    <cdr:to>
      <cdr:x>1</cdr:x>
      <cdr:y>0.96154</cdr:y>
    </cdr:to>
    <cdr:sp macro="" textlink="">
      <cdr:nvSpPr>
        <cdr:cNvPr id="22" name="TextBox 1"/>
        <cdr:cNvSpPr txBox="1"/>
      </cdr:nvSpPr>
      <cdr:spPr>
        <a:xfrm xmlns:a="http://schemas.openxmlformats.org/drawingml/2006/main">
          <a:off x="3265116" y="2439186"/>
          <a:ext cx="3215604" cy="11612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/>
            <a:t>Иные </a:t>
          </a:r>
          <a:r>
            <a:rPr lang="ru-RU" dirty="0" smtClean="0"/>
            <a:t>мероприятия (муниципальная поддержка социально ориентированным некоммерческим организациям, материальная помощь гражданам, оказавшимся в трудной жизненной ситуации, выплаты за присвоение звания «Почетный гражданин </a:t>
          </a:r>
          <a:r>
            <a:rPr lang="ru-RU" dirty="0" err="1" smtClean="0"/>
            <a:t>Тимашевского</a:t>
          </a:r>
          <a:r>
            <a:rPr lang="ru-RU" dirty="0" smtClean="0"/>
            <a:t> района») 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0.43724</cdr:x>
      <cdr:y>0.03365</cdr:y>
    </cdr:from>
    <cdr:to>
      <cdr:x>0.50382</cdr:x>
      <cdr:y>0.07211</cdr:y>
    </cdr:to>
    <cdr:sp macro="" textlink="">
      <cdr:nvSpPr>
        <cdr:cNvPr id="23" name="Прямоугольник 22"/>
        <cdr:cNvSpPr/>
      </cdr:nvSpPr>
      <cdr:spPr>
        <a:xfrm xmlns:a="http://schemas.openxmlformats.org/drawingml/2006/main">
          <a:off x="2833630" y="125999"/>
          <a:ext cx="431486" cy="144016"/>
        </a:xfrm>
        <a:prstGeom xmlns:a="http://schemas.openxmlformats.org/drawingml/2006/main" prst="rect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0.43724</cdr:x>
      <cdr:y>0.15152</cdr:y>
    </cdr:from>
    <cdr:to>
      <cdr:x>0.50382</cdr:x>
      <cdr:y>0.18998</cdr:y>
    </cdr:to>
    <cdr:sp macro="" textlink="">
      <cdr:nvSpPr>
        <cdr:cNvPr id="24" name="Прямоугольник 23"/>
        <cdr:cNvSpPr/>
      </cdr:nvSpPr>
      <cdr:spPr>
        <a:xfrm xmlns:a="http://schemas.openxmlformats.org/drawingml/2006/main" flipV="1">
          <a:off x="2833630" y="567353"/>
          <a:ext cx="431486" cy="144016"/>
        </a:xfrm>
        <a:prstGeom xmlns:a="http://schemas.openxmlformats.org/drawingml/2006/main" prst="rect">
          <a:avLst/>
        </a:prstGeom>
        <a:solidFill xmlns:a="http://schemas.openxmlformats.org/drawingml/2006/main">
          <a:schemeClr val="tx1">
            <a:lumMod val="50000"/>
            <a:lumOff val="5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0.43724</cdr:x>
      <cdr:y>0.28846</cdr:y>
    </cdr:from>
    <cdr:to>
      <cdr:x>0.50382</cdr:x>
      <cdr:y>0.32692</cdr:y>
    </cdr:to>
    <cdr:sp macro="" textlink="">
      <cdr:nvSpPr>
        <cdr:cNvPr id="25" name="Прямоугольник 24"/>
        <cdr:cNvSpPr/>
      </cdr:nvSpPr>
      <cdr:spPr>
        <a:xfrm xmlns:a="http://schemas.openxmlformats.org/drawingml/2006/main" flipV="1">
          <a:off x="2833630" y="1080118"/>
          <a:ext cx="431486" cy="144017"/>
        </a:xfrm>
        <a:prstGeom xmlns:a="http://schemas.openxmlformats.org/drawingml/2006/main" prst="rect">
          <a:avLst/>
        </a:prstGeom>
        <a:solidFill xmlns:a="http://schemas.openxmlformats.org/drawingml/2006/main">
          <a:srgbClr val="92D05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0.43506</cdr:x>
      <cdr:y>0.42308</cdr:y>
    </cdr:from>
    <cdr:to>
      <cdr:x>0.50163</cdr:x>
      <cdr:y>0.46154</cdr:y>
    </cdr:to>
    <cdr:sp macro="" textlink="">
      <cdr:nvSpPr>
        <cdr:cNvPr id="26" name="Прямоугольник 25"/>
        <cdr:cNvSpPr/>
      </cdr:nvSpPr>
      <cdr:spPr>
        <a:xfrm xmlns:a="http://schemas.openxmlformats.org/drawingml/2006/main" flipV="1">
          <a:off x="2819502" y="1584176"/>
          <a:ext cx="431422" cy="144016"/>
        </a:xfrm>
        <a:prstGeom xmlns:a="http://schemas.openxmlformats.org/drawingml/2006/main" prst="rect">
          <a:avLst/>
        </a:prstGeom>
        <a:solidFill xmlns:a="http://schemas.openxmlformats.org/drawingml/2006/main">
          <a:srgbClr val="FFC00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0.43724</cdr:x>
      <cdr:y>0.68413</cdr:y>
    </cdr:from>
    <cdr:to>
      <cdr:x>0.50382</cdr:x>
      <cdr:y>0.72259</cdr:y>
    </cdr:to>
    <cdr:sp macro="" textlink="">
      <cdr:nvSpPr>
        <cdr:cNvPr id="28" name="Прямоугольник 27"/>
        <cdr:cNvSpPr/>
      </cdr:nvSpPr>
      <cdr:spPr>
        <a:xfrm xmlns:a="http://schemas.openxmlformats.org/drawingml/2006/main" flipV="1">
          <a:off x="2833609" y="2561665"/>
          <a:ext cx="431486" cy="14401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0.11671</cdr:x>
      <cdr:y>0.40152</cdr:y>
    </cdr:from>
    <cdr:to>
      <cdr:x>0.31671</cdr:x>
      <cdr:y>0.59383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56369" y="1503457"/>
          <a:ext cx="1296144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latin typeface="Arial" pitchFamily="34" charset="0"/>
              <a:cs typeface="Arial" pitchFamily="34" charset="0"/>
            </a:rPr>
            <a:t>112,5 </a:t>
          </a:r>
          <a:r>
            <a:rPr lang="ru-RU" sz="1800" b="1" dirty="0" err="1" smtClean="0">
              <a:latin typeface="Arial" pitchFamily="34" charset="0"/>
              <a:cs typeface="Arial" pitchFamily="34" charset="0"/>
            </a:rPr>
            <a:t>млн.руб</a:t>
          </a:r>
          <a:r>
            <a:rPr lang="ru-RU" sz="1800" b="1" dirty="0" smtClean="0">
              <a:latin typeface="Arial" pitchFamily="34" charset="0"/>
              <a:cs typeface="Arial" pitchFamily="34" charset="0"/>
            </a:rPr>
            <a:t>.</a:t>
          </a:r>
        </a:p>
        <a:p xmlns:a="http://schemas.openxmlformats.org/drawingml/2006/main">
          <a:endParaRPr lang="ru-RU" dirty="0" smtClean="0"/>
        </a:p>
        <a:p xmlns:a="http://schemas.openxmlformats.org/drawingml/2006/main">
          <a:endParaRPr lang="ru-RU" sz="1100" dirty="0"/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0.17402</cdr:x>
      <cdr:y>0.39567</cdr:y>
    </cdr:from>
    <cdr:to>
      <cdr:x>0.31771</cdr:x>
      <cdr:y>0.6748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07504" y="129614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0.56708</cdr:x>
      <cdr:y>0.04479</cdr:y>
    </cdr:from>
    <cdr:to>
      <cdr:x>0.96319</cdr:x>
      <cdr:y>0.21871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505022" y="148372"/>
          <a:ext cx="244827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0.56708</cdr:x>
      <cdr:y>0.04479</cdr:y>
    </cdr:from>
    <cdr:to>
      <cdr:x>0.97484</cdr:x>
      <cdr:y>0.26218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505022" y="148372"/>
          <a:ext cx="2520280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0.47388</cdr:x>
      <cdr:y>0.02305</cdr:y>
    </cdr:from>
    <cdr:to>
      <cdr:x>0.96319</cdr:x>
      <cdr:y>0.41173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928958" y="76364"/>
          <a:ext cx="3024336" cy="12874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0.46223</cdr:x>
      <cdr:y>0.06653</cdr:y>
    </cdr:from>
    <cdr:to>
      <cdr:x>0.93989</cdr:x>
      <cdr:y>0.37088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856950" y="220380"/>
          <a:ext cx="2952328" cy="10081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0.42914</cdr:x>
      <cdr:y>0.07502</cdr:y>
    </cdr:from>
    <cdr:to>
      <cdr:x>1</cdr:x>
      <cdr:y>0.31415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2767795" y="248489"/>
          <a:ext cx="3528392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0.43991</cdr:x>
      <cdr:y>0.06445</cdr:y>
    </cdr:from>
    <cdr:to>
      <cdr:x>0.90592</cdr:x>
      <cdr:y>0.21663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2718975" y="213496"/>
          <a:ext cx="2880320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0.43991</cdr:x>
      <cdr:y>0.06445</cdr:y>
    </cdr:from>
    <cdr:to>
      <cdr:x>0.94087</cdr:x>
      <cdr:y>0.26011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2718975" y="213496"/>
          <a:ext cx="3096344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0.46321</cdr:x>
      <cdr:y>0.06445</cdr:y>
    </cdr:from>
    <cdr:to>
      <cdr:x>0.89427</cdr:x>
      <cdr:y>0.23837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2862991" y="213496"/>
          <a:ext cx="2664296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0.57409</cdr:x>
      <cdr:y>0.13462</cdr:y>
    </cdr:from>
    <cdr:to>
      <cdr:x>0.99822</cdr:x>
      <cdr:y>0.23077</cdr:y>
    </cdr:to>
    <cdr:sp macro="" textlink="">
      <cdr:nvSpPr>
        <cdr:cNvPr id="17" name="TextBox 1"/>
        <cdr:cNvSpPr txBox="1"/>
      </cdr:nvSpPr>
      <cdr:spPr>
        <a:xfrm xmlns:a="http://schemas.openxmlformats.org/drawingml/2006/main">
          <a:off x="3720543" y="504057"/>
          <a:ext cx="2748641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 smtClean="0"/>
            <a:t>Приобретение </a:t>
          </a:r>
          <a:r>
            <a:rPr lang="ru-RU" dirty="0"/>
            <a:t>автобуса для МАУ СШ </a:t>
          </a:r>
          <a:endParaRPr lang="ru-RU" dirty="0" smtClean="0"/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0.57947</cdr:x>
      <cdr:y>0.26105</cdr:y>
    </cdr:from>
    <cdr:to>
      <cdr:x>0.94563</cdr:x>
      <cdr:y>0.43413</cdr:y>
    </cdr:to>
    <cdr:sp macro="" textlink="">
      <cdr:nvSpPr>
        <cdr:cNvPr id="19" name="TextBox 1"/>
        <cdr:cNvSpPr txBox="1"/>
      </cdr:nvSpPr>
      <cdr:spPr>
        <a:xfrm xmlns:a="http://schemas.openxmlformats.org/drawingml/2006/main">
          <a:off x="3755375" y="977480"/>
          <a:ext cx="2372988" cy="6480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 smtClean="0"/>
            <a:t>Проведение </a:t>
          </a:r>
          <a:r>
            <a:rPr lang="ru-RU" dirty="0"/>
            <a:t>спортивных мероприятий и </a:t>
          </a:r>
          <a:r>
            <a:rPr lang="ru-RU" dirty="0" smtClean="0"/>
            <a:t>физкультурно-оздоровительная работа 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0.58521</cdr:x>
      <cdr:y>0.51105</cdr:y>
    </cdr:from>
    <cdr:to>
      <cdr:x>0.98502</cdr:x>
      <cdr:y>0.69114</cdr:y>
    </cdr:to>
    <cdr:sp macro="" textlink="">
      <cdr:nvSpPr>
        <cdr:cNvPr id="20" name="TextBox 1"/>
        <cdr:cNvSpPr txBox="1"/>
      </cdr:nvSpPr>
      <cdr:spPr>
        <a:xfrm xmlns:a="http://schemas.openxmlformats.org/drawingml/2006/main">
          <a:off x="3792550" y="1913583"/>
          <a:ext cx="2591081" cy="6743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 smtClean="0"/>
            <a:t>Строительство </a:t>
          </a:r>
          <a:r>
            <a:rPr lang="ru-RU" dirty="0"/>
            <a:t>универсального спортивного комплекса ст. Медведовская</a:t>
          </a:r>
          <a:r>
            <a:rPr lang="ru-RU" dirty="0" smtClean="0"/>
            <a:t>  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0.50093</cdr:x>
      <cdr:y>0.15385</cdr:y>
    </cdr:from>
    <cdr:to>
      <cdr:x>0.56751</cdr:x>
      <cdr:y>0.19231</cdr:y>
    </cdr:to>
    <cdr:sp macro="" textlink="">
      <cdr:nvSpPr>
        <cdr:cNvPr id="23" name="Прямоугольник 22"/>
        <cdr:cNvSpPr/>
      </cdr:nvSpPr>
      <cdr:spPr>
        <a:xfrm xmlns:a="http://schemas.openxmlformats.org/drawingml/2006/main">
          <a:off x="3246359" y="576064"/>
          <a:ext cx="431486" cy="144010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>
            <a:lumMod val="60000"/>
            <a:lumOff val="4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0.50199</cdr:x>
      <cdr:y>0.28846</cdr:y>
    </cdr:from>
    <cdr:to>
      <cdr:x>0.56857</cdr:x>
      <cdr:y>0.32693</cdr:y>
    </cdr:to>
    <cdr:sp macro="" textlink="">
      <cdr:nvSpPr>
        <cdr:cNvPr id="24" name="Прямоугольник 23"/>
        <cdr:cNvSpPr/>
      </cdr:nvSpPr>
      <cdr:spPr>
        <a:xfrm xmlns:a="http://schemas.openxmlformats.org/drawingml/2006/main" flipV="1">
          <a:off x="3253286" y="1080120"/>
          <a:ext cx="431486" cy="144048"/>
        </a:xfrm>
        <a:prstGeom xmlns:a="http://schemas.openxmlformats.org/drawingml/2006/main" prst="rect">
          <a:avLst/>
        </a:prstGeom>
        <a:solidFill xmlns:a="http://schemas.openxmlformats.org/drawingml/2006/main">
          <a:srgbClr val="D07CF6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0.50743</cdr:x>
      <cdr:y>0.53846</cdr:y>
    </cdr:from>
    <cdr:to>
      <cdr:x>0.574</cdr:x>
      <cdr:y>0.57693</cdr:y>
    </cdr:to>
    <cdr:sp macro="" textlink="">
      <cdr:nvSpPr>
        <cdr:cNvPr id="26" name="Прямоугольник 25"/>
        <cdr:cNvSpPr/>
      </cdr:nvSpPr>
      <cdr:spPr>
        <a:xfrm xmlns:a="http://schemas.openxmlformats.org/drawingml/2006/main" flipV="1">
          <a:off x="3288495" y="2016224"/>
          <a:ext cx="431422" cy="144048"/>
        </a:xfrm>
        <a:prstGeom xmlns:a="http://schemas.openxmlformats.org/drawingml/2006/main" prst="rect">
          <a:avLst/>
        </a:prstGeom>
        <a:solidFill xmlns:a="http://schemas.openxmlformats.org/drawingml/2006/main">
          <a:schemeClr val="tx2">
            <a:lumMod val="60000"/>
            <a:lumOff val="4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0.1128</cdr:x>
      <cdr:y>0.38462</cdr:y>
    </cdr:from>
    <cdr:to>
      <cdr:x>0.3128</cdr:x>
      <cdr:y>0.61538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31039" y="1440160"/>
          <a:ext cx="1296144" cy="8640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2000" b="1" dirty="0" smtClean="0">
              <a:latin typeface="Arial" pitchFamily="34" charset="0"/>
              <a:cs typeface="Arial" pitchFamily="34" charset="0"/>
            </a:rPr>
            <a:t>42,7 </a:t>
          </a:r>
          <a:r>
            <a:rPr lang="ru-RU" sz="2000" b="1" dirty="0" err="1" smtClean="0">
              <a:latin typeface="Arial" pitchFamily="34" charset="0"/>
              <a:cs typeface="Arial" pitchFamily="34" charset="0"/>
            </a:rPr>
            <a:t>млн.руб</a:t>
          </a:r>
          <a:r>
            <a:rPr lang="ru-RU" sz="2000" b="1" dirty="0" smtClean="0"/>
            <a:t>.</a:t>
          </a:r>
        </a:p>
        <a:p xmlns:a="http://schemas.openxmlformats.org/drawingml/2006/main">
          <a:endParaRPr lang="ru-RU" dirty="0" smtClean="0"/>
        </a:p>
        <a:p xmlns:a="http://schemas.openxmlformats.org/drawingml/2006/main">
          <a:endParaRPr lang="ru-RU" sz="1100" dirty="0"/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0.44042</cdr:x>
      <cdr:y>0.5</cdr:y>
    </cdr:from>
    <cdr:to>
      <cdr:x>0.59952</cdr:x>
      <cdr:y>0.76316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95282" y="1368152"/>
          <a:ext cx="504056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0.16959</cdr:x>
      <cdr:y>0.41304</cdr:y>
    </cdr:from>
    <cdr:to>
      <cdr:x>0.67834</cdr:x>
      <cdr:y>0.63636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32048" y="803045"/>
          <a:ext cx="1296144" cy="4341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000" b="1" dirty="0" smtClean="0"/>
            <a:t>   на 01.01.2016</a:t>
          </a:r>
        </a:p>
        <a:p xmlns:a="http://schemas.openxmlformats.org/drawingml/2006/main">
          <a:pPr algn="ctr"/>
          <a:r>
            <a:rPr lang="ru-RU" sz="1000" b="1" dirty="0" smtClean="0"/>
            <a:t>  200 млн.руб.</a:t>
          </a:r>
          <a:endParaRPr lang="ru-RU" sz="1000" b="1" dirty="0"/>
        </a:p>
      </cdr:txBody>
    </cdr:sp>
  </cdr:relSizeAnchor>
</c:userShapes>
</file>

<file path=ppt/drawings/drawing17.xml><?xml version="1.0" encoding="utf-8"?>
<c:userShapes xmlns:c="http://schemas.openxmlformats.org/drawingml/2006/chart">
  <cdr:relSizeAnchor xmlns:cdr="http://schemas.openxmlformats.org/drawingml/2006/chartDrawing">
    <cdr:from>
      <cdr:x>0.44042</cdr:x>
      <cdr:y>0.5</cdr:y>
    </cdr:from>
    <cdr:to>
      <cdr:x>0.59952</cdr:x>
      <cdr:y>0.76316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95282" y="1368152"/>
          <a:ext cx="504056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0.30556</cdr:x>
      <cdr:y>0.46875</cdr:y>
    </cdr:from>
    <cdr:to>
      <cdr:x>0.72222</cdr:x>
      <cdr:y>0.64946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92088" y="1080120"/>
          <a:ext cx="1080120" cy="4164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000" b="1" dirty="0" smtClean="0"/>
            <a:t>   на 01.01.2017</a:t>
          </a:r>
        </a:p>
        <a:p xmlns:a="http://schemas.openxmlformats.org/drawingml/2006/main">
          <a:pPr algn="ctr"/>
          <a:r>
            <a:rPr lang="ru-RU" sz="1000" b="1" dirty="0" smtClean="0"/>
            <a:t>  200 млн.руб.</a:t>
          </a:r>
          <a:endParaRPr lang="ru-RU" sz="1000" b="1" dirty="0"/>
        </a:p>
      </cdr:txBody>
    </cdr:sp>
  </cdr:relSizeAnchor>
</c:userShapes>
</file>

<file path=ppt/drawings/drawing18.xml><?xml version="1.0" encoding="utf-8"?>
<c:userShapes xmlns:c="http://schemas.openxmlformats.org/drawingml/2006/chart">
  <cdr:relSizeAnchor xmlns:cdr="http://schemas.openxmlformats.org/drawingml/2006/chartDrawing">
    <cdr:from>
      <cdr:x>0.44042</cdr:x>
      <cdr:y>0.5</cdr:y>
    </cdr:from>
    <cdr:to>
      <cdr:x>0.59952</cdr:x>
      <cdr:y>0.76316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95282" y="1368152"/>
          <a:ext cx="504056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0.24619</cdr:x>
      <cdr:y>0.41304</cdr:y>
    </cdr:from>
    <cdr:to>
      <cdr:x>0.71</cdr:x>
      <cdr:y>0.63636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49181" y="922008"/>
          <a:ext cx="1223027" cy="4985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600" dirty="0" smtClean="0"/>
            <a:t>   </a:t>
          </a:r>
          <a:r>
            <a:rPr lang="ru-RU" sz="1000" b="1" dirty="0" smtClean="0"/>
            <a:t>на 01.01.2018</a:t>
          </a:r>
        </a:p>
        <a:p xmlns:a="http://schemas.openxmlformats.org/drawingml/2006/main">
          <a:pPr algn="ctr"/>
          <a:r>
            <a:rPr lang="ru-RU" sz="1000" b="1" dirty="0" smtClean="0"/>
            <a:t>   197 млн.руб.</a:t>
          </a:r>
          <a:endParaRPr lang="ru-RU" sz="10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0.18889</cdr:x>
      <cdr:y>0.24781</cdr:y>
    </cdr:from>
    <cdr:to>
      <cdr:x>0.28672</cdr:x>
      <cdr:y>0.29589</cdr:y>
    </cdr:to>
    <cdr:sp macro="" textlink="">
      <cdr:nvSpPr>
        <cdr:cNvPr id="14" name="TextBox 13"/>
        <cdr:cNvSpPr txBox="1"/>
      </cdr:nvSpPr>
      <cdr:spPr>
        <a:xfrm xmlns:a="http://schemas.openxmlformats.org/drawingml/2006/main" rot="20884550">
          <a:off x="1251347" y="1855825"/>
          <a:ext cx="648098" cy="3600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0.32609</cdr:x>
      <cdr:y>0.25962</cdr:y>
    </cdr:from>
    <cdr:to>
      <cdr:x>0.46412</cdr:x>
      <cdr:y>0.38172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2160240" y="194421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0.01472</cdr:x>
      <cdr:y>0.7299</cdr:y>
    </cdr:from>
    <cdr:to>
      <cdr:x>0.98295</cdr:x>
      <cdr:y>0.90213</cdr:y>
    </cdr:to>
    <cdr:sp macro="" textlink="">
      <cdr:nvSpPr>
        <cdr:cNvPr id="2" name="TextBox 8"/>
        <cdr:cNvSpPr txBox="1"/>
      </cdr:nvSpPr>
      <cdr:spPr>
        <a:xfrm xmlns:a="http://schemas.openxmlformats.org/drawingml/2006/main">
          <a:off x="100728" y="6912768"/>
          <a:ext cx="6624736" cy="163121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9pPr>
        </a:lstStyle>
        <a:p xmlns:a="http://schemas.openxmlformats.org/drawingml/2006/main">
          <a:pPr algn="just"/>
          <a:r>
            <a:rPr lang="ru-RU" sz="2000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     В отчетном году бюджет муниципального образования Тимашевский район по налоговым и неналоговым доходам был утвержден в сумме 605,2 млн. рублей. Фактически  поступило почти 638,6 млн. рублей, или 105,5 % к годовому плану.</a:t>
          </a:r>
          <a:endParaRPr lang="ru-RU" sz="2000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0.23913</cdr:x>
      <cdr:y>0.29808</cdr:y>
    </cdr:from>
    <cdr:to>
      <cdr:x>0.31522</cdr:x>
      <cdr:y>0.31731</cdr:y>
    </cdr:to>
    <cdr:sp macro="" textlink="">
      <cdr:nvSpPr>
        <cdr:cNvPr id="9" name="Прямая со стрелкой 8"/>
        <cdr:cNvSpPr/>
      </cdr:nvSpPr>
      <cdr:spPr>
        <a:xfrm xmlns:a="http://schemas.openxmlformats.org/drawingml/2006/main" flipV="1">
          <a:off x="1584176" y="2232248"/>
          <a:ext cx="504056" cy="144016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0.38043</cdr:x>
      <cdr:y>0.16346</cdr:y>
    </cdr:from>
    <cdr:to>
      <cdr:x>0.48913</cdr:x>
      <cdr:y>0.26923</cdr:y>
    </cdr:to>
    <cdr:sp macro="" textlink="">
      <cdr:nvSpPr>
        <cdr:cNvPr id="11" name="Прямая со стрелкой 10"/>
        <cdr:cNvSpPr/>
      </cdr:nvSpPr>
      <cdr:spPr>
        <a:xfrm xmlns:a="http://schemas.openxmlformats.org/drawingml/2006/main" flipV="1">
          <a:off x="2520280" y="1224135"/>
          <a:ext cx="720080" cy="792087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0.58696</cdr:x>
      <cdr:y>0.15034</cdr:y>
    </cdr:from>
    <cdr:to>
      <cdr:x>0.8587</cdr:x>
      <cdr:y>0.20192</cdr:y>
    </cdr:to>
    <cdr:sp macro="" textlink="">
      <cdr:nvSpPr>
        <cdr:cNvPr id="13" name="Прямая со стрелкой 12"/>
        <cdr:cNvSpPr/>
      </cdr:nvSpPr>
      <cdr:spPr>
        <a:xfrm xmlns:a="http://schemas.openxmlformats.org/drawingml/2006/main">
          <a:off x="3888432" y="1125838"/>
          <a:ext cx="1800200" cy="386329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0.18889</cdr:x>
      <cdr:y>0.24781</cdr:y>
    </cdr:from>
    <cdr:to>
      <cdr:x>0.28672</cdr:x>
      <cdr:y>0.29589</cdr:y>
    </cdr:to>
    <cdr:sp macro="" textlink="">
      <cdr:nvSpPr>
        <cdr:cNvPr id="14" name="TextBox 13"/>
        <cdr:cNvSpPr txBox="1"/>
      </cdr:nvSpPr>
      <cdr:spPr>
        <a:xfrm xmlns:a="http://schemas.openxmlformats.org/drawingml/2006/main" rot="20884550">
          <a:off x="1251347" y="1855825"/>
          <a:ext cx="648098" cy="3600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0.22164</cdr:x>
      <cdr:y>0.25938</cdr:y>
    </cdr:from>
    <cdr:to>
      <cdr:x>0.30796</cdr:x>
      <cdr:y>0.29815</cdr:y>
    </cdr:to>
    <cdr:sp macro="" textlink="">
      <cdr:nvSpPr>
        <cdr:cNvPr id="15" name="TextBox 14"/>
        <cdr:cNvSpPr txBox="1"/>
      </cdr:nvSpPr>
      <cdr:spPr>
        <a:xfrm xmlns:a="http://schemas.openxmlformats.org/drawingml/2006/main" rot="20682472">
          <a:off x="1468322" y="1942474"/>
          <a:ext cx="571818" cy="2903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dirty="0" smtClean="0">
              <a:solidFill>
                <a:schemeClr val="tx2"/>
              </a:solidFill>
            </a:rPr>
            <a:t>+37,3</a:t>
          </a: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0.32609</cdr:x>
      <cdr:y>0.25962</cdr:y>
    </cdr:from>
    <cdr:to>
      <cdr:x>0.46412</cdr:x>
      <cdr:y>0.38172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2160240" y="194421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0.37262</cdr:x>
      <cdr:y>0.1608</cdr:y>
    </cdr:from>
    <cdr:to>
      <cdr:x>0.41901</cdr:x>
      <cdr:y>0.23753</cdr:y>
    </cdr:to>
    <cdr:sp macro="" textlink="">
      <cdr:nvSpPr>
        <cdr:cNvPr id="17" name="TextBox 16"/>
        <cdr:cNvSpPr txBox="1"/>
      </cdr:nvSpPr>
      <cdr:spPr>
        <a:xfrm xmlns:a="http://schemas.openxmlformats.org/drawingml/2006/main" rot="18855159">
          <a:off x="2334874" y="1337869"/>
          <a:ext cx="574590" cy="3073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dirty="0" smtClean="0">
              <a:solidFill>
                <a:schemeClr val="accent1">
                  <a:lumMod val="50000"/>
                </a:schemeClr>
              </a:solidFill>
            </a:rPr>
            <a:t>+146,1</a:t>
          </a:r>
          <a:endParaRPr lang="ru-RU" sz="1600" dirty="0">
            <a:solidFill>
              <a:schemeClr val="accent1">
                <a:lumMod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0.67764</cdr:x>
      <cdr:y>0.12605</cdr:y>
    </cdr:from>
    <cdr:to>
      <cdr:x>0.80654</cdr:x>
      <cdr:y>0.16959</cdr:y>
    </cdr:to>
    <cdr:sp macro="" textlink="">
      <cdr:nvSpPr>
        <cdr:cNvPr id="18" name="TextBox 17"/>
        <cdr:cNvSpPr txBox="1"/>
      </cdr:nvSpPr>
      <cdr:spPr>
        <a:xfrm xmlns:a="http://schemas.openxmlformats.org/drawingml/2006/main" rot="725119">
          <a:off x="4489163" y="943992"/>
          <a:ext cx="853929" cy="326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dirty="0" smtClean="0">
              <a:solidFill>
                <a:srgbClr val="C00000"/>
              </a:solidFill>
            </a:rPr>
            <a:t>-69,8</a:t>
          </a:r>
          <a:endParaRPr lang="ru-RU" sz="1600" dirty="0">
            <a:solidFill>
              <a:srgbClr val="C00000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0.80435</cdr:x>
      <cdr:y>0.21212</cdr:y>
    </cdr:from>
    <cdr:to>
      <cdr:x>0.95653</cdr:x>
      <cdr:y>0.30201</cdr:y>
    </cdr:to>
    <cdr:sp macro="" textlink="">
      <cdr:nvSpPr>
        <cdr:cNvPr id="3" name="Скругленная прямоугольная выноска 2"/>
        <cdr:cNvSpPr/>
      </cdr:nvSpPr>
      <cdr:spPr>
        <a:xfrm xmlns:a="http://schemas.openxmlformats.org/drawingml/2006/main">
          <a:off x="5328592" y="1512168"/>
          <a:ext cx="1008153" cy="640807"/>
        </a:xfrm>
        <a:prstGeom xmlns:a="http://schemas.openxmlformats.org/drawingml/2006/main" prst="wedgeRoundRectCallout">
          <a:avLst>
            <a:gd name="adj1" fmla="val -3673"/>
            <a:gd name="adj2" fmla="val 77515"/>
            <a:gd name="adj3" fmla="val 16667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100" b="1" dirty="0" smtClean="0">
              <a:solidFill>
                <a:schemeClr val="tx1"/>
              </a:solidFill>
            </a:rPr>
            <a:t>5 727 руб.       на 1 жителя </a:t>
          </a:r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0.3913</cdr:x>
      <cdr:y>0.25253</cdr:y>
    </cdr:from>
    <cdr:to>
      <cdr:x>0.54347</cdr:x>
      <cdr:y>0.34242</cdr:y>
    </cdr:to>
    <cdr:sp macro="" textlink="">
      <cdr:nvSpPr>
        <cdr:cNvPr id="4" name="Скругленная прямоугольная выноска 3"/>
        <cdr:cNvSpPr/>
      </cdr:nvSpPr>
      <cdr:spPr>
        <a:xfrm xmlns:a="http://schemas.openxmlformats.org/drawingml/2006/main">
          <a:off x="2592288" y="1800200"/>
          <a:ext cx="1008086" cy="640807"/>
        </a:xfrm>
        <a:prstGeom xmlns:a="http://schemas.openxmlformats.org/drawingml/2006/main" prst="wedgeRoundRectCallout">
          <a:avLst>
            <a:gd name="adj1" fmla="val -4898"/>
            <a:gd name="adj2" fmla="val 77515"/>
            <a:gd name="adj3" fmla="val 16667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100" b="1" dirty="0" smtClean="0">
              <a:solidFill>
                <a:schemeClr val="tx1"/>
              </a:solidFill>
            </a:rPr>
            <a:t>5 145 руб. на 1 жителя</a:t>
          </a:r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0.17391</cdr:x>
      <cdr:y>0.27273</cdr:y>
    </cdr:from>
    <cdr:to>
      <cdr:x>0.32608</cdr:x>
      <cdr:y>0.36262</cdr:y>
    </cdr:to>
    <cdr:sp macro="" textlink="">
      <cdr:nvSpPr>
        <cdr:cNvPr id="5" name="Скругленная прямоугольная выноска 4"/>
        <cdr:cNvSpPr/>
      </cdr:nvSpPr>
      <cdr:spPr>
        <a:xfrm xmlns:a="http://schemas.openxmlformats.org/drawingml/2006/main">
          <a:off x="1152128" y="1944216"/>
          <a:ext cx="1008086" cy="640807"/>
        </a:xfrm>
        <a:prstGeom xmlns:a="http://schemas.openxmlformats.org/drawingml/2006/main" prst="wedgeRoundRectCallout">
          <a:avLst>
            <a:gd name="adj1" fmla="val -2447"/>
            <a:gd name="adj2" fmla="val 81805"/>
            <a:gd name="adj3" fmla="val 16667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tx1"/>
              </a:solidFill>
            </a:rPr>
            <a:t>4 803 </a:t>
          </a:r>
          <a:r>
            <a:rPr lang="ru-RU" b="1" dirty="0">
              <a:solidFill>
                <a:schemeClr val="tx1"/>
              </a:solidFill>
            </a:rPr>
            <a:t>руб. </a:t>
          </a:r>
          <a:endParaRPr lang="ru-RU" b="1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ru-RU" b="1" dirty="0" smtClean="0">
              <a:solidFill>
                <a:schemeClr val="tx1"/>
              </a:solidFill>
            </a:rPr>
            <a:t>на </a:t>
          </a:r>
          <a:r>
            <a:rPr lang="ru-RU" b="1" dirty="0">
              <a:solidFill>
                <a:schemeClr val="tx1"/>
              </a:solidFill>
            </a:rPr>
            <a:t>1 жителя</a:t>
          </a:r>
        </a:p>
      </cdr:txBody>
    </cdr:sp>
  </cdr:relSizeAnchor>
  <cdr:relSizeAnchor xmlns:cdr="http://schemas.openxmlformats.org/drawingml/2006/chartDrawing">
    <cdr:from>
      <cdr:x>0.59783</cdr:x>
      <cdr:y>0.17172</cdr:y>
    </cdr:from>
    <cdr:to>
      <cdr:x>0.75</cdr:x>
      <cdr:y>0.26161</cdr:y>
    </cdr:to>
    <cdr:sp macro="" textlink="">
      <cdr:nvSpPr>
        <cdr:cNvPr id="6" name="Скругленная прямоугольная выноска 5"/>
        <cdr:cNvSpPr/>
      </cdr:nvSpPr>
      <cdr:spPr>
        <a:xfrm xmlns:a="http://schemas.openxmlformats.org/drawingml/2006/main">
          <a:off x="3960440" y="1224136"/>
          <a:ext cx="1008086" cy="640807"/>
        </a:xfrm>
        <a:prstGeom xmlns:a="http://schemas.openxmlformats.org/drawingml/2006/main" prst="wedgeRoundRectCallout">
          <a:avLst>
            <a:gd name="adj1" fmla="val -4898"/>
            <a:gd name="adj2" fmla="val 77515"/>
            <a:gd name="adj3" fmla="val 16667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100" b="1" dirty="0" smtClean="0">
              <a:solidFill>
                <a:schemeClr val="tx1"/>
              </a:solidFill>
            </a:rPr>
            <a:t>6 371 руб. на 1 жителя</a:t>
          </a:r>
          <a:endParaRPr lang="ru-RU" sz="1100" b="1" dirty="0">
            <a:solidFill>
              <a:schemeClr val="tx1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0.39948</cdr:x>
      <cdr:y>0.35714</cdr:y>
    </cdr:from>
    <cdr:to>
      <cdr:x>0.49398</cdr:x>
      <cdr:y>0.41775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664296" y="1440160"/>
          <a:ext cx="630254" cy="2444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dirty="0" smtClean="0">
              <a:cs typeface="Times New Roman" pitchFamily="18" charset="0"/>
            </a:rPr>
            <a:t>159,4</a:t>
          </a: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0.48586</cdr:x>
      <cdr:y>0.21429</cdr:y>
    </cdr:from>
    <cdr:to>
      <cdr:x>0.57223</cdr:x>
      <cdr:y>0.30357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240360" y="864096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dirty="0" smtClean="0"/>
            <a:t>203,1</a:t>
          </a:r>
          <a:endParaRPr lang="ru-RU" sz="1600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0.38636</cdr:x>
      <cdr:y>0.17241</cdr:y>
    </cdr:from>
    <cdr:to>
      <cdr:x>0.59091</cdr:x>
      <cdr:y>0.31034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448272" y="360040"/>
          <a:ext cx="129614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в млн. рублей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0.44042</cdr:x>
      <cdr:y>0.5</cdr:y>
    </cdr:from>
    <cdr:to>
      <cdr:x>0.59952</cdr:x>
      <cdr:y>0.76316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95282" y="1368152"/>
          <a:ext cx="504056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0.28611</cdr:x>
      <cdr:y>0.36667</cdr:y>
    </cdr:from>
    <cdr:to>
      <cdr:x>0.70209</cdr:x>
      <cdr:y>0.84375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828933" y="844902"/>
          <a:ext cx="1205172" cy="10993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/>
            <a:t>76,3 </a:t>
          </a:r>
          <a:r>
            <a:rPr lang="ru-RU" sz="1600" b="1" dirty="0" err="1" smtClean="0"/>
            <a:t>млн.руб</a:t>
          </a:r>
          <a:r>
            <a:rPr lang="ru-RU" sz="1600" b="1" dirty="0" smtClean="0"/>
            <a:t>.</a:t>
          </a:r>
          <a:endParaRPr lang="ru-RU" sz="1600" b="1" dirty="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0.17402</cdr:x>
      <cdr:y>0.39567</cdr:y>
    </cdr:from>
    <cdr:to>
      <cdr:x>0.31771</cdr:x>
      <cdr:y>0.6748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07504" y="129614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0.29801</cdr:x>
      <cdr:y>0.2928</cdr:y>
    </cdr:from>
    <cdr:to>
      <cdr:x>0.41264</cdr:x>
      <cdr:y>0.46253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72209" y="745342"/>
          <a:ext cx="720079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37 %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0.06877</cdr:x>
      <cdr:y>0.6797</cdr:y>
    </cdr:from>
    <cdr:to>
      <cdr:x>0.18339</cdr:x>
      <cdr:y>0.87407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432048" y="1730213"/>
          <a:ext cx="720079" cy="4947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600" b="1" dirty="0" smtClean="0"/>
            <a:t>44 %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0.06877</cdr:x>
      <cdr:y>0.23623</cdr:y>
    </cdr:from>
    <cdr:to>
      <cdr:x>0.18339</cdr:x>
      <cdr:y>0.43059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432048" y="601326"/>
          <a:ext cx="720079" cy="4947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600" b="1" dirty="0" smtClean="0"/>
            <a:t>13 %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0.18339</cdr:x>
      <cdr:y>0.09479</cdr:y>
    </cdr:from>
    <cdr:to>
      <cdr:x>0.27509</cdr:x>
      <cdr:y>0.20794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1152129" y="241286"/>
          <a:ext cx="57606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600" b="1" dirty="0" smtClean="0"/>
            <a:t>5 %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0.12608</cdr:x>
      <cdr:y>0.0665</cdr:y>
    </cdr:from>
    <cdr:to>
      <cdr:x>0.20632</cdr:x>
      <cdr:y>0.2928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792088" y="169278"/>
          <a:ext cx="504055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600" b="1" dirty="0" smtClean="0"/>
            <a:t>1 %</a:t>
          </a:r>
          <a:endParaRPr lang="ru-RU" sz="16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D65E0-CED0-498E-9CB2-646597090C16}" type="datetimeFigureOut">
              <a:rPr lang="ru-RU" smtClean="0"/>
              <a:pPr/>
              <a:t>28.04.2018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4056EF-5B5F-444E-9311-79ADA9C10A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24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2A034BB-8BC1-43F2-95ED-A8EFBECF2A04}" type="datetimeFigureOut">
              <a:rPr lang="ru-RU"/>
              <a:pPr>
                <a:defRPr/>
              </a:pPr>
              <a:t>28.04.2018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30413" y="746125"/>
            <a:ext cx="279717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93840C3-613D-4537-B56A-6A537BFF7B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2907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30413" y="746125"/>
            <a:ext cx="2797175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3840C3-613D-4537-B56A-6A537BFF7B6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6511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30413" y="746125"/>
            <a:ext cx="2797175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3840C3-613D-4537-B56A-6A537BFF7B6D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50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30413" y="746125"/>
            <a:ext cx="2797175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3840C3-613D-4537-B56A-6A537BFF7B6D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50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30413" y="746125"/>
            <a:ext cx="2797175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3840C3-613D-4537-B56A-6A537BFF7B6D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50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30413" y="746125"/>
            <a:ext cx="2797175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3840C3-613D-4537-B56A-6A537BFF7B6D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50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4D359-FD5A-4A20-BEA0-ADC8D7F7530A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30413" y="746125"/>
            <a:ext cx="2797175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3840C3-613D-4537-B56A-6A537BFF7B6D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991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4D359-FD5A-4A20-BEA0-ADC8D7F7530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3840C3-613D-4537-B56A-6A537BFF7B6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30413" y="746125"/>
            <a:ext cx="2797175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3840C3-613D-4537-B56A-6A537BFF7B6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5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30413" y="746125"/>
            <a:ext cx="2797175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3840C3-613D-4537-B56A-6A537BFF7B6D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50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30413" y="746125"/>
            <a:ext cx="2797175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3840C3-613D-4537-B56A-6A537BFF7B6D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50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30413" y="746125"/>
            <a:ext cx="2797175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3840C3-613D-4537-B56A-6A537BFF7B6D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5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30413" y="746125"/>
            <a:ext cx="2797175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3840C3-613D-4537-B56A-6A537BFF7B6D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50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30413" y="746125"/>
            <a:ext cx="2797175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3840C3-613D-4537-B56A-6A537BFF7B6D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5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D93F1-9B46-4C08-BF19-BB2A9F6A4EA7}" type="datetimeFigureOut">
              <a:rPr lang="ru-RU"/>
              <a:pPr>
                <a:defRPr/>
              </a:pPr>
              <a:t>28.04.2018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0C077-1BA1-4C2F-BF92-C112DD1CE2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E686F-CAA9-4225-8BFB-0A8B161F5ED2}" type="datetimeFigureOut">
              <a:rPr lang="ru-RU"/>
              <a:pPr>
                <a:defRPr/>
              </a:pPr>
              <a:t>28.04.2018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01FDF-0221-465C-B2F9-8DA591D338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1AD19-556D-4892-A7B3-86A92DABF33F}" type="datetimeFigureOut">
              <a:rPr lang="ru-RU"/>
              <a:pPr>
                <a:defRPr/>
              </a:pPr>
              <a:t>28.04.2018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C27FF-6A0D-4E7B-84C1-5221162329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5CCC5-A861-4A6E-8720-D9EA3AA55F1D}" type="datetimeFigureOut">
              <a:rPr lang="ru-RU"/>
              <a:pPr>
                <a:defRPr/>
              </a:pPr>
              <a:t>28.04.2018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3E1A5-4247-4360-AFB1-04E8022A1E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50B3D-1B58-4F70-8534-FC66C41EEA09}" type="datetimeFigureOut">
              <a:rPr lang="ru-RU"/>
              <a:pPr>
                <a:defRPr/>
              </a:pPr>
              <a:t>28.04.2018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3DA7B-FB34-43C4-B681-6C8ED2F0B9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DF446-353A-472B-B87E-CE7794A63C53}" type="datetimeFigureOut">
              <a:rPr lang="ru-RU"/>
              <a:pPr>
                <a:defRPr/>
              </a:pPr>
              <a:t>28.04.2018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4BDB0-D0DA-41FA-96B8-A6CFB49D8A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98F10-851A-41CB-8C2B-6BE65D7AC17D}" type="datetimeFigureOut">
              <a:rPr lang="ru-RU"/>
              <a:pPr>
                <a:defRPr/>
              </a:pPr>
              <a:t>28.04.2018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49F7C-B378-487B-A925-8C2DFE3E51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A5AA6-A1F5-4E7E-BEF3-26DDDD23112C}" type="datetimeFigureOut">
              <a:rPr lang="ru-RU"/>
              <a:pPr>
                <a:defRPr/>
              </a:pPr>
              <a:t>28.04.2018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3E233-C30A-422E-967A-53740073E2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33CE2-BE55-4E7D-A473-B89674A75E5E}" type="datetimeFigureOut">
              <a:rPr lang="ru-RU"/>
              <a:pPr>
                <a:defRPr/>
              </a:pPr>
              <a:t>28.04.2018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05F7C-F2BD-4C5A-A6DF-441453EF20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20831-AAF1-4982-BEE8-AB730F6A54A3}" type="datetimeFigureOut">
              <a:rPr lang="ru-RU"/>
              <a:pPr>
                <a:defRPr/>
              </a:pPr>
              <a:t>28.04.2018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4EB50-85E5-4446-A50F-6D37B110A9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E3677-D1E5-4D1A-AEA4-8E0D8BE6515A}" type="datetimeFigureOut">
              <a:rPr lang="ru-RU"/>
              <a:pPr>
                <a:defRPr/>
              </a:pPr>
              <a:t>28.04.2018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B5666-51EC-4492-94A1-B9F4B5A052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342900" y="366184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42900" y="2133601"/>
            <a:ext cx="6172200" cy="6034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567797-C501-4F81-8E9F-3B8ACBF79B87}" type="datetimeFigureOut">
              <a:rPr lang="ru-RU"/>
              <a:pPr>
                <a:defRPr/>
              </a:pPr>
              <a:t>28.04.2018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15B670-EC98-4A3D-AD09-146B1B039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4.xml"/><Relationship Id="rId4" Type="http://schemas.openxmlformats.org/officeDocument/2006/relationships/chart" Target="../charts/char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s.gov.ru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l="-50000" r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428652" y="1142976"/>
            <a:ext cx="3429024" cy="19082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  <a:cs typeface="Aharoni" pitchFamily="2" charset="-79"/>
              </a:rPr>
              <a:t>       </a:t>
            </a:r>
          </a:p>
          <a:p>
            <a:pPr algn="ctr"/>
            <a:r>
              <a:rPr lang="ru-RU" sz="2800" b="1" dirty="0" smtClean="0">
                <a:latin typeface="Arial Black" pitchFamily="34" charset="0"/>
                <a:cs typeface="Aharoni" pitchFamily="2" charset="-79"/>
              </a:rPr>
              <a:t> </a:t>
            </a:r>
            <a:r>
              <a:rPr lang="ru-RU" sz="3200" b="1" dirty="0" smtClean="0">
                <a:latin typeface="+mj-lt"/>
                <a:cs typeface="Aharoni" pitchFamily="2" charset="-79"/>
              </a:rPr>
              <a:t>ИСПОЛНЕНИЕ  </a:t>
            </a:r>
          </a:p>
          <a:p>
            <a:pPr algn="ctr"/>
            <a:r>
              <a:rPr lang="ru-RU" sz="3200" b="1" dirty="0" smtClean="0">
                <a:latin typeface="+mj-lt"/>
                <a:cs typeface="Aharoni" pitchFamily="2" charset="-79"/>
              </a:rPr>
              <a:t>  БЮДЖЕТА </a:t>
            </a:r>
          </a:p>
          <a:p>
            <a:pPr algn="ctr"/>
            <a:r>
              <a:rPr lang="ru-RU" sz="3600" b="1" smtClean="0">
                <a:latin typeface="+mj-lt"/>
                <a:cs typeface="Aharoni" pitchFamily="2" charset="-79"/>
              </a:rPr>
              <a:t>  2017 </a:t>
            </a:r>
            <a:r>
              <a:rPr lang="ru-RU" sz="3600" b="1" dirty="0" smtClean="0">
                <a:latin typeface="+mj-lt"/>
                <a:cs typeface="Aharoni" pitchFamily="2" charset="-79"/>
              </a:rPr>
              <a:t>года</a:t>
            </a:r>
            <a:endParaRPr lang="ru-RU" sz="3600" b="1" dirty="0">
              <a:latin typeface="+mj-lt"/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88750" y="928662"/>
            <a:ext cx="2946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+mj-lt"/>
                <a:cs typeface="Aharoni" pitchFamily="2" charset="-79"/>
              </a:rPr>
              <a:t>Тимашевский </a:t>
            </a:r>
            <a:r>
              <a:rPr lang="ru-RU" sz="2400" b="1" dirty="0" smtClean="0">
                <a:latin typeface="+mj-lt"/>
                <a:cs typeface="Aharoni" pitchFamily="2" charset="-79"/>
              </a:rPr>
              <a:t>район</a:t>
            </a:r>
            <a:endParaRPr lang="ru-RU" sz="2400" b="1" dirty="0">
              <a:latin typeface="+mj-lt"/>
              <a:cs typeface="Aharoni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4664" y="114344"/>
            <a:ext cx="1844848" cy="8572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76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384" y="35496"/>
            <a:ext cx="6248000" cy="360040"/>
          </a:xfrm>
        </p:spPr>
        <p:txBody>
          <a:bodyPr>
            <a:noAutofit/>
          </a:bodyPr>
          <a:lstStyle/>
          <a:p>
            <a:pPr algn="l"/>
            <a:r>
              <a:rPr lang="ru-RU" sz="1600" b="1" dirty="0" smtClean="0">
                <a:solidFill>
                  <a:srgbClr val="002060"/>
                </a:solidFill>
              </a:rPr>
              <a:t>ОСНОВНЫЕ  ПАРАМЕТРЫ РАЙОННОГО БЮДЖЕТА ЗА 2017 год</a:t>
            </a:r>
            <a:endParaRPr lang="ru-RU" sz="16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91722"/>
              </p:ext>
            </p:extLst>
          </p:nvPr>
        </p:nvGraphicFramePr>
        <p:xfrm>
          <a:off x="357166" y="566131"/>
          <a:ext cx="6168179" cy="1571635"/>
        </p:xfrm>
        <a:graphic>
          <a:graphicData uri="http://schemas.openxmlformats.org/drawingml/2006/table">
            <a:tbl>
              <a:tblPr>
                <a:effectLst>
                  <a:outerShdw blurRad="50800" dist="50800" dir="1800000" algn="ctr" rotWithShape="0">
                    <a:srgbClr val="000000">
                      <a:alpha val="43137"/>
                    </a:srgbClr>
                  </a:outerShdw>
                </a:effectLst>
                <a:tableStyleId>{5C22544A-7EE6-4342-B048-85BDC9FD1C3A}</a:tableStyleId>
              </a:tblPr>
              <a:tblGrid>
                <a:gridCol w="2000264"/>
                <a:gridCol w="1000132"/>
                <a:gridCol w="1000132"/>
                <a:gridCol w="1071570"/>
                <a:gridCol w="1096081"/>
              </a:tblGrid>
              <a:tr h="4589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Динамика 2017/2016, %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</a:tr>
              <a:tr h="31208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605,2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638,6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</a:tr>
              <a:tr h="23221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1156,2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1151,2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</a:tr>
              <a:tr h="18944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всего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1761,4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1789,8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</a:tr>
              <a:tr h="18944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всего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1887,2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1869,3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</a:tr>
              <a:tr h="18944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 (-), </a:t>
                      </a:r>
                      <a:r>
                        <a:rPr lang="ru-RU" sz="10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(+)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-125,8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-79,5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084273"/>
              </p:ext>
            </p:extLst>
          </p:nvPr>
        </p:nvGraphicFramePr>
        <p:xfrm>
          <a:off x="332656" y="2339752"/>
          <a:ext cx="6168178" cy="2074269"/>
        </p:xfrm>
        <a:graphic>
          <a:graphicData uri="http://schemas.openxmlformats.org/drawingml/2006/table">
            <a:tbl>
              <a:tblPr>
                <a:effectLst>
                  <a:outerShdw blurRad="50800" dist="50800" dir="1800000" algn="ctr" rotWithShape="0">
                    <a:srgbClr val="000000">
                      <a:alpha val="43137"/>
                    </a:srgbClr>
                  </a:outerShdw>
                </a:effectLst>
                <a:tableStyleId>{5C22544A-7EE6-4342-B048-85BDC9FD1C3A}</a:tableStyleId>
              </a:tblPr>
              <a:tblGrid>
                <a:gridCol w="3024906"/>
                <a:gridCol w="1000132"/>
                <a:gridCol w="1071570"/>
                <a:gridCol w="1071570"/>
              </a:tblGrid>
              <a:tr h="3600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</a:tr>
              <a:tr h="28731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 дефицита бюджета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79,5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</a:tr>
              <a:tr h="148011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801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Кредиты кредитных организаций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-3,0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</a:tr>
              <a:tr h="1458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212,6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197,0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</a:tr>
              <a:tr h="14801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погашение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</a:tr>
              <a:tr h="21417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Бюджетные кредиты от других бюджетов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</a:tr>
              <a:tr h="11535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</a:tr>
              <a:tr h="12792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погашение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</a:tr>
              <a:tr h="21417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источники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82,5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28" y="2123728"/>
            <a:ext cx="6120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accent4">
                    <a:lumMod val="50000"/>
                  </a:schemeClr>
                </a:solidFill>
              </a:rPr>
              <a:t>Источники финансирования дефицита районного бюджета</a:t>
            </a:r>
            <a:endParaRPr lang="ru-RU" sz="1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33256" y="2123728"/>
            <a:ext cx="8658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лн.рубле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й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16" y="285720"/>
            <a:ext cx="9115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лн. рублей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28" y="4469795"/>
            <a:ext cx="52571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accent4">
                    <a:lumMod val="50000"/>
                  </a:schemeClr>
                </a:solidFill>
              </a:rPr>
              <a:t>Безвозмездные поступления из других уровней бюджета</a:t>
            </a:r>
            <a:endParaRPr lang="ru-RU" sz="1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0648" y="6876256"/>
            <a:ext cx="62730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Изменение основных характеристик районного бюджета относительно первоначально утвержденных показателей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075107"/>
              </p:ext>
            </p:extLst>
          </p:nvPr>
        </p:nvGraphicFramePr>
        <p:xfrm>
          <a:off x="357166" y="4786313"/>
          <a:ext cx="6143667" cy="2000263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1800000" algn="ctr" rotWithShape="0">
                    <a:srgbClr val="000000">
                      <a:alpha val="43137"/>
                    </a:srgbClr>
                  </a:outerShdw>
                </a:effectLst>
                <a:tableStyleId>{5C22544A-7EE6-4342-B048-85BDC9FD1C3A}</a:tableStyleId>
              </a:tblPr>
              <a:tblGrid>
                <a:gridCol w="2989885"/>
                <a:gridCol w="874037"/>
                <a:gridCol w="850986"/>
                <a:gridCol w="714380"/>
                <a:gridCol w="714379"/>
              </a:tblGrid>
              <a:tr h="464702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 показателя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Динамика, %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2017/2016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</a:tr>
              <a:tr h="180147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1156,2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1151,2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</a:tr>
              <a:tr h="174971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</a:tr>
              <a:tr h="19878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Дотация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67,6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67,6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113,0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</a:tr>
              <a:tr h="21325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73,7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73,5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93,4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</a:tr>
              <a:tr h="208796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1014,2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1009,4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106,0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</a:tr>
              <a:tr h="174971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Иные  межбюджетные трансферты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93,3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</a:tr>
              <a:tr h="38463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Возврат остатков субсидий, субвенций и иных межбюджетных </a:t>
                      </a:r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трансфертов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-0,7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-0,7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0" marB="0"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804124" y="4500562"/>
            <a:ext cx="83958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млн. рублей</a:t>
            </a: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7015860"/>
              </p:ext>
            </p:extLst>
          </p:nvPr>
        </p:nvGraphicFramePr>
        <p:xfrm>
          <a:off x="332656" y="7358082"/>
          <a:ext cx="6246440" cy="1557595"/>
        </p:xfrm>
        <a:graphic>
          <a:graphicData uri="http://schemas.openxmlformats.org/drawingml/2006/table">
            <a:tbl>
              <a:tblPr>
                <a:effectLst>
                  <a:outerShdw blurRad="50800" dist="50800" dir="1800000" algn="ctr" rotWithShape="0">
                    <a:schemeClr val="bg1">
                      <a:lumMod val="50000"/>
                    </a:schemeClr>
                  </a:outerShdw>
                </a:effectLst>
                <a:tableStyleId>{5C22544A-7EE6-4342-B048-85BDC9FD1C3A}</a:tableStyleId>
              </a:tblPr>
              <a:tblGrid>
                <a:gridCol w="1881898"/>
                <a:gridCol w="982500"/>
                <a:gridCol w="917497"/>
                <a:gridCol w="907197"/>
                <a:gridCol w="778674"/>
                <a:gridCol w="778674"/>
              </a:tblGrid>
              <a:tr h="18271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о бюджете № 129 30.11.2016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о бюджете № 129 15.12.2017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Изменения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b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7133" marR="7133" marT="7133" marB="0" anchor="b"/>
                </a:tc>
              </a:tr>
              <a:tr h="4261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133" marR="7133" marT="71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Уточненная сводная роспись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решение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 бюджете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Уточненная сводная роспись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</a:tr>
              <a:tr h="16726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всего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1657,0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1761,4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1761,4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+104,4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</a:tr>
              <a:tr h="21559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585,4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605,2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605,2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+19,8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</a:tr>
              <a:tr h="17589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1071,6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b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1156,2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1156,2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+84,6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</a:tr>
              <a:tr h="17589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всего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1657,0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1887,2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1887,2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+230,2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</a:tr>
              <a:tr h="17589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 (-), </a:t>
                      </a:r>
                      <a:r>
                        <a:rPr lang="ru-RU" sz="10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(+)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-125,8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-125,8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3" marR="7133" marT="7133" marB="0" anchor="ctr"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7000">
                          <a:srgbClr val="D4DEFF"/>
                        </a:gs>
                        <a:gs pos="99000">
                          <a:srgbClr val="D4DEFF"/>
                        </a:gs>
                        <a:gs pos="96000">
                          <a:srgbClr val="96AB94"/>
                        </a:gs>
                      </a:gsLst>
                      <a:lin ang="0" scaled="0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804124" y="7127250"/>
            <a:ext cx="83958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млн. рублей</a:t>
            </a: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19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1220548" y="6372200"/>
            <a:ext cx="984315" cy="1008112"/>
          </a:xfrm>
          <a:prstGeom prst="ellipse">
            <a:avLst/>
          </a:prstGeom>
          <a:solidFill>
            <a:srgbClr val="987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5856"/>
              </p:ext>
            </p:extLst>
          </p:nvPr>
        </p:nvGraphicFramePr>
        <p:xfrm>
          <a:off x="404664" y="899592"/>
          <a:ext cx="6096170" cy="483254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1800000" algn="ctr" rotWithShape="0">
                    <a:srgbClr val="000000">
                      <a:alpha val="43137"/>
                    </a:srgbClr>
                  </a:outerShdw>
                </a:effectLst>
                <a:tableStyleId>{5C22544A-7EE6-4342-B048-85BDC9FD1C3A}</a:tableStyleId>
              </a:tblPr>
              <a:tblGrid>
                <a:gridCol w="354013"/>
                <a:gridCol w="1955943"/>
                <a:gridCol w="1143008"/>
                <a:gridCol w="857256"/>
                <a:gridCol w="857256"/>
                <a:gridCol w="928694"/>
              </a:tblGrid>
              <a:tr h="457698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раздела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Утвержденные назначения 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Исполнение  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 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исполнения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Динамика к 2016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  %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</a:p>
                  </a:txBody>
                  <a:tcPr marL="32474" marR="32474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Общегосударственные расходы</a:t>
                      </a:r>
                    </a:p>
                  </a:txBody>
                  <a:tcPr marL="32474" marR="32474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167891,5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165416,1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98,5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108,5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6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02</a:t>
                      </a:r>
                    </a:p>
                  </a:txBody>
                  <a:tcPr marL="32474" marR="32474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Национальная оборона</a:t>
                      </a:r>
                    </a:p>
                  </a:txBody>
                  <a:tcPr marL="32474" marR="32474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90,0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76,0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84,4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255,0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</a:p>
                  </a:txBody>
                  <a:tcPr marL="32474" marR="32474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32474" marR="32474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7279,5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7249,2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99,6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133,4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</a:p>
                  </a:txBody>
                  <a:tcPr marL="32474" marR="32474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Национальная экономика</a:t>
                      </a:r>
                    </a:p>
                  </a:txBody>
                  <a:tcPr marL="32474" marR="32474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25765,2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24888,5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96,6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64,6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</a:p>
                  </a:txBody>
                  <a:tcPr marL="32474" marR="32474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Жилищно-коммунальное хозяйство</a:t>
                      </a:r>
                    </a:p>
                  </a:txBody>
                  <a:tcPr marL="32474" marR="32474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34391,4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33742,3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98,1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208,0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06</a:t>
                      </a:r>
                    </a:p>
                  </a:txBody>
                  <a:tcPr marL="32474" marR="32474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Охрана окружающей среды</a:t>
                      </a:r>
                    </a:p>
                  </a:txBody>
                  <a:tcPr marL="32474" marR="32474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95,0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94,5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99,5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101,7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07</a:t>
                      </a:r>
                    </a:p>
                  </a:txBody>
                  <a:tcPr marL="32474" marR="32474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</a:p>
                  </a:txBody>
                  <a:tcPr marL="32474" marR="32474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1 251811,0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247670,5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99,7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102,2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08</a:t>
                      </a:r>
                    </a:p>
                  </a:txBody>
                  <a:tcPr marL="32474" marR="32474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Культура, кинематография</a:t>
                      </a:r>
                    </a:p>
                  </a:txBody>
                  <a:tcPr marL="32474" marR="32474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73880,8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73854,3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133,1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09</a:t>
                      </a:r>
                    </a:p>
                  </a:txBody>
                  <a:tcPr marL="32474" marR="32474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Здравоохранение</a:t>
                      </a:r>
                    </a:p>
                  </a:txBody>
                  <a:tcPr marL="32474" marR="32474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81845,2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81845,2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140,5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32474" marR="32474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Социальная политика</a:t>
                      </a:r>
                    </a:p>
                  </a:txBody>
                  <a:tcPr marL="32474" marR="32474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128435,6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123901,6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96,5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108,3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32474" marR="32474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Физическая культура и спорт</a:t>
                      </a:r>
                    </a:p>
                  </a:txBody>
                  <a:tcPr marL="32474" marR="32474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81161,1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76154,8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93,8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330,9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32474" marR="32474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Средства массовой информации</a:t>
                      </a:r>
                    </a:p>
                  </a:txBody>
                  <a:tcPr marL="32474" marR="32474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150,0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150,0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87,5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185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32474" marR="32474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Обслуживание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муниципального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долга</a:t>
                      </a:r>
                    </a:p>
                  </a:txBody>
                  <a:tcPr marL="32474" marR="32474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17644,8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17559,5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99,5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62,2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529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32474" marR="32474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Межбюджетные трансферты общего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характера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474" marR="32474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13720,8</a:t>
                      </a:r>
                      <a:endParaRPr lang="ru-RU" sz="1000" baseline="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13720,8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96,2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6906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474" marR="32474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РАСХОДЫ  ВСЕГО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474" marR="32474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1887161,9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1869323,3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99,1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108,0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85728" y="0"/>
            <a:ext cx="6172200" cy="648072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Исполнение районного бюджета по расходам по разделам  классификации расходов бюджета за 2017 год</a:t>
            </a:r>
            <a:endParaRPr lang="ru-RU" sz="16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42" y="5715417"/>
            <a:ext cx="6072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+mj-lt"/>
                <a:cs typeface="Times New Roman" panose="02020603050405020304" pitchFamily="18" charset="0"/>
              </a:rPr>
              <a:t>Структура расходной части бюджета по разделам классификации расходов бюджета в 2017 году</a:t>
            </a:r>
            <a:endParaRPr lang="ru-RU" sz="16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86454" y="642910"/>
            <a:ext cx="642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0648" y="7206099"/>
            <a:ext cx="12144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ОБРАЗОВАНИЕ</a:t>
            </a:r>
            <a:endParaRPr lang="ru-RU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278318" y="8574251"/>
            <a:ext cx="22145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СОЦИАЛЬНАЯ ПОЛИТИКА</a:t>
            </a:r>
            <a:endParaRPr lang="ru-RU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2492896" y="8862283"/>
            <a:ext cx="20717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ЗДРАВООХРАНЕНИЕ</a:t>
            </a:r>
            <a:endParaRPr lang="ru-RU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5094874" y="8028384"/>
            <a:ext cx="12144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КУЛЬТУРА</a:t>
            </a:r>
            <a:endParaRPr lang="ru-RU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4238188" y="8532440"/>
            <a:ext cx="21431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ФИЗИЧЕСКАЯ КУЛЬТУРА</a:t>
            </a:r>
            <a:endParaRPr lang="ru-RU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5373216" y="7020272"/>
            <a:ext cx="12144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ЖКХ</a:t>
            </a:r>
            <a:endParaRPr lang="ru-RU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5445224" y="6444208"/>
            <a:ext cx="12781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НАЦИОНАЛЬНАЯ ЭКОНОМИКА</a:t>
            </a:r>
            <a:endParaRPr lang="ru-RU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-27384" y="8060322"/>
            <a:ext cx="1961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/>
              <a:t>ОБЩЕГОСУДАРСТВЕННЫЕ ВОПРОСЫ</a:t>
            </a:r>
            <a:endParaRPr lang="ru-RU" sz="1000" dirty="0"/>
          </a:p>
        </p:txBody>
      </p:sp>
      <p:sp>
        <p:nvSpPr>
          <p:cNvPr id="31" name="TextBox 30"/>
          <p:cNvSpPr txBox="1"/>
          <p:nvPr/>
        </p:nvSpPr>
        <p:spPr>
          <a:xfrm>
            <a:off x="5265204" y="7566139"/>
            <a:ext cx="16201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ПРОЧИЕ ВОПРОСЫ</a:t>
            </a:r>
            <a:endParaRPr lang="ru-RU" sz="1000" dirty="0"/>
          </a:p>
        </p:txBody>
      </p:sp>
      <p:sp>
        <p:nvSpPr>
          <p:cNvPr id="2" name="Овал 1"/>
          <p:cNvSpPr/>
          <p:nvPr/>
        </p:nvSpPr>
        <p:spPr>
          <a:xfrm>
            <a:off x="2492896" y="6300192"/>
            <a:ext cx="1854729" cy="172819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766316" y="6156176"/>
            <a:ext cx="8310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млн.рублей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80675" y="6764178"/>
            <a:ext cx="11243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1869,3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68960" y="722700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100 %</a:t>
            </a:r>
            <a:endParaRPr lang="ru-RU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1295741" y="6578932"/>
            <a:ext cx="1053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1247,7</a:t>
            </a:r>
            <a:endParaRPr lang="ru-RU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1412776" y="6897742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67 %</a:t>
            </a:r>
            <a:endParaRPr lang="ru-RU" sz="1600" b="1" dirty="0"/>
          </a:p>
        </p:txBody>
      </p:sp>
      <p:sp>
        <p:nvSpPr>
          <p:cNvPr id="34" name="Овал 33"/>
          <p:cNvSpPr/>
          <p:nvPr/>
        </p:nvSpPr>
        <p:spPr>
          <a:xfrm>
            <a:off x="1628800" y="7380312"/>
            <a:ext cx="787243" cy="748491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1700808" y="7515140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165,4</a:t>
            </a:r>
            <a:endParaRPr lang="ru-RU" sz="16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1772816" y="7740352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8,8 %</a:t>
            </a:r>
            <a:endParaRPr lang="ru-RU" sz="1400" b="1" dirty="0"/>
          </a:p>
        </p:txBody>
      </p:sp>
      <p:sp>
        <p:nvSpPr>
          <p:cNvPr id="37" name="Овал 36"/>
          <p:cNvSpPr/>
          <p:nvPr/>
        </p:nvSpPr>
        <p:spPr>
          <a:xfrm>
            <a:off x="2132856" y="8172400"/>
            <a:ext cx="612068" cy="57606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2204864" y="8460432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6,6 %</a:t>
            </a:r>
            <a:endParaRPr lang="ru-RU" sz="12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2160595" y="8244408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123,9</a:t>
            </a:r>
            <a:endParaRPr lang="ru-RU" sz="1200" b="1" dirty="0"/>
          </a:p>
        </p:txBody>
      </p:sp>
      <p:sp>
        <p:nvSpPr>
          <p:cNvPr id="40" name="Овал 39"/>
          <p:cNvSpPr/>
          <p:nvPr/>
        </p:nvSpPr>
        <p:spPr>
          <a:xfrm>
            <a:off x="2924944" y="8284478"/>
            <a:ext cx="576064" cy="535994"/>
          </a:xfrm>
          <a:prstGeom prst="ellipse">
            <a:avLst/>
          </a:prstGeom>
          <a:solidFill>
            <a:srgbClr val="812B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3717032" y="8198822"/>
            <a:ext cx="540060" cy="477634"/>
          </a:xfrm>
          <a:prstGeom prst="ellipse">
            <a:avLst/>
          </a:prstGeom>
          <a:solidFill>
            <a:srgbClr val="368E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4941168" y="6876256"/>
            <a:ext cx="432048" cy="382411"/>
          </a:xfrm>
          <a:prstGeom prst="ellipse">
            <a:avLst/>
          </a:prstGeom>
          <a:solidFill>
            <a:srgbClr val="D07C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2996952" y="8342838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81,8</a:t>
            </a:r>
            <a:endParaRPr lang="ru-RU" sz="11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2924944" y="8532440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4,4 %</a:t>
            </a:r>
            <a:endParaRPr lang="ru-RU" sz="11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3789040" y="8414846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4,1 %</a:t>
            </a:r>
            <a:endParaRPr lang="ru-RU" sz="1100" b="1" dirty="0"/>
          </a:p>
        </p:txBody>
      </p:sp>
      <p:sp>
        <p:nvSpPr>
          <p:cNvPr id="49" name="Овал 48"/>
          <p:cNvSpPr/>
          <p:nvPr/>
        </p:nvSpPr>
        <p:spPr>
          <a:xfrm>
            <a:off x="4806557" y="7380312"/>
            <a:ext cx="422643" cy="406787"/>
          </a:xfrm>
          <a:prstGeom prst="ellipse">
            <a:avLst/>
          </a:prstGeom>
          <a:solidFill>
            <a:srgbClr val="01FF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4365104" y="7884368"/>
            <a:ext cx="562907" cy="504056"/>
          </a:xfrm>
          <a:prstGeom prst="ellipse">
            <a:avLst/>
          </a:prstGeom>
          <a:solidFill>
            <a:srgbClr val="B020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TextBox 50"/>
          <p:cNvSpPr txBox="1"/>
          <p:nvPr/>
        </p:nvSpPr>
        <p:spPr>
          <a:xfrm>
            <a:off x="4437112" y="8100392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4 %</a:t>
            </a:r>
            <a:endParaRPr lang="ru-RU" sz="11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3789040" y="8244408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76,2</a:t>
            </a:r>
            <a:endParaRPr lang="ru-RU" sz="11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4437112" y="7910790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73,9</a:t>
            </a:r>
            <a:endParaRPr lang="ru-RU" sz="1100" b="1" dirty="0"/>
          </a:p>
        </p:txBody>
      </p:sp>
      <p:sp>
        <p:nvSpPr>
          <p:cNvPr id="54" name="Овал 53"/>
          <p:cNvSpPr/>
          <p:nvPr/>
        </p:nvSpPr>
        <p:spPr>
          <a:xfrm>
            <a:off x="5039775" y="6372200"/>
            <a:ext cx="405449" cy="382411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/>
          <p:cNvSpPr txBox="1"/>
          <p:nvPr/>
        </p:nvSpPr>
        <p:spPr>
          <a:xfrm>
            <a:off x="4941168" y="6876256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33,7</a:t>
            </a:r>
            <a:endParaRPr lang="ru-RU" sz="11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4797152" y="7524328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2 %</a:t>
            </a:r>
            <a:endParaRPr lang="ru-RU" sz="10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5013176" y="6516216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/>
              <a:t>1,3 %</a:t>
            </a:r>
            <a:endParaRPr lang="ru-RU" sz="9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5013176" y="6372200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24,9</a:t>
            </a:r>
            <a:endParaRPr lang="ru-RU" sz="10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4797152" y="7380312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41,8</a:t>
            </a:r>
            <a:endParaRPr lang="ru-RU" sz="11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4941168" y="7020272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/>
              <a:t>1,8 %</a:t>
            </a:r>
            <a:endParaRPr lang="ru-RU" sz="900" b="1" dirty="0"/>
          </a:p>
        </p:txBody>
      </p:sp>
    </p:spTree>
    <p:extLst>
      <p:ext uri="{BB962C8B-B14F-4D97-AF65-F5344CB8AC3E}">
        <p14:creationId xmlns:p14="http://schemas.microsoft.com/office/powerpoint/2010/main" val="371893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928670" y="179512"/>
            <a:ext cx="5236634" cy="720080"/>
          </a:xfrm>
          <a:prstGeom prst="roundRect">
            <a:avLst/>
          </a:prstGeom>
          <a:gradFill>
            <a:gsLst>
              <a:gs pos="64000">
                <a:schemeClr val="accent5">
                  <a:lumMod val="40000"/>
                  <a:lumOff val="60000"/>
                </a:schemeClr>
              </a:gs>
              <a:gs pos="66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1200000" scaled="0"/>
          </a:gra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ВСЕГО   РАСХОДОВ  за  2017 год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1 </a:t>
            </a:r>
            <a:r>
              <a:rPr lang="ru-RU" b="1" dirty="0" smtClean="0">
                <a:solidFill>
                  <a:schemeClr val="tx1"/>
                </a:solidFill>
              </a:rPr>
              <a:t>869,3 </a:t>
            </a:r>
            <a:r>
              <a:rPr lang="ru-RU" b="1" dirty="0" smtClean="0">
                <a:solidFill>
                  <a:schemeClr val="tx1"/>
                </a:solidFill>
              </a:rPr>
              <a:t>млн. рублей</a:t>
            </a:r>
            <a:endParaRPr lang="ru-RU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85794" y="1475656"/>
            <a:ext cx="257176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50800" dist="50800" dir="5400000" algn="ctr" rotWithShape="0">
              <a:schemeClr val="accent5">
                <a:lumMod val="40000"/>
                <a:lumOff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Программные расходы 92,5 %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714752" y="1475656"/>
            <a:ext cx="2786082" cy="6480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50800" dist="50800" dir="5400000" algn="ctr" rotWithShape="0">
              <a:schemeClr val="accent5">
                <a:lumMod val="60000"/>
                <a:lumOff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Непрограммные расходы 7,5 %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928670" y="2771800"/>
            <a:ext cx="2232818" cy="38512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50800" dist="38100" dir="18900000" algn="bl" rotWithShape="0">
              <a:schemeClr val="accent5">
                <a:lumMod val="60000"/>
                <a:lumOff val="4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1729,4 </a:t>
            </a:r>
            <a:r>
              <a:rPr lang="ru-RU" dirty="0" smtClean="0">
                <a:solidFill>
                  <a:schemeClr val="tx1"/>
                </a:solidFill>
              </a:rPr>
              <a:t>млн. рублей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71942" y="2771800"/>
            <a:ext cx="2143140" cy="43204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50800" dist="38100" dir="13500000" algn="br" rotWithShape="0">
              <a:schemeClr val="accent5">
                <a:lumMod val="60000"/>
                <a:lumOff val="40000"/>
                <a:alpha val="6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139,9 млн. рублей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005064" y="3262496"/>
            <a:ext cx="26642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smtClean="0">
                <a:latin typeface="+mn-lt"/>
                <a:cs typeface="Times New Roman" pitchFamily="18" charset="0"/>
              </a:rPr>
              <a:t>Непрограммные расходы включают расходы на финансовое обеспечение Совета,  администрации, финансового органа, контрольно – счетной палаты, расходы на обслуживание муниципального долга, на реализацию отдельных мероприятий, связанных с общегосударственным управлением и расходы на исполнение отдельных государственных (краевого бюджета) и полномочий поселений, переданных муниципальному  району.</a:t>
            </a:r>
            <a:endParaRPr lang="ru-RU" sz="1200" dirty="0">
              <a:latin typeface="+mn-lt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32656" y="3221846"/>
            <a:ext cx="3600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200" dirty="0">
                <a:latin typeface="+mn-lt"/>
              </a:rPr>
              <a:t>Реализация </a:t>
            </a:r>
            <a:r>
              <a:rPr lang="ru-RU" sz="1200" dirty="0" smtClean="0">
                <a:latin typeface="+mn-lt"/>
              </a:rPr>
              <a:t>14 муниципальных </a:t>
            </a:r>
            <a:r>
              <a:rPr lang="ru-RU" sz="1200" dirty="0">
                <a:latin typeface="+mn-lt"/>
              </a:rPr>
              <a:t>программ муниципального образования </a:t>
            </a:r>
            <a:r>
              <a:rPr lang="ru-RU" sz="1200" dirty="0" err="1">
                <a:latin typeface="+mn-lt"/>
              </a:rPr>
              <a:t>Тимашевский</a:t>
            </a:r>
            <a:r>
              <a:rPr lang="ru-RU" sz="1200" dirty="0">
                <a:latin typeface="+mn-lt"/>
              </a:rPr>
              <a:t> район </a:t>
            </a:r>
            <a:r>
              <a:rPr lang="ru-RU" sz="1200" dirty="0" smtClean="0">
                <a:latin typeface="+mn-lt"/>
              </a:rPr>
              <a:t>осуществляется </a:t>
            </a:r>
            <a:r>
              <a:rPr lang="ru-RU" sz="1200" dirty="0">
                <a:latin typeface="+mn-lt"/>
              </a:rPr>
              <a:t>на основе взвешенных и обоснованных оценок их выполнения и соответствующего ресурсного обеспечения. При этом </a:t>
            </a:r>
            <a:r>
              <a:rPr lang="ru-RU" sz="1200" dirty="0" smtClean="0">
                <a:latin typeface="+mn-lt"/>
              </a:rPr>
              <a:t>максимальный результат </a:t>
            </a:r>
            <a:r>
              <a:rPr lang="ru-RU" sz="1200" dirty="0">
                <a:latin typeface="+mn-lt"/>
              </a:rPr>
              <a:t>и обеспечение эффективного расходования бюджетных средств </a:t>
            </a:r>
            <a:r>
              <a:rPr lang="ru-RU" sz="1200" dirty="0" smtClean="0">
                <a:latin typeface="+mn-lt"/>
              </a:rPr>
              <a:t> достигается </a:t>
            </a:r>
            <a:r>
              <a:rPr lang="ru-RU" sz="1200" dirty="0">
                <a:latin typeface="+mn-lt"/>
              </a:rPr>
              <a:t>за счет совершенствования программно-целевых </a:t>
            </a:r>
            <a:r>
              <a:rPr lang="ru-RU" sz="1200" dirty="0" smtClean="0">
                <a:latin typeface="+mn-lt"/>
              </a:rPr>
              <a:t>методов. </a:t>
            </a:r>
            <a:r>
              <a:rPr lang="ru-RU" sz="1200" dirty="0">
                <a:latin typeface="+mn-lt"/>
              </a:rPr>
              <a:t>В </a:t>
            </a:r>
            <a:r>
              <a:rPr lang="ru-RU" sz="1200" dirty="0" smtClean="0">
                <a:latin typeface="+mn-lt"/>
              </a:rPr>
              <a:t>части содержания</a:t>
            </a:r>
            <a:r>
              <a:rPr lang="ru-RU" sz="1200" dirty="0"/>
              <a:t> </a:t>
            </a:r>
            <a:r>
              <a:rPr lang="ru-RU" sz="1200" dirty="0" smtClean="0">
                <a:latin typeface="+mn-lt"/>
              </a:rPr>
              <a:t>бюджетных и автономных муниципальных учреждений, в полном </a:t>
            </a:r>
            <a:r>
              <a:rPr lang="ru-RU" sz="1200" dirty="0">
                <a:latin typeface="+mn-lt"/>
              </a:rPr>
              <a:t>объеме перечислена субсидия на выполнение муниципального задания </a:t>
            </a:r>
            <a:r>
              <a:rPr lang="ru-RU" sz="1200" dirty="0" smtClean="0">
                <a:latin typeface="+mn-lt"/>
              </a:rPr>
              <a:t>– </a:t>
            </a:r>
            <a:r>
              <a:rPr lang="ru-RU" sz="1200" dirty="0">
                <a:latin typeface="+mn-lt"/>
              </a:rPr>
              <a:t>1,2 млрд. рублей, что выше на 4,4 процента прошлого года. Субсидии на иные цели из бюджета района перечислено в сумме – 149,2 млн. рублей.</a:t>
            </a:r>
            <a:endParaRPr lang="ru-RU" sz="1200" dirty="0" smtClean="0">
              <a:latin typeface="+mn-lt"/>
              <a:cs typeface="Times New Roman" pitchFamily="18" charset="0"/>
            </a:endParaRPr>
          </a:p>
        </p:txBody>
      </p:sp>
      <p:sp>
        <p:nvSpPr>
          <p:cNvPr id="26" name="Стрелка вниз 25"/>
          <p:cNvSpPr/>
          <p:nvPr/>
        </p:nvSpPr>
        <p:spPr>
          <a:xfrm>
            <a:off x="1539899" y="899592"/>
            <a:ext cx="1010360" cy="576064"/>
          </a:xfrm>
          <a:prstGeom prst="downArrow">
            <a:avLst>
              <a:gd name="adj1" fmla="val 50000"/>
              <a:gd name="adj2" fmla="val 25514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1484784" y="2123728"/>
            <a:ext cx="1065870" cy="648072"/>
          </a:xfrm>
          <a:prstGeom prst="downArrow">
            <a:avLst>
              <a:gd name="adj1" fmla="val 50000"/>
              <a:gd name="adj2" fmla="val 26296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4595378" y="2123728"/>
            <a:ext cx="1065870" cy="648072"/>
          </a:xfrm>
          <a:prstGeom prst="downArrow">
            <a:avLst>
              <a:gd name="adj1" fmla="val 50000"/>
              <a:gd name="adj2" fmla="val 26296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4650888" y="899592"/>
            <a:ext cx="1010360" cy="576064"/>
          </a:xfrm>
          <a:prstGeom prst="downArrow">
            <a:avLst>
              <a:gd name="adj1" fmla="val 50000"/>
              <a:gd name="adj2" fmla="val 24478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-171400" y="6084168"/>
            <a:ext cx="7344816" cy="64807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800" b="1" dirty="0" smtClean="0"/>
              <a:t>Структура расходов  в 2017 году</a:t>
            </a:r>
            <a:br>
              <a:rPr lang="ru-RU" sz="1800" b="1" dirty="0" smtClean="0"/>
            </a:br>
            <a:r>
              <a:rPr lang="ru-RU" sz="1800" b="1" dirty="0" smtClean="0"/>
              <a:t>на капитальные вложения </a:t>
            </a:r>
            <a:endParaRPr lang="ru-RU" sz="1800" b="1" dirty="0"/>
          </a:p>
        </p:txBody>
      </p:sp>
      <p:graphicFrame>
        <p:nvGraphicFramePr>
          <p:cNvPr id="22" name="Диаграмма 21"/>
          <p:cNvGraphicFramePr/>
          <p:nvPr>
            <p:extLst>
              <p:ext uri="{D42A27DB-BD31-4B8C-83A1-F6EECF244321}">
                <p14:modId xmlns:p14="http://schemas.microsoft.com/office/powerpoint/2010/main" val="4213238583"/>
              </p:ext>
            </p:extLst>
          </p:nvPr>
        </p:nvGraphicFramePr>
        <p:xfrm>
          <a:off x="125483" y="6712496"/>
          <a:ext cx="2897213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3501008" y="6795537"/>
            <a:ext cx="25202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+mn-lt"/>
              </a:rPr>
              <a:t>Универсальный спортивный комплекс в ст. Медведовская</a:t>
            </a:r>
            <a:r>
              <a:rPr lang="ru-RU" dirty="0" smtClean="0"/>
              <a:t>	 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501008" y="7154996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+mn-lt"/>
              </a:rPr>
              <a:t>Приобретение 28 квартир для детей-сирот</a:t>
            </a:r>
            <a:r>
              <a:rPr lang="ru-RU" dirty="0" smtClean="0"/>
              <a:t>	 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3501008" y="7587625"/>
            <a:ext cx="34563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+mn-lt"/>
              </a:rPr>
              <a:t>Строительство спортивной площадки с искусственным покрытием для </a:t>
            </a:r>
            <a:r>
              <a:rPr lang="ru-RU" sz="1200" dirty="0" smtClean="0">
                <a:latin typeface="+mn-lt"/>
              </a:rPr>
              <a:t>СОШ </a:t>
            </a:r>
            <a:r>
              <a:rPr lang="ru-RU" sz="1200" dirty="0" smtClean="0">
                <a:latin typeface="+mn-lt"/>
              </a:rPr>
              <a:t>№ 10</a:t>
            </a:r>
            <a:r>
              <a:rPr lang="ru-RU" dirty="0" smtClean="0"/>
              <a:t>	 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3501008" y="8235697"/>
            <a:ext cx="31683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+mn-lt"/>
              </a:rPr>
              <a:t>Строительство спортивно-игровой площадки с зоной уличных тренажеров и </a:t>
            </a:r>
            <a:r>
              <a:rPr lang="ru-RU" sz="1200" dirty="0" err="1" smtClean="0">
                <a:latin typeface="+mn-lt"/>
              </a:rPr>
              <a:t>воркаута</a:t>
            </a:r>
            <a:r>
              <a:rPr lang="ru-RU" sz="1200" dirty="0" smtClean="0">
                <a:latin typeface="+mn-lt"/>
              </a:rPr>
              <a:t> в </a:t>
            </a:r>
            <a:r>
              <a:rPr lang="ru-RU" sz="1200" dirty="0" err="1" smtClean="0">
                <a:latin typeface="+mn-lt"/>
              </a:rPr>
              <a:t>ст.Днепровская</a:t>
            </a:r>
            <a:r>
              <a:rPr lang="ru-RU" dirty="0" smtClean="0"/>
              <a:t>	 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017472" y="6876256"/>
            <a:ext cx="339520" cy="21602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022696" y="7236296"/>
            <a:ext cx="334296" cy="19337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022696" y="7740353"/>
            <a:ext cx="334296" cy="1800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022696" y="8424429"/>
            <a:ext cx="334296" cy="180019"/>
          </a:xfrm>
          <a:prstGeom prst="rect">
            <a:avLst/>
          </a:prstGeom>
          <a:solidFill>
            <a:srgbClr val="5AA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40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44610313"/>
              </p:ext>
            </p:extLst>
          </p:nvPr>
        </p:nvGraphicFramePr>
        <p:xfrm>
          <a:off x="476672" y="2483768"/>
          <a:ext cx="6048672" cy="3612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14290" y="416454"/>
            <a:ext cx="59293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+mn-lt"/>
                <a:cs typeface="Times New Roman" pitchFamily="18" charset="0"/>
              </a:rPr>
              <a:t>С О Ц И А Л Ь Н А Я  </a:t>
            </a:r>
            <a:r>
              <a:rPr lang="ru-RU" sz="2000" dirty="0" smtClean="0">
                <a:latin typeface="+mn-lt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+mn-lt"/>
                <a:cs typeface="Times New Roman" pitchFamily="18" charset="0"/>
              </a:rPr>
              <a:t>С Ф Е Р А</a:t>
            </a:r>
            <a:endParaRPr lang="ru-RU" sz="2000" b="1" dirty="0">
              <a:latin typeface="+mn-lt"/>
              <a:cs typeface="Times New Roman" pitchFamily="18" charset="0"/>
            </a:endParaRPr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404664" y="6260815"/>
            <a:ext cx="6264696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400" dirty="0" smtClean="0">
                <a:latin typeface="+mn-lt"/>
                <a:cs typeface="Times New Roman" pitchFamily="18" charset="0"/>
              </a:rPr>
              <a:t>Большая часть средств от суммы бюджета направлена на образование – 66,7%; на здравоохранение – 4,4%; на социальную политику – 6,6%; на физическую культуру и культуру –  по 4,1% соответственно.</a:t>
            </a:r>
          </a:p>
          <a:p>
            <a:pPr algn="just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        </a:t>
            </a:r>
            <a:r>
              <a:rPr lang="ru-RU" sz="1400" dirty="0" smtClean="0">
                <a:latin typeface="+mn-lt"/>
                <a:cs typeface="Times New Roman" pitchFamily="18" charset="0"/>
              </a:rPr>
              <a:t>В 2017 году в полном объеме перечислена субсидия на выполнение муниципального задания </a:t>
            </a:r>
            <a:r>
              <a:rPr lang="ru-RU" sz="1400" dirty="0">
                <a:latin typeface="+mn-lt"/>
                <a:cs typeface="Times New Roman" pitchFamily="18" charset="0"/>
              </a:rPr>
              <a:t>б</a:t>
            </a:r>
            <a:r>
              <a:rPr lang="ru-RU" sz="1400" dirty="0" smtClean="0">
                <a:latin typeface="+mn-lt"/>
                <a:cs typeface="Times New Roman" pitchFamily="18" charset="0"/>
              </a:rPr>
              <a:t>юджетным и автономным муниципальным учреждениям – 1224,9 млн. рублей ( в том числе субсидия частной дошкольной организации в сумме 5,2 млн.рублей в рамках обеспечения государственных гарантий реализации прав на получение общедоступного и бесплатного образования), что составило 104,4 процента к прошлому году (1173,6 млн. рублей). Субсидии на иные цели из бюджета района муниципальным учреждениям перечислены в сумме  149,2 млн. рублей.</a:t>
            </a: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48680" y="971600"/>
            <a:ext cx="5976664" cy="936104"/>
          </a:xfrm>
          <a:prstGeom prst="round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  <a:t>Основная доля расходов районного бюджета приходится на социально-культурную сферу – 1 603,4 тыс.рублей или 85,8 % от общей суммы расходов. Рост к прошлому году составил 8,9 %.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416154" y="2123728"/>
            <a:ext cx="165618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551589231"/>
              </p:ext>
            </p:extLst>
          </p:nvPr>
        </p:nvGraphicFramePr>
        <p:xfrm>
          <a:off x="764018" y="1746339"/>
          <a:ext cx="5593254" cy="14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517232" y="1475656"/>
            <a:ext cx="1008112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66" y="1106905"/>
            <a:ext cx="6000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+mn-lt"/>
                <a:cs typeface="Times New Roman" pitchFamily="18" charset="0"/>
              </a:rPr>
              <a:t>Средняя заработная плата педагогических работников дошкольного образования</a:t>
            </a:r>
            <a:endParaRPr lang="ru-RU" sz="1600" b="1" dirty="0">
              <a:latin typeface="+mn-lt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9566" y="3203848"/>
            <a:ext cx="60007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+mn-lt"/>
                <a:cs typeface="Times New Roman" pitchFamily="18" charset="0"/>
              </a:rPr>
              <a:t>Средняя заработная плата учителей</a:t>
            </a:r>
            <a:endParaRPr lang="ru-RU" sz="1600" b="1" dirty="0">
              <a:latin typeface="+mn-lt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89240" y="3347864"/>
            <a:ext cx="1008112" cy="2988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927757427"/>
              </p:ext>
            </p:extLst>
          </p:nvPr>
        </p:nvGraphicFramePr>
        <p:xfrm>
          <a:off x="937743" y="3646755"/>
          <a:ext cx="5449238" cy="1368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661966" y="4995337"/>
            <a:ext cx="6000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+mn-lt"/>
                <a:cs typeface="Times New Roman" pitchFamily="18" charset="0"/>
              </a:rPr>
              <a:t>Средняя заработная педагогических работников дополнительного образования</a:t>
            </a:r>
            <a:endParaRPr lang="ru-RU" sz="1600" b="1" dirty="0">
              <a:latin typeface="+mn-lt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589240" y="5430666"/>
            <a:ext cx="1008112" cy="2988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1896208166"/>
              </p:ext>
            </p:extLst>
          </p:nvPr>
        </p:nvGraphicFramePr>
        <p:xfrm>
          <a:off x="836712" y="5580112"/>
          <a:ext cx="5626469" cy="1512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476672" y="215182"/>
            <a:ext cx="6062706" cy="892623"/>
          </a:xfrm>
          <a:prstGeom prst="roundRect">
            <a:avLst/>
          </a:prstGeom>
          <a:gradFill>
            <a:gsLst>
              <a:gs pos="50000">
                <a:srgbClr val="92D050"/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857232" y="179512"/>
            <a:ext cx="5500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+mn-lt"/>
                <a:cs typeface="Times New Roman" pitchFamily="18" charset="0"/>
              </a:rPr>
              <a:t>Реализация Указа Президента Российской Федерации от 7 мая 2012 года № 597 «О мероприятиях по реализации государственной политики»</a:t>
            </a:r>
            <a:endParaRPr lang="ru-RU" dirty="0">
              <a:latin typeface="+mn-lt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14366" y="7011561"/>
            <a:ext cx="60007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+mn-lt"/>
                <a:cs typeface="Times New Roman" pitchFamily="18" charset="0"/>
              </a:rPr>
              <a:t>Средняя заработная работников культуры</a:t>
            </a:r>
            <a:endParaRPr lang="ru-RU" sz="1600" b="1" dirty="0">
              <a:latin typeface="+mn-lt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589240" y="7236296"/>
            <a:ext cx="1008112" cy="2988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3144720558"/>
              </p:ext>
            </p:extLst>
          </p:nvPr>
        </p:nvGraphicFramePr>
        <p:xfrm>
          <a:off x="814366" y="7396847"/>
          <a:ext cx="5695991" cy="16396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69055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3563888"/>
            <a:ext cx="6311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+mn-lt"/>
                <a:cs typeface="Times New Roman" pitchFamily="18" charset="0"/>
              </a:rPr>
              <a:t>Динамика</a:t>
            </a:r>
            <a:r>
              <a:rPr lang="ru-RU" sz="1400" b="1" dirty="0" smtClean="0">
                <a:latin typeface="+mn-lt"/>
                <a:cs typeface="Times New Roman" pitchFamily="18" charset="0"/>
              </a:rPr>
              <a:t>  </a:t>
            </a:r>
            <a:r>
              <a:rPr lang="ru-RU" sz="1600" b="1" dirty="0" smtClean="0">
                <a:latin typeface="+mn-lt"/>
                <a:cs typeface="Times New Roman" pitchFamily="18" charset="0"/>
              </a:rPr>
              <a:t>расходов бюджета на отрасль «Образование»</a:t>
            </a:r>
            <a:endParaRPr lang="ru-RU" sz="1600" b="1" dirty="0">
              <a:latin typeface="+mn-lt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80" y="6249670"/>
            <a:ext cx="6169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+mn-lt"/>
                <a:cs typeface="Times New Roman" pitchFamily="18" charset="0"/>
              </a:rPr>
              <a:t>Структура расходов районного бюджета отрасли «Образование»</a:t>
            </a:r>
            <a:endParaRPr lang="ru-RU" sz="1600" b="1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2121862729"/>
              </p:ext>
            </p:extLst>
          </p:nvPr>
        </p:nvGraphicFramePr>
        <p:xfrm>
          <a:off x="260648" y="6418946"/>
          <a:ext cx="6282277" cy="2545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196752" y="7380312"/>
            <a:ext cx="10801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2017 год 1247,7 млн.руб.</a:t>
            </a:r>
            <a:endParaRPr lang="ru-RU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28604" y="1285853"/>
            <a:ext cx="621510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400" dirty="0" smtClean="0">
                <a:latin typeface="+mn-lt"/>
                <a:cs typeface="Times New Roman" pitchFamily="18" charset="0"/>
              </a:rPr>
              <a:t>В системе образования в настоящее время действует 33 дошкольных образовательных организации, 19 общеобразовательных организаций, 4 организации дополнительного образования детей (центры детского творчества), 3 организации дополнительного образования детей подведомственных отделу культуры (ДМШ, ДШИ и ДХШ), 3 учреждения в области молодежи и оздоровления (лагерь оздоровления и отдыха «Золотой колос» и 2 молодежных центра),  </a:t>
            </a:r>
            <a:r>
              <a:rPr lang="ru-RU" sz="1400" dirty="0">
                <a:latin typeface="+mn-lt"/>
                <a:cs typeface="Times New Roman" pitchFamily="18" charset="0"/>
              </a:rPr>
              <a:t>1</a:t>
            </a:r>
            <a:r>
              <a:rPr lang="ru-RU" sz="1400" dirty="0" smtClean="0">
                <a:latin typeface="+mn-lt"/>
                <a:cs typeface="Times New Roman" pitchFamily="18" charset="0"/>
              </a:rPr>
              <a:t> детско-юношеская спортивная школа , 5 прочих учреждений в области образования ( МКУ ЦМБ, методический центр, ПМСС «С Любовью к детям», управление образования и отдел по делам молодежи). </a:t>
            </a:r>
            <a:endParaRPr lang="ru-RU" sz="1400" dirty="0">
              <a:latin typeface="+mn-lt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28604" y="214282"/>
            <a:ext cx="6215106" cy="428628"/>
          </a:xfrm>
          <a:prstGeom prst="roundRect">
            <a:avLst/>
          </a:prstGeom>
          <a:gradFill>
            <a:gsLst>
              <a:gs pos="50000">
                <a:schemeClr val="tx2">
                  <a:lumMod val="40000"/>
                  <a:lumOff val="60000"/>
                </a:scheme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00042" y="285720"/>
            <a:ext cx="3643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+mn-lt"/>
              </a:rPr>
              <a:t>О Б Р А З О В А Н И Е</a:t>
            </a:r>
            <a:endParaRPr lang="ru-RU" sz="2000" b="1" dirty="0">
              <a:latin typeface="+mn-lt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00042" y="714348"/>
            <a:ext cx="6143668" cy="500066"/>
          </a:xfrm>
          <a:prstGeom prst="roundRect">
            <a:avLst/>
          </a:prstGeom>
          <a:gradFill>
            <a:gsLst>
              <a:gs pos="50000">
                <a:schemeClr val="accent5">
                  <a:lumMod val="40000"/>
                  <a:lumOff val="60000"/>
                </a:scheme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571480" y="699947"/>
            <a:ext cx="60722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+mn-lt"/>
              </a:rPr>
              <a:t>Расходы составили 1221,4 млн.рублей, в том числе средства краевого бюджета 796,9 млн.рублей</a:t>
            </a:r>
          </a:p>
          <a:p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015927974"/>
              </p:ext>
            </p:extLst>
          </p:nvPr>
        </p:nvGraphicFramePr>
        <p:xfrm>
          <a:off x="260648" y="3902442"/>
          <a:ext cx="6264696" cy="2193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902352" y="3902442"/>
            <a:ext cx="1127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err="1" smtClean="0">
                <a:latin typeface="+mn-lt"/>
              </a:rPr>
              <a:t>млн.руб</a:t>
            </a:r>
            <a:r>
              <a:rPr lang="ru-RU" sz="1100" dirty="0" smtClean="0">
                <a:latin typeface="+mn-lt"/>
              </a:rPr>
              <a:t>.</a:t>
            </a:r>
            <a:endParaRPr lang="ru-RU" sz="11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87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04" y="1929190"/>
            <a:ext cx="6143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+mn-lt"/>
                <a:cs typeface="Times New Roman" pitchFamily="18" charset="0"/>
              </a:rPr>
              <a:t>Динамика</a:t>
            </a:r>
            <a:r>
              <a:rPr lang="ru-RU" sz="1400" b="1" dirty="0" smtClean="0">
                <a:latin typeface="+mn-lt"/>
                <a:cs typeface="Times New Roman" pitchFamily="18" charset="0"/>
              </a:rPr>
              <a:t>  </a:t>
            </a:r>
            <a:r>
              <a:rPr lang="ru-RU" sz="1600" b="1" dirty="0" smtClean="0">
                <a:latin typeface="+mn-lt"/>
                <a:cs typeface="Times New Roman" pitchFamily="18" charset="0"/>
              </a:rPr>
              <a:t>расходов бюджета на реализацию программы</a:t>
            </a:r>
            <a:endParaRPr lang="ru-RU" sz="1600" b="1" dirty="0">
              <a:latin typeface="+mn-lt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604" y="4788023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+mn-lt"/>
                <a:cs typeface="Times New Roman" pitchFamily="18" charset="0"/>
              </a:rPr>
              <a:t>Расходы по  целевым мероприятиям программы «Развитие образования» в 2017 году</a:t>
            </a:r>
            <a:endParaRPr lang="ru-RU" sz="1600" b="1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70730636"/>
              </p:ext>
            </p:extLst>
          </p:nvPr>
        </p:nvGraphicFramePr>
        <p:xfrm>
          <a:off x="260078" y="5292080"/>
          <a:ext cx="648072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980728" y="6939553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75,8 млн.руб.</a:t>
            </a:r>
            <a:endParaRPr lang="ru-RU" sz="16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28604" y="179512"/>
            <a:ext cx="6215106" cy="685310"/>
          </a:xfrm>
          <a:prstGeom prst="roundRect">
            <a:avLst/>
          </a:prstGeom>
          <a:gradFill>
            <a:gsLst>
              <a:gs pos="50000">
                <a:schemeClr val="tx2">
                  <a:lumMod val="40000"/>
                  <a:lumOff val="60000"/>
                </a:scheme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00042" y="179512"/>
            <a:ext cx="60722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+mn-lt"/>
              </a:rPr>
              <a:t>МУНИЦИПАЛЬНАЯ  ПРОГРАММА                   «РАЗВИТИЕ ОБРАЗОВАНИЯ»</a:t>
            </a:r>
            <a:endParaRPr lang="ru-RU" sz="2000" b="1" dirty="0">
              <a:latin typeface="+mn-lt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37186" y="1043608"/>
            <a:ext cx="6143668" cy="679457"/>
          </a:xfrm>
          <a:prstGeom prst="roundRect">
            <a:avLst/>
          </a:prstGeom>
          <a:gradFill>
            <a:gsLst>
              <a:gs pos="50000">
                <a:schemeClr val="accent5">
                  <a:lumMod val="40000"/>
                  <a:lumOff val="60000"/>
                </a:scheme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571480" y="1045930"/>
            <a:ext cx="607223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+mn-lt"/>
              </a:rPr>
              <a:t>Расходы составили 1,2 </a:t>
            </a:r>
            <a:r>
              <a:rPr lang="ru-RU" sz="1600" dirty="0" err="1" smtClean="0">
                <a:latin typeface="+mn-lt"/>
              </a:rPr>
              <a:t>млрд.рублей</a:t>
            </a:r>
            <a:r>
              <a:rPr lang="ru-RU" sz="1600" dirty="0" smtClean="0">
                <a:latin typeface="+mn-lt"/>
              </a:rPr>
              <a:t>, в том числе средства краевого бюджета 801,2 млн.рублей</a:t>
            </a:r>
          </a:p>
          <a:p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723813334"/>
              </p:ext>
            </p:extLst>
          </p:nvPr>
        </p:nvGraphicFramePr>
        <p:xfrm>
          <a:off x="500042" y="2263552"/>
          <a:ext cx="6025302" cy="2380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068960" y="5436096"/>
            <a:ext cx="431478" cy="14401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949280" y="2195736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err="1" smtClean="0"/>
              <a:t>млн.руб</a:t>
            </a:r>
            <a:r>
              <a:rPr lang="ru-RU" sz="1100" dirty="0" smtClean="0"/>
              <a:t>.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39877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04" y="1475656"/>
            <a:ext cx="614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+mn-lt"/>
                <a:cs typeface="Times New Roman" pitchFamily="18" charset="0"/>
              </a:rPr>
              <a:t>Динамика</a:t>
            </a:r>
            <a:r>
              <a:rPr lang="ru-RU" sz="1400" b="1" dirty="0" smtClean="0">
                <a:latin typeface="+mn-lt"/>
                <a:cs typeface="Times New Roman" pitchFamily="18" charset="0"/>
              </a:rPr>
              <a:t>  </a:t>
            </a:r>
            <a:r>
              <a:rPr lang="ru-RU" sz="1600" b="1" dirty="0" smtClean="0">
                <a:latin typeface="+mn-lt"/>
                <a:cs typeface="Times New Roman" pitchFamily="18" charset="0"/>
              </a:rPr>
              <a:t>расходов районного бюджета на отрасль «Культура и кинематография»</a:t>
            </a:r>
            <a:endParaRPr lang="ru-RU" sz="1600" b="1" dirty="0">
              <a:latin typeface="+mn-lt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28604" y="214282"/>
            <a:ext cx="6215106" cy="541294"/>
          </a:xfrm>
          <a:prstGeom prst="round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71480" y="288967"/>
            <a:ext cx="6000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+mn-lt"/>
              </a:rPr>
              <a:t>К У Л Ь Т У Р А   И   К И Н Е М А Т О Г Р А Ф И Я</a:t>
            </a:r>
            <a:endParaRPr lang="ru-RU" sz="2000" b="1" dirty="0">
              <a:latin typeface="+mn-lt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28604" y="856271"/>
            <a:ext cx="6215106" cy="50006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557176" y="870381"/>
            <a:ext cx="60722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+mn-lt"/>
              </a:rPr>
              <a:t>Расходы составили 73,9 млн.рублей, в том числе средства краевого бюджета 20,4  млн.рублей</a:t>
            </a:r>
          </a:p>
          <a:p>
            <a:endParaRPr lang="ru-RU" dirty="0"/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571535750"/>
              </p:ext>
            </p:extLst>
          </p:nvPr>
        </p:nvGraphicFramePr>
        <p:xfrm>
          <a:off x="403809" y="2060431"/>
          <a:ext cx="6264696" cy="2193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7871" y="4339617"/>
            <a:ext cx="595101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+mn-lt"/>
              </a:rPr>
              <a:t>            В отчетном году была продолжена работа по поэтапному повышению средней заработной платы работникам отрасли «Культура». На эти цели были направлены средств краевого бюджета в сумме 9,7 </a:t>
            </a:r>
            <a:r>
              <a:rPr lang="ru-RU" sz="1400" dirty="0" err="1" smtClean="0">
                <a:latin typeface="+mn-lt"/>
              </a:rPr>
              <a:t>млн.рублей</a:t>
            </a:r>
            <a:r>
              <a:rPr lang="ru-RU" sz="1400" dirty="0" smtClean="0">
                <a:latin typeface="+mn-lt"/>
              </a:rPr>
              <a:t> и районного бюджета в сумме 5,3 </a:t>
            </a:r>
            <a:r>
              <a:rPr lang="ru-RU" sz="1400" dirty="0" err="1" smtClean="0">
                <a:latin typeface="+mn-lt"/>
              </a:rPr>
              <a:t>млн.рублей</a:t>
            </a:r>
            <a:r>
              <a:rPr lang="ru-RU" sz="1400" dirty="0" smtClean="0">
                <a:latin typeface="+mn-lt"/>
              </a:rPr>
              <a:t>, что позволило поднять среднюю заработную плату работников культуры до 23,6 </a:t>
            </a:r>
            <a:r>
              <a:rPr lang="ru-RU" sz="1400" dirty="0" err="1" smtClean="0">
                <a:latin typeface="+mn-lt"/>
              </a:rPr>
              <a:t>тыс.рублей</a:t>
            </a:r>
            <a:r>
              <a:rPr lang="ru-RU" sz="1400" dirty="0" smtClean="0">
                <a:latin typeface="+mn-lt"/>
              </a:rPr>
              <a:t> и выполнить утвержденный на 2017 год показатель «дорожной карты» в рамках выполнения Указа Президента РФ. </a:t>
            </a:r>
          </a:p>
          <a:p>
            <a:pPr algn="just"/>
            <a:r>
              <a:rPr lang="ru-RU" sz="1400" dirty="0" smtClean="0">
                <a:latin typeface="+mn-lt"/>
              </a:rPr>
              <a:t>           Кроме того, в рамках </a:t>
            </a:r>
            <a:r>
              <a:rPr lang="ru-RU" sz="1400" dirty="0" err="1" smtClean="0">
                <a:latin typeface="+mn-lt"/>
              </a:rPr>
              <a:t>софинансирования</a:t>
            </a:r>
            <a:r>
              <a:rPr lang="ru-RU" sz="1400" dirty="0" smtClean="0">
                <a:latin typeface="+mn-lt"/>
              </a:rPr>
              <a:t> социально значимых расходов, была продолжена работа по капитальному ремонту учреждений культуры (завершение капитального ремонта здания районного ДК и начат капитальный ремонт Дома культуры </a:t>
            </a:r>
            <a:r>
              <a:rPr lang="ru-RU" sz="1400" dirty="0" err="1" smtClean="0">
                <a:latin typeface="+mn-lt"/>
              </a:rPr>
              <a:t>ст.Медведовская</a:t>
            </a:r>
            <a:r>
              <a:rPr lang="ru-RU" sz="1400" dirty="0" smtClean="0">
                <a:latin typeface="+mn-lt"/>
              </a:rPr>
              <a:t>.</a:t>
            </a:r>
          </a:p>
          <a:p>
            <a:pPr algn="just"/>
            <a:r>
              <a:rPr lang="ru-RU" sz="1400" dirty="0" smtClean="0">
                <a:latin typeface="+mn-lt"/>
              </a:rPr>
              <a:t>          Расходы в сумме  </a:t>
            </a:r>
            <a:r>
              <a:rPr lang="ru-RU" sz="1400" dirty="0">
                <a:latin typeface="+mn-lt"/>
              </a:rPr>
              <a:t>2933 тыс. рублей направлены на реализацию мероприятий по развитию культуры и искусства в Тимашевском районе (сохранение и развитие традиционной народной культуры, поддержка народных художественных промыслов и ремесленной деятельности, организация профессионального образования и дополнительного профессионального образования работников муниципальных учреждений культуры и внедрение </a:t>
            </a:r>
            <a:r>
              <a:rPr lang="ru-RU" sz="1400" dirty="0" err="1">
                <a:latin typeface="+mn-lt"/>
              </a:rPr>
              <a:t>компъютерных</a:t>
            </a:r>
            <a:r>
              <a:rPr lang="ru-RU" sz="1400" dirty="0">
                <a:latin typeface="+mn-lt"/>
              </a:rPr>
              <a:t> технологий в деятельность организаций культуры и искусства, проведение мероприятий, посвященных праздничным дням и памятным датам</a:t>
            </a:r>
            <a:r>
              <a:rPr lang="ru-RU" sz="1400" dirty="0" smtClean="0">
                <a:latin typeface="+mn-lt"/>
              </a:rPr>
              <a:t>).</a:t>
            </a:r>
            <a:endParaRPr lang="ru-RU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87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5142" y="2001198"/>
            <a:ext cx="6143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+mn-lt"/>
                <a:cs typeface="Times New Roman" pitchFamily="18" charset="0"/>
              </a:rPr>
              <a:t>Динамика  расходов бюджета на реализацию программы</a:t>
            </a:r>
            <a:endParaRPr lang="ru-RU" sz="1600" b="1" dirty="0">
              <a:latin typeface="+mn-lt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00042" y="430306"/>
            <a:ext cx="6143668" cy="685310"/>
          </a:xfrm>
          <a:prstGeom prst="round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00042" y="407730"/>
            <a:ext cx="60722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+mn-lt"/>
              </a:rPr>
              <a:t>МУНИЦИПАЛЬНАЯ ПРОГРАММА                    «РАЗВИТИЕ КУЛЬТУРЫ»</a:t>
            </a:r>
            <a:endParaRPr lang="ru-RU" sz="2000" b="1" dirty="0">
              <a:latin typeface="+mn-lt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28604" y="1200325"/>
            <a:ext cx="6215106" cy="70737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571480" y="1261954"/>
            <a:ext cx="607223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+mn-lt"/>
              </a:rPr>
              <a:t>Расходы составили 113,6 </a:t>
            </a:r>
            <a:r>
              <a:rPr lang="ru-RU" sz="1600" dirty="0" err="1" smtClean="0">
                <a:latin typeface="+mn-lt"/>
              </a:rPr>
              <a:t>млн.рублей</a:t>
            </a:r>
            <a:r>
              <a:rPr lang="ru-RU" sz="1600" dirty="0" smtClean="0">
                <a:latin typeface="+mn-lt"/>
              </a:rPr>
              <a:t>, в том числе средства краевого бюджета 20,4  млн.рублей</a:t>
            </a:r>
          </a:p>
          <a:p>
            <a:endParaRPr lang="ru-RU" dirty="0"/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3701216579"/>
              </p:ext>
            </p:extLst>
          </p:nvPr>
        </p:nvGraphicFramePr>
        <p:xfrm>
          <a:off x="546970" y="2483768"/>
          <a:ext cx="6025302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949280" y="2339752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err="1" smtClean="0"/>
              <a:t>млн.руб</a:t>
            </a:r>
            <a:r>
              <a:rPr lang="ru-RU" sz="1100" dirty="0" smtClean="0"/>
              <a:t>.</a:t>
            </a:r>
            <a:endParaRPr lang="ru-RU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554503" y="5139353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+mn-lt"/>
                <a:cs typeface="Times New Roman" pitchFamily="18" charset="0"/>
              </a:rPr>
              <a:t>Расходы по  целевым мероприятиям программы «Развитие культуры» в 2017 году</a:t>
            </a:r>
            <a:endParaRPr lang="ru-RU" sz="1600" b="1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22" name="Диаграмма 21"/>
          <p:cNvGraphicFramePr/>
          <p:nvPr>
            <p:extLst>
              <p:ext uri="{D42A27DB-BD31-4B8C-83A1-F6EECF244321}">
                <p14:modId xmlns:p14="http://schemas.microsoft.com/office/powerpoint/2010/main" val="2135895050"/>
              </p:ext>
            </p:extLst>
          </p:nvPr>
        </p:nvGraphicFramePr>
        <p:xfrm>
          <a:off x="396961" y="5394711"/>
          <a:ext cx="648072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92172" y="6876256"/>
            <a:ext cx="12287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46,8 </a:t>
            </a:r>
            <a:r>
              <a:rPr lang="ru-RU" b="1" dirty="0" err="1"/>
              <a:t>млн.руб</a:t>
            </a:r>
            <a:r>
              <a:rPr lang="ru-RU" b="1" dirty="0"/>
              <a:t>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827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7953" y="1641158"/>
            <a:ext cx="6143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+mn-lt"/>
                <a:cs typeface="Times New Roman" pitchFamily="18" charset="0"/>
              </a:rPr>
              <a:t>Динамика</a:t>
            </a:r>
            <a:r>
              <a:rPr lang="ru-RU" sz="1400" b="1" dirty="0" smtClean="0">
                <a:latin typeface="+mn-lt"/>
                <a:cs typeface="Times New Roman" pitchFamily="18" charset="0"/>
              </a:rPr>
              <a:t>  </a:t>
            </a:r>
            <a:r>
              <a:rPr lang="ru-RU" sz="1600" b="1" dirty="0" smtClean="0">
                <a:latin typeface="+mn-lt"/>
                <a:cs typeface="Times New Roman" pitchFamily="18" charset="0"/>
              </a:rPr>
              <a:t>расходов бюджета на отрасль «Здравоохранение»</a:t>
            </a:r>
            <a:endParaRPr lang="ru-RU" sz="1600" b="1" dirty="0">
              <a:latin typeface="+mn-lt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28604" y="214282"/>
            <a:ext cx="6215106" cy="541294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00042" y="285720"/>
            <a:ext cx="3643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+mn-lt"/>
              </a:rPr>
              <a:t>З Д Р А В О </a:t>
            </a:r>
            <a:r>
              <a:rPr lang="ru-RU" sz="2000" b="1" dirty="0" err="1" smtClean="0">
                <a:latin typeface="+mn-lt"/>
              </a:rPr>
              <a:t>О</a:t>
            </a:r>
            <a:r>
              <a:rPr lang="ru-RU" sz="2000" b="1" dirty="0" smtClean="0">
                <a:latin typeface="+mn-lt"/>
              </a:rPr>
              <a:t> Х Р А Н Е Н И Е </a:t>
            </a:r>
            <a:endParaRPr lang="ru-RU" sz="2000" b="1" dirty="0">
              <a:latin typeface="+mn-lt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28604" y="1047598"/>
            <a:ext cx="6215106" cy="50006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60395" y="4738077"/>
            <a:ext cx="6208965" cy="437042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+mn-lt"/>
              </a:rPr>
              <a:t>         На выполнение </a:t>
            </a:r>
            <a:r>
              <a:rPr lang="ru-RU" sz="1400" dirty="0">
                <a:latin typeface="+mn-lt"/>
              </a:rPr>
              <a:t>муниципального задания по организации оказания медицинской помощи в соответствии с территориальной программой Государственных гарантий оказания гражданам Российской Федерации бесплатной медицинской помощи </a:t>
            </a:r>
            <a:r>
              <a:rPr lang="ru-RU" sz="1400" dirty="0" smtClean="0">
                <a:latin typeface="+mn-lt"/>
              </a:rPr>
              <a:t>направлено </a:t>
            </a:r>
            <a:r>
              <a:rPr lang="ru-RU" sz="1400" dirty="0">
                <a:latin typeface="+mn-lt"/>
              </a:rPr>
              <a:t>38133,4 тыс. рублей. Это расходы на оказание стационарной помощи отделением сестринского ухода в ст. Медведовской, отделением переливания крови, лабораторией по профилактике и борьбе со СПИДом, оказание амбулаторной помощи по социально-значимым направлениям (противотуберкулезный, наркологический кабинет, кабинет планирования семьи и социальной помощи, а также обследование граждан при постановке их на воинский учет, призыве и поступлении на военную службу), отделению скорой помощи на оплату  медикаментов и горюче-смазочных материалов для обеспечения отдельных категорий </a:t>
            </a:r>
            <a:r>
              <a:rPr lang="ru-RU" sz="1400" dirty="0" smtClean="0">
                <a:latin typeface="+mn-lt"/>
              </a:rPr>
              <a:t>граждан.</a:t>
            </a:r>
          </a:p>
          <a:p>
            <a:pPr algn="just"/>
            <a:r>
              <a:rPr lang="ru-RU" sz="1400" dirty="0" smtClean="0">
                <a:latin typeface="+mn-lt"/>
                <a:cs typeface="Times New Roman" pitchFamily="18" charset="0"/>
              </a:rPr>
              <a:t>         Кроме того, в 2017 году, на уровень муниципального района краевым бюджетом были переданы полномочия по</a:t>
            </a:r>
            <a:r>
              <a:rPr lang="ru-RU" sz="1400" dirty="0" smtClean="0"/>
              <a:t> </a:t>
            </a:r>
            <a:r>
              <a:rPr lang="ru-RU" sz="1400" dirty="0" smtClean="0">
                <a:latin typeface="+mn-lt"/>
              </a:rPr>
              <a:t>предоставлению  </a:t>
            </a:r>
            <a:r>
              <a:rPr lang="ru-RU" sz="1400" dirty="0">
                <a:latin typeface="+mn-lt"/>
              </a:rPr>
              <a:t>выплат компенсационного характера на возмещение расходов по оплате жилья, отопления, освещения медицинским и фармацевтическим </a:t>
            </a:r>
            <a:r>
              <a:rPr lang="ru-RU" sz="1400" dirty="0" smtClean="0">
                <a:latin typeface="+mn-lt"/>
              </a:rPr>
              <a:t>работникам. На эти цели в бюджете муниципального образования были предусмотрены средства в сумме 2316,5 </a:t>
            </a:r>
            <a:r>
              <a:rPr lang="ru-RU" sz="1400" dirty="0">
                <a:latin typeface="+mn-lt"/>
              </a:rPr>
              <a:t>тыс. </a:t>
            </a:r>
            <a:r>
              <a:rPr lang="ru-RU" sz="1400" dirty="0" smtClean="0">
                <a:latin typeface="+mn-lt"/>
              </a:rPr>
              <a:t>рублей.</a:t>
            </a:r>
            <a:endParaRPr lang="ru-RU" sz="1400" dirty="0" smtClean="0">
              <a:latin typeface="+mn-lt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8599" y="973922"/>
            <a:ext cx="602302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+mn-lt"/>
              </a:rPr>
              <a:t>Расходы составили 81,8 млн.рублей, в том числе средства краевого бюджета 78,9  млн.рублей</a:t>
            </a:r>
          </a:p>
          <a:p>
            <a:pPr algn="ctr"/>
            <a:endParaRPr lang="ru-RU" dirty="0"/>
          </a:p>
        </p:txBody>
      </p:sp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173742404"/>
              </p:ext>
            </p:extLst>
          </p:nvPr>
        </p:nvGraphicFramePr>
        <p:xfrm>
          <a:off x="298979" y="2195736"/>
          <a:ext cx="6325709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949280" y="1979712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err="1" smtClean="0"/>
              <a:t>млн.руб</a:t>
            </a:r>
            <a:r>
              <a:rPr lang="ru-RU" sz="1100" dirty="0" smtClean="0"/>
              <a:t>.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687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000">
              <a:schemeClr val="bg1">
                <a:lumMod val="75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8" y="1351075"/>
            <a:ext cx="6286544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Предлагаем вашему вниманию издание, в  котором кратко  и доступно отражены основные положения отчета об исполнении бюджета муниципального образования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Тимашевский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 за 2017 год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Работа по информированию населения о формировании и расходовании бюджета ведется в районе с 2012 года. Основные данные годового отчета об исполнении бюджета района, как сложного финансового документа, изложены в форме, доступной для понимания не только профессиональным экономистам, но и самому широкому кругу читателей.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Изложенные в брошюре в текстовом и графическом виде данные наглядно показывают, что ключевыми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направлени-ями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расходования бюджетных средств в рамках реализации муниципальных программ в 2017 году были финансирование мероприятий в сфере образования, здравоохранения, культуры, социальной защиты, физической культуры и спорта.   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Изучение материала, представленного в нашем «бюджете для граждан», дает возможность всем жителям района узнать, как наполняется казна, как муниципальное образование выполняет принятые расходные обязательства, на какие цели и в каком объеме направляются бюджетные средства, сделать выводы об эффективности расходов бюджета района.</a:t>
            </a:r>
          </a:p>
          <a:p>
            <a:pPr algn="just"/>
            <a:endParaRPr lang="ru-RU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14356" y="928662"/>
            <a:ext cx="5500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Уважаемые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тимашевцы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5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9708" y="1202250"/>
            <a:ext cx="6143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+mn-lt"/>
                <a:cs typeface="Times New Roman" pitchFamily="18" charset="0"/>
              </a:rPr>
              <a:t>Динамика</a:t>
            </a:r>
            <a:r>
              <a:rPr lang="ru-RU" sz="1400" b="1" dirty="0" smtClean="0">
                <a:latin typeface="+mn-lt"/>
                <a:cs typeface="Times New Roman" pitchFamily="18" charset="0"/>
              </a:rPr>
              <a:t>  </a:t>
            </a:r>
            <a:r>
              <a:rPr lang="ru-RU" sz="1600" b="1" dirty="0" smtClean="0">
                <a:latin typeface="+mn-lt"/>
                <a:cs typeface="Times New Roman" pitchFamily="18" charset="0"/>
              </a:rPr>
              <a:t>расходов бюджета на реализацию программы </a:t>
            </a:r>
            <a:endParaRPr lang="ru-RU" sz="1600" b="1" dirty="0">
              <a:latin typeface="+mn-lt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14766" y="214282"/>
            <a:ext cx="6128944" cy="757318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14766" y="248143"/>
            <a:ext cx="60575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+mn-lt"/>
              </a:rPr>
              <a:t>МУНИЦИПАЛЬНАЯ ПРОГРАММА                   «РАЗВИТИЕ ЗДРАВООХРАНЕНИЯ»</a:t>
            </a:r>
          </a:p>
          <a:p>
            <a:endParaRPr lang="ru-RU" sz="1600" b="1" dirty="0">
              <a:latin typeface="+mn-lt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354129555"/>
              </p:ext>
            </p:extLst>
          </p:nvPr>
        </p:nvGraphicFramePr>
        <p:xfrm>
          <a:off x="566587" y="1843267"/>
          <a:ext cx="6025302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973666" y="1571219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err="1" smtClean="0"/>
              <a:t>млн.руб</a:t>
            </a:r>
            <a:r>
              <a:rPr lang="ru-RU" sz="1100" dirty="0" smtClean="0"/>
              <a:t>.</a:t>
            </a:r>
            <a:endParaRPr lang="ru-RU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471685" y="4562897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+mn-lt"/>
                <a:cs typeface="Times New Roman" pitchFamily="18" charset="0"/>
              </a:rPr>
              <a:t>Расходы по  целевым мероприятиям программы «Развитие здравоохранения» в 2017 году</a:t>
            </a:r>
            <a:endParaRPr lang="ru-RU" sz="1600" b="1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335011105"/>
              </p:ext>
            </p:extLst>
          </p:nvPr>
        </p:nvGraphicFramePr>
        <p:xfrm>
          <a:off x="265540" y="5411019"/>
          <a:ext cx="6469794" cy="359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08720" y="6804248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43,7 </a:t>
            </a:r>
            <a:r>
              <a:rPr lang="ru-RU" b="1" dirty="0" err="1"/>
              <a:t>млн.руб</a:t>
            </a:r>
            <a:r>
              <a:rPr lang="ru-RU" b="1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425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66" y="1331640"/>
            <a:ext cx="6143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+mn-lt"/>
                <a:cs typeface="Times New Roman" pitchFamily="18" charset="0"/>
              </a:rPr>
              <a:t>Динамика</a:t>
            </a:r>
            <a:r>
              <a:rPr lang="ru-RU" sz="1400" b="1" dirty="0" smtClean="0">
                <a:latin typeface="+mn-lt"/>
                <a:cs typeface="Times New Roman" pitchFamily="18" charset="0"/>
              </a:rPr>
              <a:t>  </a:t>
            </a:r>
            <a:r>
              <a:rPr lang="ru-RU" sz="1600" b="1" dirty="0" smtClean="0">
                <a:latin typeface="+mn-lt"/>
                <a:cs typeface="Times New Roman" pitchFamily="18" charset="0"/>
              </a:rPr>
              <a:t>расходов на отрасль «Социальная политика»</a:t>
            </a:r>
            <a:endParaRPr lang="ru-RU" sz="1600" b="1" dirty="0">
              <a:latin typeface="+mn-lt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57166" y="214282"/>
            <a:ext cx="6215106" cy="42862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00042" y="285720"/>
            <a:ext cx="6000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+mn-lt"/>
              </a:rPr>
              <a:t>С О Ц И А Л Ь Н А Я   П О Л И Т И К А</a:t>
            </a:r>
            <a:endParaRPr lang="ru-RU" sz="2000" b="1" dirty="0">
              <a:latin typeface="+mn-lt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57166" y="831574"/>
            <a:ext cx="6215106" cy="50006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571480" y="819453"/>
            <a:ext cx="60722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+mn-lt"/>
              </a:rPr>
              <a:t>Расходы составили   123,9 млн.рублей, в том числе средства краевого бюджета  117,2  млн.рублей</a:t>
            </a:r>
          </a:p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7166" y="4562703"/>
            <a:ext cx="6357982" cy="418576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+mn-lt"/>
                <a:cs typeface="Times New Roman" pitchFamily="18" charset="0"/>
              </a:rPr>
              <a:t>Основная часть расходов по разделу «Социальная политика» </a:t>
            </a:r>
            <a:r>
              <a:rPr lang="ru-RU" sz="1400" dirty="0" smtClean="0">
                <a:latin typeface="+mn-lt"/>
              </a:rPr>
              <a:t>исполняется </a:t>
            </a:r>
            <a:r>
              <a:rPr lang="ru-RU" sz="1400" dirty="0">
                <a:latin typeface="+mn-lt"/>
              </a:rPr>
              <a:t>за счет средств краевого бюджета, источником которого являются субвенции на выполнение отдельных государственных полномочий Краснодарского края, и осуществлялась на:</a:t>
            </a:r>
          </a:p>
          <a:p>
            <a:r>
              <a:rPr lang="ru-RU" sz="1400" dirty="0">
                <a:latin typeface="+mn-lt"/>
              </a:rPr>
              <a:t> </a:t>
            </a:r>
            <a:r>
              <a:rPr lang="ru-RU" sz="1400" dirty="0" smtClean="0">
                <a:latin typeface="+mn-lt"/>
              </a:rPr>
              <a:t>- </a:t>
            </a:r>
            <a:r>
              <a:rPr lang="ru-RU" sz="1400" dirty="0">
                <a:latin typeface="+mn-lt"/>
              </a:rPr>
              <a:t>предоставление ежемесячных денежных выплат, на содержание детей-сирот и детей, оставшихся без попечения родителей, переданных на патронатное воспитание -  82,6 тыс. рублей и на вознаграждение патронатным воспитателям – 104,4 тыс. рублей (1 семьи и 1 ребенка);</a:t>
            </a:r>
          </a:p>
          <a:p>
            <a:r>
              <a:rPr lang="ru-RU" sz="1400" dirty="0">
                <a:latin typeface="+mn-lt"/>
              </a:rPr>
              <a:t> </a:t>
            </a:r>
            <a:r>
              <a:rPr lang="ru-RU" sz="1400" dirty="0" smtClean="0">
                <a:latin typeface="+mn-lt"/>
              </a:rPr>
              <a:t>- </a:t>
            </a:r>
            <a:r>
              <a:rPr lang="ru-RU" sz="1400" dirty="0">
                <a:latin typeface="+mn-lt"/>
              </a:rPr>
              <a:t>содержание 269 детей в приемных семьях и на пособия  опекаемым детям-сиротам (143 ребенка) израсходовано – 53294,4 тыс. рублей; </a:t>
            </a:r>
          </a:p>
          <a:p>
            <a:r>
              <a:rPr lang="ru-RU" sz="1400" dirty="0" smtClean="0">
                <a:latin typeface="+mn-lt"/>
              </a:rPr>
              <a:t> </a:t>
            </a:r>
            <a:r>
              <a:rPr lang="ru-RU" sz="1400" dirty="0">
                <a:latin typeface="+mn-lt"/>
              </a:rPr>
              <a:t>- ежемесячное вознаграждение приемным родителям за оказание услуг по воспитанию приемных детей – 46246,6 тыс. рублей (82 приемных семьи);</a:t>
            </a:r>
          </a:p>
          <a:p>
            <a:r>
              <a:rPr lang="ru-RU" sz="1400" dirty="0" smtClean="0">
                <a:latin typeface="+mn-lt"/>
              </a:rPr>
              <a:t>- организацию </a:t>
            </a:r>
            <a:r>
              <a:rPr lang="ru-RU" sz="1400" dirty="0">
                <a:latin typeface="+mn-lt"/>
              </a:rPr>
              <a:t>подвоза детей-сирот и детей, оставшихся без попечения родителей, находящихся под опекой (попечительством), в приемных или патронатных семьях (в том числе кровных детей), к месту отдыха и обратно- 43,8 </a:t>
            </a:r>
            <a:r>
              <a:rPr lang="ru-RU" sz="1400" dirty="0" err="1">
                <a:latin typeface="+mn-lt"/>
              </a:rPr>
              <a:t>тыс.рублей</a:t>
            </a:r>
            <a:r>
              <a:rPr lang="ru-RU" sz="1400" dirty="0">
                <a:latin typeface="+mn-lt"/>
              </a:rPr>
              <a:t>;</a:t>
            </a:r>
            <a:endParaRPr lang="ru-RU" sz="1400" b="1" i="1" dirty="0">
              <a:latin typeface="+mn-lt"/>
            </a:endParaRPr>
          </a:p>
          <a:p>
            <a:r>
              <a:rPr lang="ru-RU" sz="1400" dirty="0">
                <a:latin typeface="+mn-lt"/>
              </a:rPr>
              <a:t> </a:t>
            </a:r>
            <a:r>
              <a:rPr lang="ru-RU" sz="1400" dirty="0" smtClean="0">
                <a:latin typeface="+mn-lt"/>
              </a:rPr>
              <a:t>-</a:t>
            </a:r>
            <a:r>
              <a:rPr lang="ru-RU" sz="1400" i="1" dirty="0" smtClean="0">
                <a:latin typeface="+mn-lt"/>
              </a:rPr>
              <a:t> </a:t>
            </a:r>
            <a:r>
              <a:rPr lang="ru-RU" sz="1400" dirty="0" smtClean="0">
                <a:latin typeface="+mn-lt"/>
              </a:rPr>
              <a:t>организацию работы отдела по вопросам семьи и детства (10 штатных единиц)  5,4 </a:t>
            </a:r>
            <a:r>
              <a:rPr lang="ru-RU" sz="1400" dirty="0" err="1" smtClean="0">
                <a:latin typeface="+mn-lt"/>
              </a:rPr>
              <a:t>млн.рублей</a:t>
            </a:r>
            <a:r>
              <a:rPr lang="ru-RU" sz="1400" dirty="0">
                <a:latin typeface="+mn-lt"/>
              </a:rPr>
              <a:t>;</a:t>
            </a:r>
            <a:endParaRPr lang="ru-RU" sz="1400" b="1" dirty="0">
              <a:latin typeface="+mn-lt"/>
            </a:endParaRPr>
          </a:p>
          <a:p>
            <a:r>
              <a:rPr lang="ru-RU" sz="1400" b="1" dirty="0">
                <a:latin typeface="+mn-lt"/>
              </a:rPr>
              <a:t>          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2372424634"/>
              </p:ext>
            </p:extLst>
          </p:nvPr>
        </p:nvGraphicFramePr>
        <p:xfrm>
          <a:off x="318001" y="1858576"/>
          <a:ext cx="6325709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949280" y="1619672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err="1" smtClean="0"/>
              <a:t>млн.руб</a:t>
            </a:r>
            <a:r>
              <a:rPr lang="ru-RU" sz="1100" dirty="0" smtClean="0"/>
              <a:t>.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687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66" y="1785174"/>
            <a:ext cx="6143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+mn-lt"/>
                <a:cs typeface="Times New Roman" pitchFamily="18" charset="0"/>
              </a:rPr>
              <a:t>Динамика</a:t>
            </a:r>
            <a:r>
              <a:rPr lang="ru-RU" sz="1400" b="1" dirty="0" smtClean="0">
                <a:latin typeface="+mn-lt"/>
                <a:cs typeface="Times New Roman" pitchFamily="18" charset="0"/>
              </a:rPr>
              <a:t>  </a:t>
            </a:r>
            <a:r>
              <a:rPr lang="ru-RU" sz="1600" b="1" dirty="0" smtClean="0">
                <a:latin typeface="+mn-lt"/>
                <a:cs typeface="Times New Roman" pitchFamily="18" charset="0"/>
              </a:rPr>
              <a:t>расходов бюджета на реализацию программы</a:t>
            </a:r>
            <a:endParaRPr lang="ru-RU" sz="1600" b="1" dirty="0">
              <a:latin typeface="+mn-lt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04664" y="214282"/>
            <a:ext cx="6167608" cy="77932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00042" y="285720"/>
            <a:ext cx="6000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+mn-lt"/>
              </a:rPr>
              <a:t>МУНИЦИПАЛЬНАЯ ПРОГРАММА «СОЦИАЛЬНАЯ ПОДДЕРЖКА ГРАЖДАН ТИМАШЕВСКОГО РАЙОНА»</a:t>
            </a:r>
            <a:endParaRPr lang="ru-RU" sz="2000" b="1" dirty="0">
              <a:latin typeface="+mn-lt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57166" y="1191614"/>
            <a:ext cx="6215106" cy="50006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603172" y="1115616"/>
            <a:ext cx="607223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+mn-lt"/>
              </a:rPr>
              <a:t>Расходы составили   112,5 млн.рублей, в том числе средства краевого бюджета  106,0  млн.рублей</a:t>
            </a:r>
          </a:p>
          <a:p>
            <a:endParaRPr lang="ru-RU" dirty="0"/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3528944193"/>
              </p:ext>
            </p:extLst>
          </p:nvPr>
        </p:nvGraphicFramePr>
        <p:xfrm>
          <a:off x="438378" y="2123728"/>
          <a:ext cx="6025302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6093296" y="2078142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err="1" smtClean="0"/>
              <a:t>млн.руб</a:t>
            </a:r>
            <a:r>
              <a:rPr lang="ru-RU" sz="1100" dirty="0" smtClean="0"/>
              <a:t>.</a:t>
            </a:r>
            <a:endParaRPr lang="ru-RU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514766" y="4644008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+mn-lt"/>
                <a:cs typeface="Times New Roman" pitchFamily="18" charset="0"/>
              </a:rPr>
              <a:t>Расходы по  целевым мероприятиям программы «Социальная поддержка  граждан </a:t>
            </a:r>
            <a:r>
              <a:rPr lang="ru-RU" sz="1600" b="1" dirty="0" err="1" smtClean="0">
                <a:latin typeface="+mn-lt"/>
                <a:cs typeface="Times New Roman" pitchFamily="18" charset="0"/>
              </a:rPr>
              <a:t>Тимашевского</a:t>
            </a:r>
            <a:r>
              <a:rPr lang="ru-RU" sz="1600" b="1" dirty="0" smtClean="0">
                <a:latin typeface="+mn-lt"/>
                <a:cs typeface="Times New Roman" pitchFamily="18" charset="0"/>
              </a:rPr>
              <a:t> района» в 2017 году</a:t>
            </a:r>
            <a:endParaRPr lang="ru-RU" sz="1600" b="1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942740187"/>
              </p:ext>
            </p:extLst>
          </p:nvPr>
        </p:nvGraphicFramePr>
        <p:xfrm>
          <a:off x="224359" y="5228783"/>
          <a:ext cx="648072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4006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66" y="1466945"/>
            <a:ext cx="614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+mn-lt"/>
                <a:cs typeface="Times New Roman" pitchFamily="18" charset="0"/>
              </a:rPr>
              <a:t>Динамика</a:t>
            </a:r>
            <a:r>
              <a:rPr lang="ru-RU" sz="1400" b="1" dirty="0" smtClean="0">
                <a:latin typeface="+mn-lt"/>
                <a:cs typeface="Times New Roman" pitchFamily="18" charset="0"/>
              </a:rPr>
              <a:t>  </a:t>
            </a:r>
            <a:r>
              <a:rPr lang="ru-RU" sz="1600" b="1" dirty="0" smtClean="0">
                <a:latin typeface="+mn-lt"/>
                <a:cs typeface="Times New Roman" pitchFamily="18" charset="0"/>
              </a:rPr>
              <a:t>расходов бюджета на отрасль «Физическая культура и спорт»</a:t>
            </a:r>
            <a:endParaRPr lang="ru-RU" sz="1600" b="1" dirty="0">
              <a:latin typeface="+mn-lt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57166" y="214282"/>
            <a:ext cx="6215106" cy="42862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00042" y="285720"/>
            <a:ext cx="6072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+mn-lt"/>
              </a:rPr>
              <a:t>Ф И З И Ч Е С К А Я    К У Л Ь Т У Р А   И   С П О Р Т</a:t>
            </a:r>
            <a:endParaRPr lang="ru-RU" sz="2000" b="1" dirty="0">
              <a:latin typeface="+mn-lt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57166" y="786356"/>
            <a:ext cx="6215106" cy="47327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92885" y="4993590"/>
            <a:ext cx="6286544" cy="375487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+mn-lt"/>
              </a:rPr>
              <a:t>       В отчетном году продолжалась работа по укреплению материально-технической базы учреждений спорта. Большая часть средств районного бюджета в виде капитальных вложений были </a:t>
            </a:r>
            <a:r>
              <a:rPr lang="ru-RU" sz="1400" dirty="0">
                <a:latin typeface="+mn-lt"/>
              </a:rPr>
              <a:t>направлены на строительство универсального спортивного комплекса в </a:t>
            </a:r>
            <a:r>
              <a:rPr lang="ru-RU" sz="1400" dirty="0" err="1">
                <a:latin typeface="+mn-lt"/>
              </a:rPr>
              <a:t>ст.Медведовская</a:t>
            </a:r>
            <a:r>
              <a:rPr lang="ru-RU" sz="1400" dirty="0">
                <a:latin typeface="+mn-lt"/>
              </a:rPr>
              <a:t> (34,9 млн. рублей</a:t>
            </a:r>
            <a:r>
              <a:rPr lang="ru-RU" sz="1400" dirty="0" smtClean="0">
                <a:latin typeface="+mn-lt"/>
              </a:rPr>
              <a:t>) Кроме того, </a:t>
            </a:r>
            <a:r>
              <a:rPr lang="ru-RU" sz="1400" dirty="0">
                <a:latin typeface="+mn-lt"/>
              </a:rPr>
              <a:t>на изготовление проектно-сметной документации на капитальный ремонт гребной базы МАУ СШ в сумме 213 </a:t>
            </a:r>
            <a:r>
              <a:rPr lang="ru-RU" sz="1400" dirty="0" err="1" smtClean="0">
                <a:latin typeface="+mn-lt"/>
              </a:rPr>
              <a:t>тыс.рублей</a:t>
            </a:r>
            <a:r>
              <a:rPr lang="ru-RU" sz="1400" dirty="0">
                <a:latin typeface="+mn-lt"/>
              </a:rPr>
              <a:t>,</a:t>
            </a:r>
            <a:r>
              <a:rPr lang="ru-RU" sz="1400" dirty="0" smtClean="0">
                <a:latin typeface="+mn-lt"/>
              </a:rPr>
              <a:t> </a:t>
            </a:r>
            <a:r>
              <a:rPr lang="ru-RU" sz="1400" dirty="0">
                <a:latin typeface="+mn-lt"/>
              </a:rPr>
              <a:t>на приобретение автобуса для МАУ СШ в сумме 1200 </a:t>
            </a:r>
            <a:r>
              <a:rPr lang="ru-RU" sz="1400" dirty="0" err="1" smtClean="0">
                <a:latin typeface="+mn-lt"/>
              </a:rPr>
              <a:t>тыс.рублей</a:t>
            </a:r>
            <a:r>
              <a:rPr lang="ru-RU" sz="1400" dirty="0" smtClean="0">
                <a:latin typeface="+mn-lt"/>
              </a:rPr>
              <a:t>.</a:t>
            </a:r>
          </a:p>
          <a:p>
            <a:pPr algn="just"/>
            <a:r>
              <a:rPr lang="ru-RU" sz="1400" dirty="0" smtClean="0"/>
              <a:t>      </a:t>
            </a:r>
            <a:r>
              <a:rPr lang="ru-RU" sz="1400" dirty="0" smtClean="0">
                <a:latin typeface="+mn-lt"/>
              </a:rPr>
              <a:t>На </a:t>
            </a:r>
            <a:r>
              <a:rPr lang="ru-RU" sz="1400" dirty="0">
                <a:latin typeface="+mn-lt"/>
              </a:rPr>
              <a:t>выполнение муниципального задания учреждениями спортивной направленности (спортивный комплекс «Олимп» и МАУ СШ) </a:t>
            </a:r>
            <a:r>
              <a:rPr lang="ru-RU" sz="1400" dirty="0" smtClean="0">
                <a:latin typeface="+mn-lt"/>
              </a:rPr>
              <a:t>израсходовано 66,3 млн. рублей. </a:t>
            </a:r>
          </a:p>
          <a:p>
            <a:pPr algn="just"/>
            <a:r>
              <a:rPr lang="ru-RU" sz="1400" dirty="0" smtClean="0">
                <a:latin typeface="+mn-lt"/>
              </a:rPr>
              <a:t>        На </a:t>
            </a:r>
            <a:r>
              <a:rPr lang="ru-RU" sz="1400" dirty="0">
                <a:latin typeface="+mn-lt"/>
              </a:rPr>
              <a:t>осуществление отдельных государственных полномочий по предоставлению социальной поддержки отдельным  категориям работников муниципальных физкультурно-спортивных организаций, осуществляющих подготовку спортивного резерва, и муниципальных образовательных организаций дополнительного образования детей Краснодарского края отраслей "Образование" и "Физическая культура и спорт"  </a:t>
            </a:r>
            <a:r>
              <a:rPr lang="ru-RU" sz="1400" dirty="0" smtClean="0">
                <a:latin typeface="+mn-lt"/>
              </a:rPr>
              <a:t>за счет средств краевого бюджета направлено  </a:t>
            </a:r>
            <a:r>
              <a:rPr lang="ru-RU" sz="1400" dirty="0">
                <a:latin typeface="+mn-lt"/>
              </a:rPr>
              <a:t>265,7 тыс. </a:t>
            </a:r>
            <a:r>
              <a:rPr lang="ru-RU" sz="1400" dirty="0" smtClean="0">
                <a:latin typeface="+mn-lt"/>
              </a:rPr>
              <a:t>рублей.</a:t>
            </a:r>
            <a:endParaRPr lang="ru-RU" sz="1400" b="1" dirty="0">
              <a:latin typeface="+mn-lt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80" y="747445"/>
            <a:ext cx="60722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+mn-lt"/>
              </a:rPr>
              <a:t>Расходы составили   76,2 млн.рублей, в том числе средства краевого бюджета  296,9 </a:t>
            </a:r>
            <a:r>
              <a:rPr lang="ru-RU" sz="1400" dirty="0" err="1" smtClean="0">
                <a:latin typeface="+mn-lt"/>
              </a:rPr>
              <a:t>тыс.рублей</a:t>
            </a:r>
            <a:endParaRPr lang="ru-RU" sz="1400" dirty="0" smtClean="0">
              <a:latin typeface="+mn-lt"/>
            </a:endParaRPr>
          </a:p>
          <a:p>
            <a:endParaRPr lang="ru-RU" dirty="0"/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3787048094"/>
              </p:ext>
            </p:extLst>
          </p:nvPr>
        </p:nvGraphicFramePr>
        <p:xfrm>
          <a:off x="337583" y="2195736"/>
          <a:ext cx="6325709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877272" y="2006134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err="1" smtClean="0"/>
              <a:t>млн.руб</a:t>
            </a:r>
            <a:r>
              <a:rPr lang="ru-RU" sz="1100" dirty="0" smtClean="0"/>
              <a:t>.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687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66" y="1778566"/>
            <a:ext cx="6143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+mn-lt"/>
                <a:cs typeface="Times New Roman" pitchFamily="18" charset="0"/>
              </a:rPr>
              <a:t>Динамика</a:t>
            </a:r>
            <a:r>
              <a:rPr lang="ru-RU" sz="1400" b="1" dirty="0" smtClean="0">
                <a:latin typeface="+mn-lt"/>
                <a:cs typeface="Times New Roman" pitchFamily="18" charset="0"/>
              </a:rPr>
              <a:t>  </a:t>
            </a:r>
            <a:r>
              <a:rPr lang="ru-RU" sz="1600" b="1" dirty="0" smtClean="0">
                <a:latin typeface="+mn-lt"/>
                <a:cs typeface="Times New Roman" pitchFamily="18" charset="0"/>
              </a:rPr>
              <a:t>расходов на реализацию программы</a:t>
            </a:r>
            <a:endParaRPr lang="ru-RU" sz="1600" b="1" dirty="0">
              <a:latin typeface="+mn-lt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57166" y="107505"/>
            <a:ext cx="6215105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35530" y="107505"/>
            <a:ext cx="60583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+mn-lt"/>
              </a:rPr>
              <a:t>МУНИЦИПАЛЬНАЯ ПРОГРАММА «РАЗВИТИЕ ФИЗИЧЕСКОЙ КУЛЬТУРЫ И СПОРТА»</a:t>
            </a:r>
            <a:endParaRPr lang="ru-RU" sz="2000" b="1" dirty="0">
              <a:latin typeface="+mn-lt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21447" y="899592"/>
            <a:ext cx="6215106" cy="49949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309601" y="860479"/>
            <a:ext cx="62865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+mn-lt"/>
              </a:rPr>
              <a:t>Расходы составили  </a:t>
            </a:r>
            <a:r>
              <a:rPr lang="ru-RU" sz="1600" dirty="0" smtClean="0">
                <a:latin typeface="+mn-lt"/>
              </a:rPr>
              <a:t>111,2 </a:t>
            </a:r>
            <a:r>
              <a:rPr lang="ru-RU" sz="1600" dirty="0" err="1">
                <a:latin typeface="+mn-lt"/>
              </a:rPr>
              <a:t>млн.рублей</a:t>
            </a:r>
            <a:r>
              <a:rPr lang="ru-RU" sz="1600" dirty="0">
                <a:latin typeface="+mn-lt"/>
              </a:rPr>
              <a:t>, в том числе средства краевого бюджета  </a:t>
            </a:r>
            <a:r>
              <a:rPr lang="ru-RU" sz="1600" dirty="0" smtClean="0">
                <a:latin typeface="+mn-lt"/>
              </a:rPr>
              <a:t>15,1  </a:t>
            </a:r>
            <a:r>
              <a:rPr lang="ru-RU" sz="1600" dirty="0" err="1">
                <a:latin typeface="+mn-lt"/>
              </a:rPr>
              <a:t>млн.рублей</a:t>
            </a:r>
            <a:endParaRPr lang="ru-RU" sz="1600" dirty="0">
              <a:latin typeface="+mn-lt"/>
            </a:endParaRPr>
          </a:p>
          <a:p>
            <a:endParaRPr lang="ru-RU" sz="1400" dirty="0" smtClean="0">
              <a:latin typeface="+mn-lt"/>
            </a:endParaRPr>
          </a:p>
          <a:p>
            <a:endParaRPr lang="ru-RU" dirty="0"/>
          </a:p>
        </p:txBody>
      </p:sp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3778476925"/>
              </p:ext>
            </p:extLst>
          </p:nvPr>
        </p:nvGraphicFramePr>
        <p:xfrm>
          <a:off x="321447" y="2267744"/>
          <a:ext cx="6025302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945119" y="1947843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err="1" smtClean="0"/>
              <a:t>млн.руб</a:t>
            </a:r>
            <a:r>
              <a:rPr lang="ru-RU" sz="1100" dirty="0" smtClean="0"/>
              <a:t>.</a:t>
            </a:r>
            <a:endParaRPr lang="ru-RU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345320" y="4932040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+mn-lt"/>
                <a:cs typeface="Times New Roman" pitchFamily="18" charset="0"/>
              </a:rPr>
              <a:t>Расходы по  отдельным целевым мероприятиям программы «Развитие физической культуры и спорта» в 2017 году</a:t>
            </a:r>
            <a:endParaRPr lang="ru-RU" sz="1600" b="1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1651402160"/>
              </p:ext>
            </p:extLst>
          </p:nvPr>
        </p:nvGraphicFramePr>
        <p:xfrm>
          <a:off x="188640" y="5364088"/>
          <a:ext cx="648072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6047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Стрелка влево 52"/>
          <p:cNvSpPr/>
          <p:nvPr/>
        </p:nvSpPr>
        <p:spPr>
          <a:xfrm>
            <a:off x="2348880" y="8274026"/>
            <a:ext cx="4245652" cy="690462"/>
          </a:xfrm>
          <a:prstGeom prst="leftArrow">
            <a:avLst>
              <a:gd name="adj1" fmla="val 81594"/>
              <a:gd name="adj2" fmla="val 50000"/>
            </a:avLst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99000">
                <a:srgbClr val="D4DEFF"/>
              </a:gs>
              <a:gs pos="100000">
                <a:srgbClr val="96AB9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лево 51"/>
          <p:cNvSpPr/>
          <p:nvPr/>
        </p:nvSpPr>
        <p:spPr>
          <a:xfrm>
            <a:off x="2348880" y="7625954"/>
            <a:ext cx="4245652" cy="690462"/>
          </a:xfrm>
          <a:prstGeom prst="leftArrow">
            <a:avLst>
              <a:gd name="adj1" fmla="val 81594"/>
              <a:gd name="adj2" fmla="val 50000"/>
            </a:avLst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99000">
                <a:srgbClr val="D4DEFF"/>
              </a:gs>
              <a:gs pos="100000">
                <a:srgbClr val="96AB9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влево 49"/>
          <p:cNvSpPr/>
          <p:nvPr/>
        </p:nvSpPr>
        <p:spPr>
          <a:xfrm>
            <a:off x="2348880" y="6977882"/>
            <a:ext cx="4245652" cy="690462"/>
          </a:xfrm>
          <a:prstGeom prst="leftArrow">
            <a:avLst>
              <a:gd name="adj1" fmla="val 81594"/>
              <a:gd name="adj2" fmla="val 50000"/>
            </a:avLst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99000">
                <a:srgbClr val="D4DEFF"/>
              </a:gs>
              <a:gs pos="100000">
                <a:srgbClr val="96AB9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>
            <a:off x="2351700" y="6362909"/>
            <a:ext cx="4245652" cy="690462"/>
          </a:xfrm>
          <a:prstGeom prst="leftArrow">
            <a:avLst>
              <a:gd name="adj1" fmla="val 81594"/>
              <a:gd name="adj2" fmla="val 50000"/>
            </a:avLst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99000">
                <a:srgbClr val="D4DEFF"/>
              </a:gs>
              <a:gs pos="100000">
                <a:srgbClr val="96AB9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98409" y="2550082"/>
            <a:ext cx="19764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/>
              <a:t>Содержание МКУ </a:t>
            </a:r>
            <a:r>
              <a:rPr lang="ru-RU" sz="1000" dirty="0"/>
              <a:t>«Ситуационный центр»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770966" y="4797896"/>
            <a:ext cx="2900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/>
              <a:t>Противопожарная защита </a:t>
            </a:r>
            <a:r>
              <a:rPr lang="ru-RU" sz="1000" dirty="0"/>
              <a:t>объектов </a:t>
            </a:r>
            <a:r>
              <a:rPr lang="ru-RU" sz="1000" dirty="0" smtClean="0"/>
              <a:t>образования, здравоохранения и культуры </a:t>
            </a:r>
            <a:endParaRPr lang="ru-RU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5013176" y="3923928"/>
            <a:ext cx="15813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/>
              <a:t>Предупреждение </a:t>
            </a:r>
            <a:r>
              <a:rPr lang="ru-RU" sz="1000" dirty="0"/>
              <a:t>и </a:t>
            </a:r>
            <a:r>
              <a:rPr lang="ru-RU" sz="1000" dirty="0" smtClean="0"/>
              <a:t>ликвидация ЧС </a:t>
            </a:r>
            <a:r>
              <a:rPr lang="ru-RU" sz="1000" dirty="0"/>
              <a:t>и </a:t>
            </a:r>
            <a:r>
              <a:rPr lang="ru-RU" sz="1000" dirty="0" smtClean="0"/>
              <a:t>гражданская оборона </a:t>
            </a:r>
            <a:endParaRPr lang="ru-RU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4432268" y="1619672"/>
            <a:ext cx="23091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/>
              <a:t>Противодействие </a:t>
            </a:r>
            <a:r>
              <a:rPr lang="ru-RU" sz="1000" dirty="0"/>
              <a:t>коррупции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02302" y="4951785"/>
            <a:ext cx="330991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/>
              <a:t>Передача </a:t>
            </a:r>
            <a:r>
              <a:rPr lang="ru-RU" sz="1000" dirty="0"/>
              <a:t>полномочий по созданию, содержанию и организации деятельности </a:t>
            </a:r>
            <a:r>
              <a:rPr lang="ru-RU" sz="1000" dirty="0" smtClean="0"/>
              <a:t>аварийно-спасательной службы </a:t>
            </a:r>
            <a:r>
              <a:rPr lang="ru-RU" sz="1000" dirty="0" err="1" smtClean="0"/>
              <a:t>Тимашевского</a:t>
            </a:r>
            <a:r>
              <a:rPr lang="ru-RU" sz="1000" dirty="0" smtClean="0"/>
              <a:t> городского поселения</a:t>
            </a:r>
            <a:endParaRPr lang="ru-RU" sz="1000" dirty="0"/>
          </a:p>
        </p:txBody>
      </p:sp>
      <p:sp>
        <p:nvSpPr>
          <p:cNvPr id="2" name="Овал 1"/>
          <p:cNvSpPr/>
          <p:nvPr/>
        </p:nvSpPr>
        <p:spPr>
          <a:xfrm>
            <a:off x="2132856" y="1978548"/>
            <a:ext cx="2088232" cy="1945380"/>
          </a:xfrm>
          <a:prstGeom prst="ellipse">
            <a:avLst/>
          </a:prstGeom>
          <a:solidFill>
            <a:srgbClr val="5BA5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276872" y="2320587"/>
            <a:ext cx="1731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12,6          </a:t>
            </a:r>
            <a:r>
              <a:rPr lang="ru-RU" sz="2400" b="1" dirty="0" err="1" smtClean="0"/>
              <a:t>млн.руб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708920" y="3246239"/>
            <a:ext cx="1301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100 %</a:t>
            </a:r>
            <a:endParaRPr lang="ru-RU" sz="2400" b="1" dirty="0"/>
          </a:p>
        </p:txBody>
      </p:sp>
      <p:pic>
        <p:nvPicPr>
          <p:cNvPr id="10035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138" y="1547663"/>
            <a:ext cx="1144710" cy="1027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493195" y="1677040"/>
            <a:ext cx="1990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4,4                  </a:t>
            </a:r>
            <a:r>
              <a:rPr lang="ru-RU" sz="1400" b="1" dirty="0" err="1" smtClean="0"/>
              <a:t>млн.руб</a:t>
            </a:r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1157790" y="2166699"/>
            <a:ext cx="12988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34,9 %</a:t>
            </a:r>
            <a:endParaRPr lang="ru-RU" sz="1400" b="1" dirty="0"/>
          </a:p>
        </p:txBody>
      </p:sp>
      <p:sp>
        <p:nvSpPr>
          <p:cNvPr id="34" name="Овал 33"/>
          <p:cNvSpPr/>
          <p:nvPr/>
        </p:nvSpPr>
        <p:spPr>
          <a:xfrm>
            <a:off x="1844824" y="3945414"/>
            <a:ext cx="1195018" cy="105863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1700808" y="4048780"/>
            <a:ext cx="1429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2,5      </a:t>
            </a:r>
            <a:r>
              <a:rPr lang="ru-RU" sz="1400" b="1" dirty="0" err="1" smtClean="0"/>
              <a:t>млн.руб</a:t>
            </a:r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1916832" y="4572000"/>
            <a:ext cx="1054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19,8 %</a:t>
            </a:r>
            <a:endParaRPr lang="ru-RU" sz="1400" b="1" dirty="0"/>
          </a:p>
        </p:txBody>
      </p:sp>
      <p:sp>
        <p:nvSpPr>
          <p:cNvPr id="37" name="Овал 36"/>
          <p:cNvSpPr/>
          <p:nvPr/>
        </p:nvSpPr>
        <p:spPr>
          <a:xfrm>
            <a:off x="3140968" y="4067944"/>
            <a:ext cx="1028534" cy="100549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3223233" y="4644008"/>
            <a:ext cx="9978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7,3 %</a:t>
            </a:r>
            <a:endParaRPr lang="ru-RU" sz="1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3086321" y="4139952"/>
            <a:ext cx="1206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933    </a:t>
            </a:r>
            <a:r>
              <a:rPr lang="ru-RU" sz="1400" b="1" dirty="0" err="1" smtClean="0"/>
              <a:t>тыс.руб</a:t>
            </a:r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42" name="Овал 41"/>
          <p:cNvSpPr/>
          <p:nvPr/>
        </p:nvSpPr>
        <p:spPr>
          <a:xfrm>
            <a:off x="4149080" y="3755812"/>
            <a:ext cx="936104" cy="888196"/>
          </a:xfrm>
          <a:prstGeom prst="ellipse">
            <a:avLst/>
          </a:prstGeom>
          <a:solidFill>
            <a:srgbClr val="12BE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4437112" y="1998209"/>
            <a:ext cx="841800" cy="773591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4499715" y="2915817"/>
            <a:ext cx="873501" cy="792087"/>
          </a:xfrm>
          <a:prstGeom prst="ellipse">
            <a:avLst/>
          </a:prstGeom>
          <a:solidFill>
            <a:srgbClr val="5BFF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TextBox 50"/>
          <p:cNvSpPr txBox="1"/>
          <p:nvPr/>
        </p:nvSpPr>
        <p:spPr>
          <a:xfrm>
            <a:off x="4581128" y="2438182"/>
            <a:ext cx="8735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0,6 %</a:t>
            </a:r>
            <a:endParaRPr lang="ru-RU" sz="1100" b="1" dirty="0"/>
          </a:p>
        </p:txBody>
      </p:sp>
      <p:sp>
        <p:nvSpPr>
          <p:cNvPr id="54" name="Овал 53"/>
          <p:cNvSpPr/>
          <p:nvPr/>
        </p:nvSpPr>
        <p:spPr>
          <a:xfrm>
            <a:off x="3861048" y="1460611"/>
            <a:ext cx="720080" cy="706088"/>
          </a:xfrm>
          <a:prstGeom prst="ellipse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/>
          <p:cNvSpPr txBox="1"/>
          <p:nvPr/>
        </p:nvSpPr>
        <p:spPr>
          <a:xfrm>
            <a:off x="4140119" y="3822303"/>
            <a:ext cx="1017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239,7 </a:t>
            </a:r>
            <a:r>
              <a:rPr lang="ru-RU" sz="1200" b="1" dirty="0" err="1" smtClean="0"/>
              <a:t>тыс.руб</a:t>
            </a:r>
            <a:r>
              <a:rPr lang="ru-RU" sz="1200" b="1" dirty="0" smtClean="0"/>
              <a:t>.</a:t>
            </a:r>
            <a:endParaRPr lang="ru-RU" sz="12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4653136" y="3419872"/>
            <a:ext cx="720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1,4 %</a:t>
            </a:r>
            <a:endParaRPr lang="ru-RU" sz="12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3933056" y="1846729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0,1 %</a:t>
            </a:r>
            <a:endParaRPr lang="ru-RU" sz="12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3770966" y="1475656"/>
            <a:ext cx="9541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20 </a:t>
            </a:r>
            <a:r>
              <a:rPr lang="ru-RU" sz="1200" b="1" dirty="0" err="1" smtClean="0"/>
              <a:t>тыс.руб</a:t>
            </a:r>
            <a:r>
              <a:rPr lang="ru-RU" sz="1200" b="1" dirty="0" smtClean="0"/>
              <a:t>.</a:t>
            </a:r>
            <a:endParaRPr lang="ru-RU" sz="12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4365104" y="4283968"/>
            <a:ext cx="8280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1,8 %</a:t>
            </a:r>
            <a:endParaRPr lang="ru-RU" sz="1200" b="1" dirty="0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509566" y="475928"/>
            <a:ext cx="6215105" cy="95204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МУНИЦИПАЛЬНАЯ ПРОГРАММА «ОБЕСПЕЧЕНИЕ БЕЗОПАСНОСТИ НАСЕЛЕНИЯ И ТЕРРИТОРИЙ ТИМАШЕВСКОГО РАЙОНА»</a:t>
            </a:r>
          </a:p>
        </p:txBody>
      </p:sp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094" y="2915816"/>
            <a:ext cx="1137754" cy="1106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TextBox 61"/>
          <p:cNvSpPr txBox="1"/>
          <p:nvPr/>
        </p:nvSpPr>
        <p:spPr>
          <a:xfrm>
            <a:off x="647330" y="2987824"/>
            <a:ext cx="1701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4,3            </a:t>
            </a:r>
            <a:r>
              <a:rPr lang="ru-RU" sz="1400" b="1" dirty="0" err="1" smtClean="0"/>
              <a:t>млн.руб</a:t>
            </a:r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1202668" y="3472135"/>
            <a:ext cx="786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34,1 %</a:t>
            </a:r>
            <a:endParaRPr lang="ru-RU" sz="14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98409" y="3995936"/>
            <a:ext cx="181842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/>
              <a:t>П</a:t>
            </a:r>
            <a:r>
              <a:rPr lang="ru-RU" sz="1000" dirty="0" smtClean="0"/>
              <a:t>рофилактика терроризма и экстремизма </a:t>
            </a:r>
            <a:endParaRPr lang="ru-RU" sz="1000" dirty="0"/>
          </a:p>
        </p:txBody>
      </p:sp>
      <p:sp>
        <p:nvSpPr>
          <p:cNvPr id="65" name="TextBox 64"/>
          <p:cNvSpPr txBox="1"/>
          <p:nvPr/>
        </p:nvSpPr>
        <p:spPr>
          <a:xfrm>
            <a:off x="4365104" y="2987824"/>
            <a:ext cx="1085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194,5 </a:t>
            </a:r>
            <a:r>
              <a:rPr lang="ru-RU" sz="1200" b="1" dirty="0" err="1" smtClean="0"/>
              <a:t>тыс.руб</a:t>
            </a:r>
            <a:r>
              <a:rPr lang="ru-RU" sz="1200" b="1" dirty="0" smtClean="0"/>
              <a:t>.</a:t>
            </a:r>
            <a:endParaRPr lang="ru-RU" sz="12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5013176" y="3059832"/>
            <a:ext cx="17410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/>
              <a:t>Обеспечение экологической безопасности </a:t>
            </a:r>
            <a:endParaRPr lang="ru-RU" sz="1000" dirty="0"/>
          </a:p>
        </p:txBody>
      </p:sp>
      <p:sp>
        <p:nvSpPr>
          <p:cNvPr id="67" name="TextBox 66"/>
          <p:cNvSpPr txBox="1"/>
          <p:nvPr/>
        </p:nvSpPr>
        <p:spPr>
          <a:xfrm>
            <a:off x="4416126" y="2022103"/>
            <a:ext cx="957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106 </a:t>
            </a:r>
            <a:r>
              <a:rPr lang="ru-RU" sz="1200" b="1" dirty="0" err="1" smtClean="0"/>
              <a:t>тыс.руб</a:t>
            </a:r>
            <a:r>
              <a:rPr lang="ru-RU" sz="1200" b="1" dirty="0" smtClean="0"/>
              <a:t>.</a:t>
            </a:r>
            <a:endParaRPr lang="ru-RU" sz="12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5229200" y="2267744"/>
            <a:ext cx="14420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/>
              <a:t>Профилактика правонарушений </a:t>
            </a:r>
            <a:endParaRPr lang="ru-RU" sz="1000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04664" y="5652120"/>
            <a:ext cx="6215105" cy="648072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89000">
                <a:srgbClr val="D4DEFF"/>
              </a:gs>
              <a:gs pos="99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МУНИЦИПАЛЬНАЯ ПРОГРАММА </a:t>
            </a:r>
            <a:r>
              <a:rPr lang="ru-RU" b="1" dirty="0" smtClean="0">
                <a:solidFill>
                  <a:schemeClr val="tx1"/>
                </a:solidFill>
              </a:rPr>
              <a:t>«АРХИТЕКТУРА, СТРОИТЕЛЬСТВО И ДОРОЖНОЕ ХОЗЯЙСТВО»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32656" y="6588224"/>
            <a:ext cx="1944216" cy="2016224"/>
          </a:xfrm>
          <a:prstGeom prst="ellipse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99000">
                <a:srgbClr val="D4DEFF"/>
              </a:gs>
              <a:gs pos="100000">
                <a:srgbClr val="96AB94"/>
              </a:gs>
            </a:gsLst>
            <a:lin ang="5400000" scaled="0"/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647330" y="6948264"/>
            <a:ext cx="1341510" cy="1304528"/>
          </a:xfrm>
          <a:prstGeom prst="ellipse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99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476672" y="7053371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19,3          </a:t>
            </a:r>
            <a:r>
              <a:rPr lang="ru-RU" sz="2400" b="1" dirty="0" err="1" smtClean="0"/>
              <a:t>млн.руб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124871" y="6472271"/>
            <a:ext cx="3533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+mn-lt"/>
              </a:rPr>
              <a:t>Выполнение </a:t>
            </a:r>
            <a:r>
              <a:rPr lang="ru-RU" sz="1400" dirty="0">
                <a:latin typeface="+mn-lt"/>
              </a:rPr>
              <a:t>муниципального задания </a:t>
            </a:r>
            <a:r>
              <a:rPr lang="ru-RU" sz="1400" dirty="0" smtClean="0">
                <a:latin typeface="+mn-lt"/>
              </a:rPr>
              <a:t> МБУ </a:t>
            </a:r>
            <a:r>
              <a:rPr lang="ru-RU" sz="1400" dirty="0">
                <a:latin typeface="+mn-lt"/>
              </a:rPr>
              <a:t>«Управление архитектуры и </a:t>
            </a:r>
            <a:r>
              <a:rPr lang="ru-RU" sz="1400" dirty="0" smtClean="0">
                <a:latin typeface="+mn-lt"/>
              </a:rPr>
              <a:t>градостроительства» </a:t>
            </a:r>
            <a:endParaRPr lang="ru-RU" sz="1400" dirty="0">
              <a:latin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212976" y="7062663"/>
            <a:ext cx="3518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+mn-lt"/>
              </a:rPr>
              <a:t>Капитальный ремонт и ремонт автомобильных дорог </a:t>
            </a:r>
            <a:r>
              <a:rPr lang="ru-RU" sz="1400" dirty="0" smtClean="0">
                <a:latin typeface="+mn-lt"/>
              </a:rPr>
              <a:t> </a:t>
            </a:r>
            <a:endParaRPr lang="ru-RU" sz="1400" dirty="0">
              <a:latin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212976" y="7710735"/>
            <a:ext cx="35181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+mn-lt"/>
              </a:rPr>
              <a:t>Осуществление функций строительного </a:t>
            </a:r>
            <a:r>
              <a:rPr lang="ru-RU" sz="1400" dirty="0" smtClean="0">
                <a:latin typeface="+mn-lt"/>
              </a:rPr>
              <a:t>надзора (содержание отдела строительства)</a:t>
            </a:r>
            <a:endParaRPr lang="ru-RU" sz="1400" dirty="0">
              <a:latin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12976" y="8471465"/>
            <a:ext cx="3518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n-lt"/>
              </a:rPr>
              <a:t>Обеспечение безопасности дорожного движения 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348880" y="6444208"/>
            <a:ext cx="869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+mn-lt"/>
              </a:rPr>
              <a:t>6,3          </a:t>
            </a:r>
            <a:r>
              <a:rPr lang="ru-RU" sz="1200" dirty="0" err="1" smtClean="0">
                <a:latin typeface="+mn-lt"/>
              </a:rPr>
              <a:t>млн.руб</a:t>
            </a:r>
            <a:r>
              <a:rPr lang="ru-RU" sz="1200" b="1" dirty="0" smtClean="0">
                <a:latin typeface="+mn-lt"/>
              </a:rPr>
              <a:t>.</a:t>
            </a:r>
            <a:endParaRPr lang="ru-RU" sz="1200" b="1" dirty="0">
              <a:latin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348880" y="7062663"/>
            <a:ext cx="869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+mn-lt"/>
              </a:rPr>
              <a:t>8,2          </a:t>
            </a:r>
            <a:r>
              <a:rPr lang="ru-RU" sz="1200" dirty="0" err="1" smtClean="0">
                <a:latin typeface="+mn-lt"/>
              </a:rPr>
              <a:t>млн.руб</a:t>
            </a:r>
            <a:r>
              <a:rPr lang="ru-RU" sz="1200" b="1" dirty="0" smtClean="0">
                <a:latin typeface="+mn-lt"/>
              </a:rPr>
              <a:t>.</a:t>
            </a:r>
            <a:endParaRPr lang="ru-RU" sz="1200" b="1" dirty="0">
              <a:latin typeface="+mn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348880" y="7668344"/>
            <a:ext cx="869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+mn-lt"/>
              </a:rPr>
              <a:t>4,7          </a:t>
            </a:r>
            <a:r>
              <a:rPr lang="ru-RU" sz="1200" dirty="0" err="1" smtClean="0">
                <a:latin typeface="+mn-lt"/>
              </a:rPr>
              <a:t>млн.руб</a:t>
            </a:r>
            <a:r>
              <a:rPr lang="ru-RU" sz="1200" b="1" dirty="0" smtClean="0">
                <a:latin typeface="+mn-lt"/>
              </a:rPr>
              <a:t>.</a:t>
            </a:r>
            <a:endParaRPr lang="ru-RU" sz="1200" b="1" dirty="0">
              <a:latin typeface="+mn-lt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348880" y="8358807"/>
            <a:ext cx="869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+mn-lt"/>
              </a:rPr>
              <a:t>95,5          </a:t>
            </a:r>
            <a:r>
              <a:rPr lang="ru-RU" sz="1200" dirty="0" err="1" smtClean="0">
                <a:latin typeface="+mn-lt"/>
              </a:rPr>
              <a:t>тыс.руб</a:t>
            </a:r>
            <a:r>
              <a:rPr lang="ru-RU" sz="1200" b="1" dirty="0" smtClean="0">
                <a:latin typeface="+mn-lt"/>
              </a:rPr>
              <a:t>.</a:t>
            </a:r>
            <a:endParaRPr lang="ru-RU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2740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64704" y="366184"/>
            <a:ext cx="5750396" cy="533408"/>
          </a:xfrm>
          <a:prstGeom prst="round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НЕПРОГРАММНЫЕ РАСХОДЫ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8604" y="971600"/>
            <a:ext cx="6215106" cy="57207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92696" y="971600"/>
            <a:ext cx="607223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+mn-lt"/>
              </a:rPr>
              <a:t>Расходы составили   139,9 млн.рублей, в том числе средства краевого бюджета  2,6  млн.рублей</a:t>
            </a:r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708921" y="3040668"/>
            <a:ext cx="3240360" cy="52322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ОБЩЕГОСУДАРСТВЕННЫЕ ВОПРОСЫ</a:t>
            </a:r>
            <a:r>
              <a:rPr lang="ru-RU" sz="1400" dirty="0" smtClean="0"/>
              <a:t>                          107 </a:t>
            </a:r>
            <a:r>
              <a:rPr lang="ru-RU" sz="1400" dirty="0" err="1" smtClean="0"/>
              <a:t>млн.руб</a:t>
            </a:r>
            <a:r>
              <a:rPr lang="ru-RU" sz="1400" dirty="0" smtClean="0"/>
              <a:t>.    </a:t>
            </a:r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897364" y="1835696"/>
            <a:ext cx="2736304" cy="52322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НАЦИОНАЛЬНАЯ ОБОРОНА</a:t>
            </a:r>
            <a:r>
              <a:rPr lang="ru-RU" sz="1400" dirty="0" smtClean="0"/>
              <a:t>                76 </a:t>
            </a:r>
            <a:r>
              <a:rPr lang="ru-RU" sz="1400" dirty="0" err="1" smtClean="0"/>
              <a:t>тыс.руб</a:t>
            </a:r>
            <a:r>
              <a:rPr lang="ru-RU" sz="1400" dirty="0" smtClean="0"/>
              <a:t>.    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1988840" y="3616732"/>
            <a:ext cx="3600400" cy="523220"/>
          </a:xfrm>
          <a:prstGeom prst="rect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ЖИЛИЩНО-КОММУНАЛЬНОЕ ХОЗЯЙСТВО   </a:t>
            </a:r>
            <a:r>
              <a:rPr lang="ru-RU" sz="1400" dirty="0" smtClean="0"/>
              <a:t>  348,7 </a:t>
            </a:r>
            <a:r>
              <a:rPr lang="ru-RU" sz="1400" dirty="0" err="1" smtClean="0"/>
              <a:t>тыс.руб</a:t>
            </a:r>
            <a:r>
              <a:rPr lang="ru-RU" sz="1400" dirty="0" smtClean="0"/>
              <a:t>.    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41931" y="4788024"/>
            <a:ext cx="3087069" cy="492443"/>
          </a:xfrm>
          <a:prstGeom prst="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МЕЖБЮДЖЕТНЫЕ ТРАНСФЕРТЫ   </a:t>
            </a:r>
            <a:r>
              <a:rPr lang="ru-RU" sz="1400" dirty="0" smtClean="0"/>
              <a:t>13,7 </a:t>
            </a:r>
            <a:r>
              <a:rPr lang="ru-RU" sz="1400" dirty="0" err="1" smtClean="0"/>
              <a:t>млн.руб</a:t>
            </a:r>
            <a:r>
              <a:rPr lang="ru-RU" sz="1400" dirty="0" smtClean="0"/>
              <a:t>.    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196752" y="4191431"/>
            <a:ext cx="3600400" cy="492443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ОБСЛУЖИВАНИЕ МУНИЦИПАЛЬНОГО ДОЛГА            </a:t>
            </a:r>
            <a:r>
              <a:rPr lang="ru-RU" sz="1400" dirty="0" smtClean="0"/>
              <a:t>17,6 </a:t>
            </a:r>
            <a:r>
              <a:rPr lang="ru-RU" sz="1400" dirty="0" err="1" smtClean="0"/>
              <a:t>млн.руб</a:t>
            </a:r>
            <a:r>
              <a:rPr lang="ru-RU" sz="1400" dirty="0" smtClean="0"/>
              <a:t>.    </a:t>
            </a:r>
            <a:endParaRPr lang="ru-RU" sz="14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041068" y="1543674"/>
            <a:ext cx="324036" cy="289700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2780928" y="1543674"/>
            <a:ext cx="324036" cy="1496994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2204864" y="1547664"/>
            <a:ext cx="324036" cy="2069068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1484784" y="1547664"/>
            <a:ext cx="324036" cy="2645132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764704" y="1547664"/>
            <a:ext cx="324036" cy="3240360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284984" y="2411760"/>
            <a:ext cx="2917179" cy="52322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СОЦИАЛЬНАЯ ПОЛИТИКА</a:t>
            </a:r>
            <a:r>
              <a:rPr lang="ru-RU" sz="1400" dirty="0" smtClean="0"/>
              <a:t>                1,2 </a:t>
            </a:r>
            <a:r>
              <a:rPr lang="ru-RU" sz="1400" dirty="0" err="1" smtClean="0"/>
              <a:t>млн.руб</a:t>
            </a:r>
            <a:r>
              <a:rPr lang="ru-RU" sz="1400" dirty="0" smtClean="0"/>
              <a:t>.    </a:t>
            </a:r>
            <a:endParaRPr lang="ru-RU" sz="1400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3501008" y="1547664"/>
            <a:ext cx="324036" cy="864096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04664" y="5508104"/>
            <a:ext cx="1512168" cy="1512168"/>
          </a:xfrm>
          <a:prstGeom prst="ellipse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20688" y="5724128"/>
            <a:ext cx="1071736" cy="115212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04664" y="7236296"/>
            <a:ext cx="1516360" cy="1512168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20688" y="7452320"/>
            <a:ext cx="1071736" cy="1152128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692696" y="5829235"/>
            <a:ext cx="936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краевой    бюджет           12,3         </a:t>
            </a:r>
            <a:r>
              <a:rPr lang="ru-RU" sz="1200" dirty="0" err="1" smtClean="0"/>
              <a:t>млн.руб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692696" y="7629435"/>
            <a:ext cx="936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районный    бюджет           1,4         </a:t>
            </a:r>
            <a:r>
              <a:rPr lang="ru-RU" sz="1200" dirty="0" err="1" smtClean="0"/>
              <a:t>млн.руб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27" name="Штриховая стрелка вправо 26"/>
          <p:cNvSpPr/>
          <p:nvPr/>
        </p:nvSpPr>
        <p:spPr>
          <a:xfrm>
            <a:off x="1916832" y="5529005"/>
            <a:ext cx="1773353" cy="3240359"/>
          </a:xfrm>
          <a:prstGeom prst="stripedRightArrow">
            <a:avLst>
              <a:gd name="adj1" fmla="val 67171"/>
              <a:gd name="adj2" fmla="val 36388"/>
            </a:avLst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2348880" y="6948264"/>
            <a:ext cx="1188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дотация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3789040" y="5292080"/>
            <a:ext cx="2808312" cy="5232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Де</a:t>
            </a:r>
            <a:r>
              <a:rPr lang="ru-RU" sz="1200" dirty="0" smtClean="0"/>
              <a:t>рбентское сельское поселение                         1,6 </a:t>
            </a:r>
            <a:r>
              <a:rPr lang="ru-RU" sz="1200" dirty="0" err="1" smtClean="0"/>
              <a:t>млн.руб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3789040" y="6516216"/>
            <a:ext cx="2808312" cy="492443"/>
          </a:xfrm>
          <a:prstGeom prst="rect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    </a:t>
            </a:r>
            <a:r>
              <a:rPr lang="ru-RU" sz="1200" dirty="0" smtClean="0"/>
              <a:t>Сельское поселение Кубанец</a:t>
            </a:r>
          </a:p>
          <a:p>
            <a:pPr algn="ctr"/>
            <a:r>
              <a:rPr lang="ru-RU" sz="1200" dirty="0" smtClean="0"/>
              <a:t>    1,3 </a:t>
            </a:r>
            <a:r>
              <a:rPr lang="ru-RU" sz="1200" dirty="0" err="1" smtClean="0"/>
              <a:t>млн.руб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3789040" y="7062663"/>
            <a:ext cx="2854669" cy="461665"/>
          </a:xfrm>
          <a:prstGeom prst="rect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200" dirty="0" err="1" smtClean="0"/>
              <a:t>Новоленинское</a:t>
            </a:r>
            <a:r>
              <a:rPr lang="ru-RU" sz="1200" dirty="0" smtClean="0"/>
              <a:t>  сельское поселение    2,4 </a:t>
            </a:r>
            <a:r>
              <a:rPr lang="ru-RU" sz="1200" dirty="0" err="1" smtClean="0"/>
              <a:t>млн.руб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3807042" y="7596336"/>
            <a:ext cx="2826626" cy="461665"/>
          </a:xfrm>
          <a:prstGeom prst="rect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Поселковое   сельское поселение    0,6 </a:t>
            </a:r>
            <a:r>
              <a:rPr lang="ru-RU" sz="1200" dirty="0" err="1" smtClean="0"/>
              <a:t>млн.руб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3789040" y="5920988"/>
            <a:ext cx="2808312" cy="523220"/>
          </a:xfrm>
          <a:prstGeom prst="rect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Днепровское</a:t>
            </a:r>
            <a:r>
              <a:rPr lang="ru-RU" sz="1200" dirty="0" smtClean="0"/>
              <a:t> сельское поселение                         2,1 </a:t>
            </a:r>
            <a:r>
              <a:rPr lang="ru-RU" sz="1200" dirty="0" err="1" smtClean="0"/>
              <a:t>млн.руб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3789040" y="8142783"/>
            <a:ext cx="2826626" cy="461665"/>
          </a:xfrm>
          <a:prstGeom prst="rect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200" dirty="0" err="1" smtClean="0"/>
              <a:t>Роговское</a:t>
            </a:r>
            <a:r>
              <a:rPr lang="ru-RU" sz="1200" dirty="0" smtClean="0"/>
              <a:t>   сельское поселение    5,7 </a:t>
            </a:r>
            <a:r>
              <a:rPr lang="ru-RU" sz="1200" dirty="0" err="1" smtClean="0"/>
              <a:t>млн.руб</a:t>
            </a:r>
            <a:r>
              <a:rPr lang="ru-RU" sz="1200" dirty="0" smtClean="0"/>
              <a:t>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6817349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603375399"/>
              </p:ext>
            </p:extLst>
          </p:nvPr>
        </p:nvGraphicFramePr>
        <p:xfrm>
          <a:off x="116632" y="1547664"/>
          <a:ext cx="2619672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603375399"/>
              </p:ext>
            </p:extLst>
          </p:nvPr>
        </p:nvGraphicFramePr>
        <p:xfrm>
          <a:off x="2060848" y="1187624"/>
          <a:ext cx="2520280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603375399"/>
              </p:ext>
            </p:extLst>
          </p:nvPr>
        </p:nvGraphicFramePr>
        <p:xfrm>
          <a:off x="4221088" y="1403648"/>
          <a:ext cx="2636912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Скругленная прямоугольная выноска 9"/>
          <p:cNvSpPr/>
          <p:nvPr/>
        </p:nvSpPr>
        <p:spPr>
          <a:xfrm>
            <a:off x="1052736" y="3851920"/>
            <a:ext cx="1008112" cy="510778"/>
          </a:xfrm>
          <a:prstGeom prst="wedgeRoundRectCallout">
            <a:avLst>
              <a:gd name="adj1" fmla="val -9895"/>
              <a:gd name="adj2" fmla="val -111313"/>
              <a:gd name="adj3" fmla="val 16667"/>
            </a:avLst>
          </a:prstGeom>
          <a:solidFill>
            <a:srgbClr val="2BA3A0">
              <a:alpha val="24000"/>
            </a:srgb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200 млн. руб.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4869160" y="3851920"/>
            <a:ext cx="936104" cy="510778"/>
          </a:xfrm>
          <a:prstGeom prst="wedgeRoundRectCallout">
            <a:avLst>
              <a:gd name="adj1" fmla="val 37601"/>
              <a:gd name="adj2" fmla="val -118772"/>
              <a:gd name="adj3" fmla="val 16667"/>
            </a:avLst>
          </a:prstGeom>
          <a:solidFill>
            <a:srgbClr val="2BA3A0">
              <a:alpha val="24000"/>
            </a:srgb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197 млн. руб.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2924944" y="3851920"/>
            <a:ext cx="1008112" cy="510778"/>
          </a:xfrm>
          <a:prstGeom prst="wedgeRoundRectCallout">
            <a:avLst>
              <a:gd name="adj1" fmla="val -13543"/>
              <a:gd name="adj2" fmla="val -105452"/>
              <a:gd name="adj3" fmla="val 16667"/>
            </a:avLst>
          </a:prstGeom>
          <a:solidFill>
            <a:srgbClr val="2BA3A0">
              <a:alpha val="24000"/>
            </a:srgbClr>
          </a:solidFill>
          <a:ln w="254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200 млн. руб.</a:t>
            </a:r>
            <a:endParaRPr lang="ru-RU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6" name="Блок-схема: подготовка 15"/>
          <p:cNvSpPr/>
          <p:nvPr/>
        </p:nvSpPr>
        <p:spPr>
          <a:xfrm>
            <a:off x="1412776" y="5076056"/>
            <a:ext cx="4104456" cy="792088"/>
          </a:xfrm>
          <a:prstGeom prst="flowChartPreparation">
            <a:avLst/>
          </a:prstGeom>
          <a:solidFill>
            <a:srgbClr val="2BA3A0">
              <a:alpha val="61000"/>
            </a:srgbClr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Кредиты кредитных организаций составляют муниципальный долг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Выгнутая влево стрелка 16"/>
          <p:cNvSpPr/>
          <p:nvPr/>
        </p:nvSpPr>
        <p:spPr>
          <a:xfrm>
            <a:off x="260648" y="4067944"/>
            <a:ext cx="720080" cy="1440160"/>
          </a:xfrm>
          <a:prstGeom prst="curvedRightArrow">
            <a:avLst/>
          </a:prstGeom>
          <a:solidFill>
            <a:srgbClr val="2BA3A0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право стрелка 17"/>
          <p:cNvSpPr/>
          <p:nvPr/>
        </p:nvSpPr>
        <p:spPr>
          <a:xfrm>
            <a:off x="5949280" y="4067944"/>
            <a:ext cx="731520" cy="1440160"/>
          </a:xfrm>
          <a:prstGeom prst="curvedLeftArrow">
            <a:avLst/>
          </a:prstGeom>
          <a:solidFill>
            <a:srgbClr val="2BA3A0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3212976" y="4427984"/>
            <a:ext cx="288032" cy="546360"/>
          </a:xfrm>
          <a:prstGeom prst="downArrow">
            <a:avLst/>
          </a:prstGeom>
          <a:solidFill>
            <a:srgbClr val="2BA3A0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700808" y="107504"/>
            <a:ext cx="35147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Муниципальный долг</a:t>
            </a:r>
            <a:endParaRPr lang="ru-RU" sz="2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60648" y="5868144"/>
            <a:ext cx="626469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Объем муниципального долга на 1 января 2018 года составил 197,0 млн. рублей и не превысил предельных значений, установленных решением Совета муниципального образования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Тимашевский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 «О бюджете муниципального образования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Тимашевский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 на 2017 год и на плановый период 2018 и 2019 годов» (верхний предел муниципального внутреннего долга на 1 января 2018 года – 212,6 млн. рублей, предельный объем муниципального долга на 2017 год – 442,6 млн. рублей). 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В  отчетном году получен и погашен кредит из краевого бюджета на покрытие временного кассового разрыва  в сумме  30,0 млн. рублей.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Кроме  того,  получены  кредиты   от  кредитных  организаций в сумме 197,0 млн. рублей (срок погашения -  2018 год) и погашены - 200,0 млн. рублей (долговые обязательства 2016 года). </a:t>
            </a:r>
          </a:p>
          <a:p>
            <a:pPr algn="just">
              <a:tabLst>
                <a:tab pos="450850" algn="l"/>
                <a:tab pos="717550" algn="l"/>
              </a:tabLs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Все платежи по погашению долга и уплате процентов в 2017 году осуществлены в полном объеме в установленные сроки. </a:t>
            </a:r>
            <a:endParaRPr lang="ru-RU" sz="1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00808" y="683568"/>
            <a:ext cx="3096344" cy="5232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Бюджетные кредиты получены и погашены в отчетном году</a:t>
            </a:r>
            <a:endParaRPr lang="ru-RU" sz="1400" b="1" dirty="0"/>
          </a:p>
        </p:txBody>
      </p:sp>
      <p:cxnSp>
        <p:nvCxnSpPr>
          <p:cNvPr id="29" name="Прямая со стрелкой 28"/>
          <p:cNvCxnSpPr/>
          <p:nvPr/>
        </p:nvCxnSpPr>
        <p:spPr>
          <a:xfrm flipH="1">
            <a:off x="1196752" y="1043608"/>
            <a:ext cx="360040" cy="432048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4869160" y="1043608"/>
            <a:ext cx="216024" cy="360040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2780928" y="1259632"/>
            <a:ext cx="0" cy="360040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>
          <a:xfrm>
            <a:off x="357166" y="0"/>
            <a:ext cx="6172200" cy="1524000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Повышение качества бюджетного процесса в муниципальном образовании Тимашевский район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67868" y="1857356"/>
            <a:ext cx="1732372" cy="271464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КАЧЕСТВО УПРАВЛЕНИЯ МУНИЦИПАЛЬНЫМИ ФИНАНСАМИ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66" y="6000761"/>
            <a:ext cx="1714512" cy="17145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ПРОЗРАЧНОСТИ (ОТКРЫТОСТИ) БЮДЖЕТНОГО ПРОЦЕССА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43182" y="1285852"/>
            <a:ext cx="3857652" cy="335758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Краснодарском крае качество управления финансами муниципальных образований  оценивается министерством финансов Краснодарского края по следующим направлениям: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-соблюдение бюджетного законодательства;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-качество организации и осуществления бюджетного процесса;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-эффективность управления бюджетными средствами;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обеспечение прозрачности бюджетного процесса.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00306" y="4857752"/>
            <a:ext cx="3929090" cy="392909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рамках обеспечения прозрачности бюджетного процесса в муниципальном образовании Тимашевский район проводятся публичные слушания по отчету об исполнении бюджета.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Отчет об исполнении бюджета публикуется  на сайте общественно-политической  газеты «Знамя труда»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Тимашевского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в информационно-телекоммуникационной сети «Интернет» и на  официальном сайте муниципального образования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Тимашевский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целях обеспечения открытости на официальном сайте в сети Интернет (</a:t>
            </a:r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www.bus.gov.ru</a:t>
            </a:r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размещаются сведения о  муниципальных учреждениях Тимашевского района.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2000240" y="2786050"/>
            <a:ext cx="375050" cy="646176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2071678" y="6500826"/>
            <a:ext cx="375050" cy="646176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14282"/>
            <a:ext cx="6172200" cy="714380"/>
          </a:xfrm>
        </p:spPr>
        <p:txBody>
          <a:bodyPr/>
          <a:lstStyle/>
          <a:p>
            <a:r>
              <a:rPr lang="ru-RU" sz="1600" b="1" dirty="0" smtClean="0">
                <a:latin typeface="Bookman Old Style" pitchFamily="18" charset="0"/>
              </a:rPr>
              <a:t>Порядок составления, рассмотрения и утверждения годового отчета об исполнении районного бюджета</a:t>
            </a:r>
            <a:endParaRPr lang="ru-RU" sz="1600" b="1" dirty="0">
              <a:latin typeface="Bookman Old Style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44624" y="883444"/>
            <a:ext cx="6715148" cy="107157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Годовой отчет об исполнении районного бюджета составляется финансовым управлением и представляется главе муниципального образования Тимашевский район в срок до 25 марта текущего года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44624" y="1955014"/>
            <a:ext cx="6715148" cy="107157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Администрация муниципального образования Тимашевский район не позднее 1 апреля текущего года  направляет годовой отчет об исполнении районного бюджета  в Контрольно-счетную палату Тимашевского района для подготовки заключения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44624" y="2955146"/>
            <a:ext cx="6715148" cy="1143008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Контрольно-счетная палата проводит внешнюю проверку годового отчета об исполнении районного бюджета, готовит заключение на годовой отчет в срок не превышающий один месяц и представляет заключение  на годовой отчет в Совет и  администрацию муниципального образования Тимашевский район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44624" y="3955278"/>
            <a:ext cx="6715148" cy="1357322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Глава  муниципального образования Тимашевский район не позднее 1 мая текущего года представляет  в Совет проект решения об исполнении районного бюджета за отчетный финансовый год,  пояснительную записку, отчет об использовании средств резервного фонда, иную отчетность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44624" y="5169724"/>
            <a:ext cx="6715148" cy="142876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Публичные слушания  по годовому отчету проводятся  не ранее чем через 15 календарных дней после опубликования проекта  годового отчета об исполнении районного бюджета в порядке установленном  решением Совета от  27.01.2016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39 «Об утверждении положения  о порядке организации  и проведения публичных слушаний  в муниципальном образовании Тимашевский район»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44624" y="6527046"/>
            <a:ext cx="6715148" cy="1357322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Совет муниципального образования Тимашевский район рассматривает годовой отчет об исполнении районного бюджета, по результатам рассмотрения годового отчета принимает решение об утверждении годового отчета об исполнении районного бюджета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480" y="7786710"/>
            <a:ext cx="57150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Годовой отчет об исполнении районного бюджета утверждается решением Совета с указанием общего объема доходов, расходов и дефицита (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профицита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 бюджета.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260648" y="467544"/>
            <a:ext cx="6336704" cy="7920880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smtClean="0"/>
              <a:t>	</a:t>
            </a:r>
            <a:r>
              <a:rPr lang="ru-RU" dirty="0" smtClean="0">
                <a:solidFill>
                  <a:schemeClr val="tx1"/>
                </a:solidFill>
              </a:rPr>
              <a:t>В </a:t>
            </a:r>
            <a:r>
              <a:rPr lang="en-US" dirty="0" smtClean="0">
                <a:solidFill>
                  <a:schemeClr val="tx1"/>
                </a:solidFill>
              </a:rPr>
              <a:t>201</a:t>
            </a:r>
            <a:r>
              <a:rPr lang="ru-RU" dirty="0" smtClean="0">
                <a:solidFill>
                  <a:schemeClr val="tx1"/>
                </a:solidFill>
              </a:rPr>
              <a:t>7 </a:t>
            </a:r>
            <a:r>
              <a:rPr lang="ru-RU" dirty="0">
                <a:solidFill>
                  <a:schemeClr val="tx1"/>
                </a:solidFill>
              </a:rPr>
              <a:t>году в муниципальном образовании Тимашевский район сохранилась положительная динамика роста экономических показателей и социальная стабильность. </a:t>
            </a: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	</a:t>
            </a:r>
            <a:r>
              <a:rPr lang="ru-RU" dirty="0" smtClean="0">
                <a:solidFill>
                  <a:schemeClr val="tx1"/>
                </a:solidFill>
              </a:rPr>
              <a:t>Экономика района – многопрофильная. У нас производится 5 процентов краевых объемов промышленной продукции, более 3 процентов продукции сельского хозяйства.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	В отчетном году крупные и средние предприятия района обеспечили объемы производства продукции, работ и услуг на сумму более 58 млрд. рублей, что на 5 процентов выше уровня 2016 года.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Привлечено 4,9 </a:t>
            </a:r>
            <a:r>
              <a:rPr lang="ru-RU" dirty="0">
                <a:solidFill>
                  <a:schemeClr val="tx1"/>
                </a:solidFill>
              </a:rPr>
              <a:t>млрд. рублей инвестиций в основной капитал.</a:t>
            </a:r>
          </a:p>
          <a:p>
            <a:pPr algn="just"/>
            <a:r>
              <a:rPr lang="ru-RU" dirty="0">
                <a:solidFill>
                  <a:schemeClr val="tx1"/>
                </a:solidFill>
              </a:rPr>
              <a:t>	</a:t>
            </a:r>
            <a:r>
              <a:rPr lang="ru-RU" dirty="0" smtClean="0">
                <a:solidFill>
                  <a:schemeClr val="tx1"/>
                </a:solidFill>
              </a:rPr>
              <a:t>В производственной сфере занято более 20 тысяч человек. </a:t>
            </a:r>
            <a:r>
              <a:rPr lang="ru-RU" dirty="0">
                <a:solidFill>
                  <a:schemeClr val="tx1"/>
                </a:solidFill>
              </a:rPr>
              <a:t>С</a:t>
            </a:r>
            <a:r>
              <a:rPr lang="ru-RU" dirty="0" smtClean="0">
                <a:solidFill>
                  <a:schemeClr val="tx1"/>
                </a:solidFill>
              </a:rPr>
              <a:t>реднемесячная </a:t>
            </a:r>
            <a:r>
              <a:rPr lang="ru-RU" dirty="0">
                <a:solidFill>
                  <a:schemeClr val="tx1"/>
                </a:solidFill>
              </a:rPr>
              <a:t>заработная плата </a:t>
            </a:r>
            <a:r>
              <a:rPr lang="ru-RU" dirty="0" smtClean="0">
                <a:solidFill>
                  <a:schemeClr val="tx1"/>
                </a:solidFill>
              </a:rPr>
              <a:t>работников составила 32,5 </a:t>
            </a:r>
            <a:r>
              <a:rPr lang="ru-RU" dirty="0">
                <a:solidFill>
                  <a:schemeClr val="tx1"/>
                </a:solidFill>
              </a:rPr>
              <a:t>тыс. рублей, </a:t>
            </a:r>
            <a:r>
              <a:rPr lang="ru-RU" dirty="0" smtClean="0">
                <a:solidFill>
                  <a:schemeClr val="tx1"/>
                </a:solidFill>
              </a:rPr>
              <a:t>темп роста к 2016 году -  5,7 процентов. </a:t>
            </a:r>
            <a:r>
              <a:rPr lang="ru-RU" dirty="0">
                <a:solidFill>
                  <a:schemeClr val="tx1"/>
                </a:solidFill>
              </a:rPr>
              <a:t>По размеру заработной платы Тимашевский район входит в десятку лидеров Краснодарского края. </a:t>
            </a:r>
            <a:endParaRPr lang="ru-RU" dirty="0" smtClean="0">
              <a:solidFill>
                <a:schemeClr val="tx1"/>
              </a:solidFill>
            </a:endParaRPr>
          </a:p>
          <a:p>
            <a:pPr algn="just"/>
            <a:r>
              <a:rPr lang="ru-RU" dirty="0">
                <a:solidFill>
                  <a:schemeClr val="tx1"/>
                </a:solidFill>
              </a:rPr>
              <a:t>	</a:t>
            </a:r>
            <a:r>
              <a:rPr lang="ru-RU" dirty="0" smtClean="0">
                <a:solidFill>
                  <a:schemeClr val="tx1"/>
                </a:solidFill>
              </a:rPr>
              <a:t>За 2017 год в консолидированный бюджет края по </a:t>
            </a:r>
            <a:r>
              <a:rPr lang="ru-RU" dirty="0" err="1" smtClean="0">
                <a:solidFill>
                  <a:schemeClr val="tx1"/>
                </a:solidFill>
              </a:rPr>
              <a:t>Тимашевскому</a:t>
            </a:r>
            <a:r>
              <a:rPr lang="ru-RU" dirty="0" smtClean="0">
                <a:solidFill>
                  <a:schemeClr val="tx1"/>
                </a:solidFill>
              </a:rPr>
              <a:t> району поступило 3,7 млрд. рублей налоговых и неналоговых доходов. Темп роста составил 116,5 процентов.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83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99896" y="-35496"/>
            <a:ext cx="14213472" cy="914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68760" y="3779912"/>
            <a:ext cx="38027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Финансовое управление администрации муниципального образования Тимашевский район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352700, г.Тимашевск, ул.Красная д.103,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тел.(861-30)4-16-61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E-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mail:fumotim@mail.ru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8361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648" y="3894576"/>
            <a:ext cx="6624736" cy="749432"/>
          </a:xfrm>
        </p:spPr>
        <p:txBody>
          <a:bodyPr>
            <a:noAutofit/>
          </a:bodyPr>
          <a:lstStyle/>
          <a:p>
            <a:r>
              <a:rPr lang="ru-RU" sz="2000" dirty="0" smtClean="0"/>
              <a:t>Расходы консолидированного бюджета района</a:t>
            </a:r>
            <a:endParaRPr lang="ru-RU" sz="20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9045150"/>
              </p:ext>
            </p:extLst>
          </p:nvPr>
        </p:nvGraphicFramePr>
        <p:xfrm>
          <a:off x="0" y="4036586"/>
          <a:ext cx="6741368" cy="6975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661248" y="4367009"/>
            <a:ext cx="1015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млн. рублей</a:t>
            </a:r>
            <a:endParaRPr lang="ru-RU" sz="12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32656" y="35496"/>
            <a:ext cx="6624736" cy="749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000" dirty="0" smtClean="0"/>
              <a:t>Доходы консолидированного бюджета района</a:t>
            </a:r>
            <a:endParaRPr lang="ru-RU" sz="2000" dirty="0"/>
          </a:p>
        </p:txBody>
      </p:sp>
      <p:graphicFrame>
        <p:nvGraphicFramePr>
          <p:cNvPr id="7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8102206"/>
              </p:ext>
            </p:extLst>
          </p:nvPr>
        </p:nvGraphicFramePr>
        <p:xfrm>
          <a:off x="-47912" y="816551"/>
          <a:ext cx="6905912" cy="3827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661248" y="539552"/>
            <a:ext cx="1015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млн. рублей</a:t>
            </a:r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1196752" y="6588224"/>
            <a:ext cx="864096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17763</a:t>
            </a: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2204864" y="6105654"/>
            <a:ext cx="864096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19101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356992" y="6321678"/>
            <a:ext cx="864096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19052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437112" y="5817622"/>
            <a:ext cx="864096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19676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517232" y="5313566"/>
            <a:ext cx="864096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21849</a:t>
            </a:r>
            <a:endParaRPr lang="ru-RU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4725144" y="8409910"/>
            <a:ext cx="1800200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На 1 </a:t>
            </a:r>
            <a:r>
              <a:rPr lang="ru-RU" sz="1600" dirty="0" err="1" smtClean="0"/>
              <a:t>жителя,руб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1124744" y="2555776"/>
            <a:ext cx="864096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18023</a:t>
            </a:r>
            <a:endParaRPr lang="ru-RU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4437112" y="1907704"/>
            <a:ext cx="864096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20603</a:t>
            </a:r>
            <a:endParaRPr lang="ru-RU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3356992" y="2195736"/>
            <a:ext cx="864096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19043</a:t>
            </a:r>
            <a:endParaRPr lang="ru-RU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2276872" y="2339752"/>
            <a:ext cx="864096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18817</a:t>
            </a:r>
            <a:endParaRPr lang="ru-RU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5517232" y="1619672"/>
            <a:ext cx="864096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21056</a:t>
            </a:r>
          </a:p>
        </p:txBody>
      </p:sp>
    </p:spTree>
    <p:extLst>
      <p:ext uri="{BB962C8B-B14F-4D97-AF65-F5344CB8AC3E}">
        <p14:creationId xmlns:p14="http://schemas.microsoft.com/office/powerpoint/2010/main" val="66506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246842047"/>
              </p:ext>
            </p:extLst>
          </p:nvPr>
        </p:nvGraphicFramePr>
        <p:xfrm>
          <a:off x="15904" y="251520"/>
          <a:ext cx="6842096" cy="9470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6072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264" y="323528"/>
            <a:ext cx="6624736" cy="74943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Итоги исполнения бюджета муниципального образования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Тимашевский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район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по налоговым и неналоговым доходам</a:t>
            </a:r>
            <a:endParaRPr lang="ru-RU" sz="20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7907598"/>
              </p:ext>
            </p:extLst>
          </p:nvPr>
        </p:nvGraphicFramePr>
        <p:xfrm>
          <a:off x="116632" y="1403648"/>
          <a:ext cx="6624736" cy="7488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157192" y="1187624"/>
            <a:ext cx="1432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млн. рублей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917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4"/>
          <p:cNvSpPr>
            <a:spLocks noChangeArrowheads="1"/>
          </p:cNvSpPr>
          <p:nvPr/>
        </p:nvSpPr>
        <p:spPr bwMode="auto">
          <a:xfrm>
            <a:off x="160735" y="285751"/>
            <a:ext cx="65365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поступлений налоговых и неналоговых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доходов,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0735" y="6444208"/>
            <a:ext cx="6436618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доходным источником неизменно является налог на доходы физических лиц, доля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которого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общей сумме налоговых и неналоговых доходов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59,4 процента.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 на вменённый доход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занимает 8,1 процента, налог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прибыль организаций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9,0 процентов, арендная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плата за земли  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5,2 процента, единый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сельхозналог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6,1 процента.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671759134"/>
              </p:ext>
            </p:extLst>
          </p:nvPr>
        </p:nvGraphicFramePr>
        <p:xfrm>
          <a:off x="260648" y="1280290"/>
          <a:ext cx="6597352" cy="51639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2" y="366184"/>
            <a:ext cx="6624736" cy="749432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Налоговые и неналоговые доходы районного бюджета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жителя</a:t>
            </a:r>
            <a:endParaRPr lang="ru-RU" sz="20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7907598"/>
              </p:ext>
            </p:extLst>
          </p:nvPr>
        </p:nvGraphicFramePr>
        <p:xfrm>
          <a:off x="116632" y="1763688"/>
          <a:ext cx="6624736" cy="7128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2555776"/>
            <a:ext cx="1432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млн. рублей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917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79512"/>
            <a:ext cx="6741368" cy="1008112"/>
          </a:xfrm>
        </p:spPr>
        <p:txBody>
          <a:bodyPr>
            <a:noAutofit/>
          </a:bodyPr>
          <a:lstStyle/>
          <a:p>
            <a:r>
              <a:rPr lang="ru-RU" sz="1650" b="1" dirty="0" smtClean="0">
                <a:latin typeface="Times New Roman" pitchFamily="18" charset="0"/>
                <a:cs typeface="Times New Roman" pitchFamily="18" charset="0"/>
              </a:rPr>
              <a:t>Динамика недоимки по налоговым платежам в консолидированный бюджет края по </a:t>
            </a:r>
            <a:r>
              <a:rPr lang="ru-RU" sz="1650" b="1" dirty="0" err="1" smtClean="0">
                <a:latin typeface="Times New Roman" pitchFamily="18" charset="0"/>
                <a:cs typeface="Times New Roman" pitchFamily="18" charset="0"/>
              </a:rPr>
              <a:t>Тимашевскому</a:t>
            </a:r>
            <a:r>
              <a:rPr lang="ru-RU" sz="1650" b="1" dirty="0" smtClean="0">
                <a:latin typeface="Times New Roman" pitchFamily="18" charset="0"/>
                <a:cs typeface="Times New Roman" pitchFamily="18" charset="0"/>
              </a:rPr>
              <a:t> району, в млн. рублей</a:t>
            </a:r>
            <a:endParaRPr lang="ru-RU" sz="165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702992075"/>
              </p:ext>
            </p:extLst>
          </p:nvPr>
        </p:nvGraphicFramePr>
        <p:xfrm>
          <a:off x="188640" y="971600"/>
          <a:ext cx="6669360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116632" y="6804248"/>
            <a:ext cx="6624736" cy="2160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1 января 2018 года недоимка по налоговым платежам в консолидированный бюджет края по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Тимашевскому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району по сравнению с началом года выросла на 43,7 млн. рублей или на 27,4% и составила 203,1 млн. рублей. В том числе, недоимка граждан по налогу на имущество физических лиц, земельному налогу с физических лиц и транспортному налогу с физических лиц – 105,0 млн. рублей.  Рост задолженности граждан за 2017 год по этим налогам  составил 11,7 млн. рублей.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результате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работы межведомственных комиссий по укреплению налоговой и бюджетной дисциплины 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консолидированный бюджет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Краснодарского края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перечислено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22,8 млн.рублей.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260648" y="4716016"/>
          <a:ext cx="6336704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406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9748</TotalTime>
  <Words>3757</Words>
  <Application>Microsoft Office PowerPoint</Application>
  <PresentationFormat>Экран (4:3)</PresentationFormat>
  <Paragraphs>677</Paragraphs>
  <Slides>30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Презентация PowerPoint</vt:lpstr>
      <vt:lpstr>Презентация PowerPoint</vt:lpstr>
      <vt:lpstr>Презентация PowerPoint</vt:lpstr>
      <vt:lpstr>Расходы консолидированного бюджета района</vt:lpstr>
      <vt:lpstr>Презентация PowerPoint</vt:lpstr>
      <vt:lpstr>Итоги исполнения бюджета муниципального образования Тимашевский район  по налоговым и неналоговым доходам</vt:lpstr>
      <vt:lpstr>Презентация PowerPoint</vt:lpstr>
      <vt:lpstr>Налоговые и неналоговые доходы районного бюджета  на 1 жителя</vt:lpstr>
      <vt:lpstr>Динамика недоимки по налоговым платежам в консолидированный бюджет края по Тимашевскому району, в млн. рублей</vt:lpstr>
      <vt:lpstr>ОСНОВНЫЕ  ПАРАМЕТРЫ РАЙОННОГО БЮДЖЕТА ЗА 2017 год</vt:lpstr>
      <vt:lpstr>Исполнение районного бюджета по расходам по разделам  классификации расходов бюджета за 2017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НЕПРОГРАММНЫЕ РАСХОДЫ</vt:lpstr>
      <vt:lpstr>Презентация PowerPoint</vt:lpstr>
      <vt:lpstr>Повышение качества бюджетного процесса в муниципальном образовании Тимашевский район</vt:lpstr>
      <vt:lpstr>Порядок составления, рассмотрения и утверждения годового отчета об исполнении районного бюджета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 Борисов</dc:creator>
  <cp:lastModifiedBy>Карина Магомедова</cp:lastModifiedBy>
  <cp:revision>1021</cp:revision>
  <cp:lastPrinted>2015-04-07T12:29:39Z</cp:lastPrinted>
  <dcterms:created xsi:type="dcterms:W3CDTF">2014-02-26T06:41:22Z</dcterms:created>
  <dcterms:modified xsi:type="dcterms:W3CDTF">2018-04-28T12:07:02Z</dcterms:modified>
</cp:coreProperties>
</file>