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71" r:id="rId5"/>
    <p:sldId id="268" r:id="rId6"/>
    <p:sldId id="272" r:id="rId7"/>
    <p:sldId id="273" r:id="rId8"/>
    <p:sldId id="274" r:id="rId9"/>
    <p:sldId id="275" r:id="rId10"/>
    <p:sldId id="276" r:id="rId11"/>
    <p:sldId id="277" r:id="rId12"/>
    <p:sldId id="259" r:id="rId13"/>
    <p:sldId id="261" r:id="rId14"/>
    <p:sldId id="263" r:id="rId15"/>
    <p:sldId id="267" r:id="rId16"/>
  </p:sldIdLst>
  <p:sldSz cx="9144000" cy="5143500" type="screen16x9"/>
  <p:notesSz cx="9144000" cy="51435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47" d="100"/>
          <a:sy n="147" d="100"/>
        </p:scale>
        <p:origin x="-594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10801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1285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4901183"/>
            <a:ext cx="9144000" cy="24231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0200" y="801751"/>
            <a:ext cx="3070225" cy="9410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33947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7/20/2022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722630"/>
          </a:xfrm>
          <a:custGeom>
            <a:avLst/>
            <a:gdLst/>
            <a:ahLst/>
            <a:cxnLst/>
            <a:rect l="l" t="t" r="r" b="b"/>
            <a:pathLst>
              <a:path w="9144000" h="722630">
                <a:moveTo>
                  <a:pt x="0" y="722376"/>
                </a:moveTo>
                <a:lnTo>
                  <a:pt x="9143999" y="722376"/>
                </a:lnTo>
                <a:lnTo>
                  <a:pt x="9144000" y="0"/>
                </a:lnTo>
                <a:lnTo>
                  <a:pt x="0" y="0"/>
                </a:lnTo>
                <a:lnTo>
                  <a:pt x="0" y="722376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901183"/>
            <a:ext cx="9144000" cy="242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879975"/>
            <a:ext cx="9144000" cy="263525"/>
          </a:xfrm>
          <a:custGeom>
            <a:avLst/>
            <a:gdLst/>
            <a:ahLst/>
            <a:cxnLst/>
            <a:rect l="l" t="t" r="r" b="b"/>
            <a:pathLst>
              <a:path w="9144000" h="263525">
                <a:moveTo>
                  <a:pt x="0" y="263525"/>
                </a:moveTo>
                <a:lnTo>
                  <a:pt x="9144000" y="263525"/>
                </a:lnTo>
                <a:lnTo>
                  <a:pt x="9144000" y="0"/>
                </a:lnTo>
                <a:lnTo>
                  <a:pt x="0" y="0"/>
                </a:lnTo>
                <a:lnTo>
                  <a:pt x="0" y="263525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6905" y="4930546"/>
            <a:ext cx="225361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500" spc="-7" baseline="5555" dirty="0">
                <a:latin typeface="Verdana"/>
                <a:cs typeface="Verdana"/>
              </a:rPr>
              <a:t>1 </a:t>
            </a:r>
            <a:r>
              <a:rPr sz="1000" spc="-5" dirty="0">
                <a:latin typeface="Verdana"/>
                <a:cs typeface="Verdana"/>
              </a:rPr>
              <a:t>| </a:t>
            </a:r>
            <a:r>
              <a:rPr sz="1000" spc="-10" dirty="0">
                <a:latin typeface="Verdana"/>
                <a:cs typeface="Verdana"/>
              </a:rPr>
              <a:t>Тема презентации </a:t>
            </a:r>
            <a:r>
              <a:rPr sz="1000" spc="-5" dirty="0">
                <a:latin typeface="Verdana"/>
                <a:cs typeface="Verdana"/>
              </a:rPr>
              <a:t>|</a:t>
            </a:r>
            <a:r>
              <a:rPr sz="1000" spc="120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XX/ХХ/ХХ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9144000" cy="514343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509264" y="4654092"/>
            <a:ext cx="204851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70" dirty="0">
                <a:latin typeface="Times New Roman"/>
                <a:cs typeface="Times New Roman"/>
              </a:rPr>
              <a:t>г. </a:t>
            </a:r>
            <a:r>
              <a:rPr sz="1200" spc="-15" dirty="0">
                <a:latin typeface="Times New Roman"/>
                <a:cs typeface="Times New Roman"/>
              </a:rPr>
              <a:t>Ростов-на-Дону, </a:t>
            </a:r>
            <a:r>
              <a:rPr sz="1200" spc="-5" dirty="0" err="1" smtClean="0">
                <a:latin typeface="Times New Roman"/>
                <a:cs typeface="Times New Roman"/>
              </a:rPr>
              <a:t>ию</a:t>
            </a:r>
            <a:r>
              <a:rPr lang="ru-RU" sz="1200" spc="-5" dirty="0" smtClean="0">
                <a:latin typeface="Times New Roman"/>
                <a:cs typeface="Times New Roman"/>
              </a:rPr>
              <a:t>л</a:t>
            </a:r>
            <a:r>
              <a:rPr sz="1200" spc="-5" dirty="0" smtClean="0">
                <a:latin typeface="Times New Roman"/>
                <a:cs typeface="Times New Roman"/>
              </a:rPr>
              <a:t>ь </a:t>
            </a:r>
            <a:r>
              <a:rPr sz="1200" dirty="0">
                <a:latin typeface="Times New Roman"/>
                <a:cs typeface="Times New Roman"/>
              </a:rPr>
              <a:t>2022</a:t>
            </a:r>
            <a:r>
              <a:rPr sz="1200" spc="40" dirty="0">
                <a:latin typeface="Times New Roman"/>
                <a:cs typeface="Times New Roman"/>
              </a:rPr>
              <a:t> </a:t>
            </a:r>
            <a:r>
              <a:rPr sz="1200" spc="-70" dirty="0">
                <a:latin typeface="Times New Roman"/>
                <a:cs typeface="Times New Roman"/>
              </a:rPr>
              <a:t>г.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00100" y="2571750"/>
            <a:ext cx="5500726" cy="6412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spc="-5" dirty="0" smtClean="0">
                <a:solidFill>
                  <a:srgbClr val="FFFFFF"/>
                </a:solidFill>
                <a:latin typeface="Verdana"/>
                <a:cs typeface="Verdana"/>
              </a:rPr>
              <a:t>ИГРА-ВИКТОРИНА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spc="-5" dirty="0" smtClean="0">
                <a:solidFill>
                  <a:srgbClr val="FFFFFF"/>
                </a:solidFill>
                <a:latin typeface="Verdana"/>
                <a:cs typeface="Verdana"/>
              </a:rPr>
              <a:t>«Железнодорожные всезнайки»</a:t>
            </a:r>
            <a:endParaRPr sz="2000" dirty="0">
              <a:latin typeface="Verdana"/>
              <a:cs typeface="Verdan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59810" y="0"/>
            <a:ext cx="6084189" cy="242773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0" y="0"/>
            <a:ext cx="3275838" cy="237629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51523" y="0"/>
            <a:ext cx="3096387" cy="235572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453639" y="3236976"/>
            <a:ext cx="2037588" cy="75590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872484" y="3236976"/>
            <a:ext cx="758951" cy="75590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012691" y="3236976"/>
            <a:ext cx="2830067" cy="75590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6224015" y="3236976"/>
            <a:ext cx="722376" cy="7559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584704" y="3785615"/>
            <a:ext cx="720852" cy="7559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686811" y="3785615"/>
            <a:ext cx="4024884" cy="75590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6092952" y="3785615"/>
            <a:ext cx="722376" cy="75590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2767583" y="3535045"/>
            <a:ext cx="1403604" cy="39293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91000" y="3702684"/>
            <a:ext cx="113664" cy="46100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4181855" y="3693540"/>
            <a:ext cx="131953" cy="6438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4340478" y="3538473"/>
            <a:ext cx="2170303" cy="313563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003030" y="4166996"/>
            <a:ext cx="3367543" cy="300482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5011039" y="4157853"/>
            <a:ext cx="1368679" cy="318770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993770" y="4157853"/>
            <a:ext cx="1900047" cy="242862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 txBox="1">
            <a:spLocks noGrp="1"/>
          </p:cNvSpPr>
          <p:nvPr>
            <p:ph type="body" idx="1"/>
          </p:nvPr>
        </p:nvSpPr>
        <p:spPr>
          <a:xfrm>
            <a:off x="928662" y="3929072"/>
            <a:ext cx="76438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6. Как называют людей, едущих в поезде?</a:t>
            </a:r>
            <a:endParaRPr lang="ru-RU" sz="3200" b="1" dirty="0"/>
          </a:p>
        </p:txBody>
      </p:sp>
      <p:pic>
        <p:nvPicPr>
          <p:cNvPr id="6" name="Рисунок 5" descr="пассажиры.jpg"/>
          <p:cNvPicPr>
            <a:picLocks noChangeAspect="1"/>
          </p:cNvPicPr>
          <p:nvPr/>
        </p:nvPicPr>
        <p:blipFill>
          <a:blip r:embed="rId2" cstate="print"/>
          <a:srcRect l="10345" t="2043" r="10344"/>
          <a:stretch>
            <a:fillRect/>
          </a:stretch>
        </p:blipFill>
        <p:spPr>
          <a:xfrm>
            <a:off x="2071670" y="285734"/>
            <a:ext cx="4929222" cy="342454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722630"/>
          </a:xfrm>
          <a:custGeom>
            <a:avLst/>
            <a:gdLst/>
            <a:ahLst/>
            <a:cxnLst/>
            <a:rect l="l" t="t" r="r" b="b"/>
            <a:pathLst>
              <a:path w="9144000" h="722630">
                <a:moveTo>
                  <a:pt x="0" y="722376"/>
                </a:moveTo>
                <a:lnTo>
                  <a:pt x="9144000" y="722376"/>
                </a:lnTo>
                <a:lnTo>
                  <a:pt x="9144000" y="0"/>
                </a:lnTo>
                <a:lnTo>
                  <a:pt x="0" y="0"/>
                </a:lnTo>
                <a:lnTo>
                  <a:pt x="0" y="722376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Задание № 3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«Загадки»</a:t>
            </a:r>
            <a:endParaRPr sz="4000" b="1" dirty="0">
              <a:solidFill>
                <a:srgbClr val="FF0000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4901183"/>
            <a:ext cx="9144000" cy="242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879973"/>
            <a:ext cx="9144000" cy="263525"/>
          </a:xfrm>
          <a:custGeom>
            <a:avLst/>
            <a:gdLst/>
            <a:ahLst/>
            <a:cxnLst/>
            <a:rect l="l" t="t" r="r" b="b"/>
            <a:pathLst>
              <a:path w="9144000" h="263525">
                <a:moveTo>
                  <a:pt x="0" y="263525"/>
                </a:moveTo>
                <a:lnTo>
                  <a:pt x="9144000" y="263525"/>
                </a:lnTo>
                <a:lnTo>
                  <a:pt x="9144000" y="0"/>
                </a:lnTo>
                <a:lnTo>
                  <a:pt x="0" y="0"/>
                </a:lnTo>
                <a:lnTo>
                  <a:pt x="0" y="263525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Рисунок 7" descr="мальчи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1142990"/>
            <a:ext cx="3643338" cy="3357586"/>
          </a:xfrm>
          <a:prstGeom prst="rect">
            <a:avLst/>
          </a:prstGeom>
        </p:spPr>
      </p:pic>
      <p:pic>
        <p:nvPicPr>
          <p:cNvPr id="9" name="Рисунок 8" descr="девочк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1428742"/>
            <a:ext cx="3143272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9605" y="4930679"/>
            <a:ext cx="2228215" cy="165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500" spc="-7" baseline="5555" dirty="0">
                <a:latin typeface="Verdana"/>
                <a:cs typeface="Verdana"/>
              </a:rPr>
              <a:t>4 </a:t>
            </a:r>
            <a:r>
              <a:rPr sz="1000" spc="-5" dirty="0">
                <a:latin typeface="Verdana"/>
                <a:cs typeface="Verdana"/>
              </a:rPr>
              <a:t>| </a:t>
            </a:r>
            <a:r>
              <a:rPr sz="1000" spc="-10" dirty="0">
                <a:latin typeface="Verdana"/>
                <a:cs typeface="Verdana"/>
              </a:rPr>
              <a:t>Тема презентации </a:t>
            </a:r>
            <a:r>
              <a:rPr sz="1000" spc="-5" dirty="0">
                <a:latin typeface="Verdana"/>
                <a:cs typeface="Verdana"/>
              </a:rPr>
              <a:t>|</a:t>
            </a:r>
            <a:r>
              <a:rPr sz="1000" spc="114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XX/ХХ/ХХ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4000" cy="4866005"/>
          </a:xfrm>
          <a:custGeom>
            <a:avLst/>
            <a:gdLst/>
            <a:ahLst/>
            <a:cxnLst/>
            <a:rect l="l" t="t" r="r" b="b"/>
            <a:pathLst>
              <a:path w="9144000" h="4866005">
                <a:moveTo>
                  <a:pt x="0" y="4865751"/>
                </a:moveTo>
                <a:lnTo>
                  <a:pt x="9144000" y="4865751"/>
                </a:lnTo>
                <a:lnTo>
                  <a:pt x="9144000" y="0"/>
                </a:lnTo>
                <a:lnTo>
                  <a:pt x="0" y="0"/>
                </a:lnTo>
                <a:lnTo>
                  <a:pt x="0" y="4865751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" name="object 5"/>
          <p:cNvSpPr/>
          <p:nvPr/>
        </p:nvSpPr>
        <p:spPr>
          <a:xfrm>
            <a:off x="0" y="4875212"/>
            <a:ext cx="9144000" cy="268605"/>
          </a:xfrm>
          <a:custGeom>
            <a:avLst/>
            <a:gdLst/>
            <a:ahLst/>
            <a:cxnLst/>
            <a:rect l="l" t="t" r="r" b="b"/>
            <a:pathLst>
              <a:path w="9144000" h="268604">
                <a:moveTo>
                  <a:pt x="0" y="268287"/>
                </a:moveTo>
                <a:lnTo>
                  <a:pt x="9144000" y="268287"/>
                </a:lnTo>
                <a:lnTo>
                  <a:pt x="9144000" y="0"/>
                </a:lnTo>
                <a:lnTo>
                  <a:pt x="0" y="0"/>
                </a:lnTo>
                <a:lnTo>
                  <a:pt x="0" y="2682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14282" y="142858"/>
            <a:ext cx="4286280" cy="179856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74295" rIns="0" bIns="0" rtlCol="0">
            <a:spAutoFit/>
          </a:bodyPr>
          <a:lstStyle/>
          <a:p>
            <a:pPr marL="12700" marR="5080" algn="ctr">
              <a:lnSpc>
                <a:spcPct val="80000"/>
              </a:lnSpc>
              <a:spcBef>
                <a:spcPts val="585"/>
              </a:spcBef>
            </a:pPr>
            <a:r>
              <a:rPr dirty="0"/>
              <a:t>Не </a:t>
            </a:r>
            <a:r>
              <a:rPr spc="-5" dirty="0"/>
              <a:t>переходите </a:t>
            </a:r>
            <a:r>
              <a:rPr dirty="0"/>
              <a:t>по </a:t>
            </a:r>
            <a:r>
              <a:rPr spc="-5" dirty="0"/>
              <a:t>железнодорожному переезду</a:t>
            </a:r>
            <a:r>
              <a:rPr spc="-80" dirty="0"/>
              <a:t> </a:t>
            </a:r>
            <a:r>
              <a:rPr spc="-5" dirty="0"/>
              <a:t>при  запрещающем </a:t>
            </a:r>
            <a:r>
              <a:rPr dirty="0"/>
              <a:t>сигнале </a:t>
            </a:r>
            <a:r>
              <a:rPr spc="-5" dirty="0"/>
              <a:t>светофора переездной  сигнализации независимо </a:t>
            </a:r>
            <a:r>
              <a:rPr dirty="0"/>
              <a:t>от </a:t>
            </a:r>
            <a:r>
              <a:rPr spc="-5" dirty="0"/>
              <a:t>положения </a:t>
            </a:r>
            <a:r>
              <a:rPr dirty="0"/>
              <a:t>и наличия  шлагбаума</a:t>
            </a:r>
          </a:p>
        </p:txBody>
      </p:sp>
      <p:sp>
        <p:nvSpPr>
          <p:cNvPr id="8" name="object 8"/>
          <p:cNvSpPr/>
          <p:nvPr/>
        </p:nvSpPr>
        <p:spPr>
          <a:xfrm>
            <a:off x="5429256" y="214296"/>
            <a:ext cx="2357454" cy="13573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10"/>
          <p:cNvSpPr/>
          <p:nvPr/>
        </p:nvSpPr>
        <p:spPr>
          <a:xfrm>
            <a:off x="1000100" y="2285998"/>
            <a:ext cx="3071834" cy="221457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4857752" y="1714494"/>
            <a:ext cx="3786214" cy="30418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marL="439420" marR="433705" algn="ctr">
              <a:lnSpc>
                <a:spcPts val="1820"/>
              </a:lnSpc>
              <a:spcBef>
                <a:spcPts val="540"/>
              </a:spcBef>
            </a:pPr>
            <a:r>
              <a:rPr lang="ru-RU" spc="-5" dirty="0" smtClean="0">
                <a:latin typeface="Verdana"/>
                <a:cs typeface="Verdana"/>
              </a:rPr>
              <a:t>При нахождении</a:t>
            </a:r>
            <a:r>
              <a:rPr lang="ru-RU" spc="-100" dirty="0" smtClean="0">
                <a:latin typeface="Verdana"/>
                <a:cs typeface="Verdana"/>
              </a:rPr>
              <a:t> </a:t>
            </a:r>
            <a:r>
              <a:rPr lang="ru-RU" spc="-10" dirty="0" smtClean="0">
                <a:latin typeface="Verdana"/>
                <a:cs typeface="Verdana"/>
              </a:rPr>
              <a:t>на </a:t>
            </a:r>
            <a:r>
              <a:rPr lang="ru-RU" spc="-5" dirty="0" smtClean="0">
                <a:latin typeface="Verdana"/>
                <a:cs typeface="Verdana"/>
              </a:rPr>
              <a:t>железнодорожной  </a:t>
            </a:r>
            <a:r>
              <a:rPr lang="ru-RU" spc="-10" dirty="0" smtClean="0">
                <a:latin typeface="Verdana"/>
                <a:cs typeface="Verdana"/>
              </a:rPr>
              <a:t>платформе,</a:t>
            </a:r>
            <a:r>
              <a:rPr lang="ru-RU" spc="-15" dirty="0" smtClean="0">
                <a:latin typeface="Verdana"/>
                <a:cs typeface="Verdana"/>
              </a:rPr>
              <a:t> </a:t>
            </a:r>
            <a:r>
              <a:rPr lang="ru-RU" spc="-10" dirty="0" smtClean="0">
                <a:latin typeface="Verdana"/>
                <a:cs typeface="Verdana"/>
              </a:rPr>
              <a:t>не</a:t>
            </a:r>
            <a:endParaRPr lang="ru-RU" dirty="0" smtClean="0">
              <a:latin typeface="Verdana"/>
              <a:cs typeface="Verdana"/>
            </a:endParaRPr>
          </a:p>
          <a:p>
            <a:pPr marL="12700" algn="ctr">
              <a:lnSpc>
                <a:spcPts val="1620"/>
              </a:lnSpc>
            </a:pPr>
            <a:r>
              <a:rPr lang="ru-RU" spc="-10" dirty="0" smtClean="0">
                <a:latin typeface="Verdana"/>
                <a:cs typeface="Verdana"/>
              </a:rPr>
              <a:t>приближайтесь </a:t>
            </a:r>
            <a:r>
              <a:rPr lang="ru-RU" spc="-5" dirty="0" smtClean="0">
                <a:latin typeface="Verdana"/>
                <a:cs typeface="Verdana"/>
              </a:rPr>
              <a:t>к ее</a:t>
            </a:r>
            <a:r>
              <a:rPr lang="ru-RU" spc="-10" dirty="0" smtClean="0">
                <a:latin typeface="Verdana"/>
                <a:cs typeface="Verdana"/>
              </a:rPr>
              <a:t> </a:t>
            </a:r>
            <a:r>
              <a:rPr lang="ru-RU" spc="-5" dirty="0" smtClean="0">
                <a:latin typeface="Verdana"/>
                <a:cs typeface="Verdana"/>
              </a:rPr>
              <a:t>краю, </a:t>
            </a:r>
            <a:r>
              <a:rPr lang="ru-RU" spc="-10" dirty="0" smtClean="0">
                <a:latin typeface="Verdana"/>
                <a:cs typeface="Verdana"/>
              </a:rPr>
              <a:t>стойте</a:t>
            </a:r>
            <a:r>
              <a:rPr lang="ru-RU" spc="-20" dirty="0" smtClean="0">
                <a:latin typeface="Verdana"/>
                <a:cs typeface="Verdana"/>
              </a:rPr>
              <a:t> </a:t>
            </a:r>
            <a:r>
              <a:rPr lang="ru-RU" spc="-10" dirty="0" smtClean="0">
                <a:latin typeface="Verdana"/>
                <a:cs typeface="Verdana"/>
              </a:rPr>
              <a:t>за</a:t>
            </a:r>
            <a:endParaRPr lang="ru-RU" dirty="0" smtClean="0">
              <a:latin typeface="Verdana"/>
              <a:cs typeface="Verdana"/>
            </a:endParaRPr>
          </a:p>
          <a:p>
            <a:pPr marL="59690" algn="ctr">
              <a:lnSpc>
                <a:spcPts val="1825"/>
              </a:lnSpc>
            </a:pPr>
            <a:r>
              <a:rPr lang="ru-RU" spc="-10" dirty="0" smtClean="0">
                <a:latin typeface="Verdana"/>
                <a:cs typeface="Verdana"/>
              </a:rPr>
              <a:t>ограничительной</a:t>
            </a:r>
            <a:r>
              <a:rPr lang="ru-RU" spc="10" dirty="0" smtClean="0">
                <a:latin typeface="Verdana"/>
                <a:cs typeface="Verdana"/>
              </a:rPr>
              <a:t> </a:t>
            </a:r>
            <a:r>
              <a:rPr lang="ru-RU" spc="-5" dirty="0" smtClean="0">
                <a:latin typeface="Verdana"/>
                <a:cs typeface="Verdana"/>
              </a:rPr>
              <a:t>линией</a:t>
            </a:r>
            <a:r>
              <a:rPr lang="ru-RU" spc="-5" dirty="0" smtClean="0">
                <a:latin typeface="Verdana"/>
                <a:cs typeface="Verdana"/>
              </a:rPr>
              <a:t>.</a:t>
            </a:r>
          </a:p>
          <a:p>
            <a:pPr marL="59690" algn="ctr">
              <a:lnSpc>
                <a:spcPts val="1825"/>
              </a:lnSpc>
            </a:pPr>
            <a:endParaRPr lang="ru-RU" spc="-5" dirty="0" smtClean="0">
              <a:latin typeface="Verdana"/>
              <a:cs typeface="Verdana"/>
            </a:endParaRPr>
          </a:p>
          <a:p>
            <a:pPr marL="59690" algn="ctr">
              <a:lnSpc>
                <a:spcPts val="1825"/>
              </a:lnSpc>
            </a:pPr>
            <a:r>
              <a:rPr lang="ru-RU" spc="-5" dirty="0" smtClean="0">
                <a:latin typeface="Verdana"/>
                <a:cs typeface="Verdana"/>
              </a:rPr>
              <a:t>Не устраивайте подвижных игр!</a:t>
            </a:r>
          </a:p>
          <a:p>
            <a:pPr marL="59690" algn="ctr">
              <a:lnSpc>
                <a:spcPts val="1825"/>
              </a:lnSpc>
            </a:pPr>
            <a:endParaRPr lang="ru-RU" spc="-5" dirty="0" smtClean="0">
              <a:latin typeface="Verdana"/>
              <a:cs typeface="Verdana"/>
            </a:endParaRPr>
          </a:p>
          <a:p>
            <a:pPr marL="59690" algn="ctr">
              <a:lnSpc>
                <a:spcPts val="1825"/>
              </a:lnSpc>
            </a:pPr>
            <a:r>
              <a:rPr lang="ru-RU" spc="-5" dirty="0" smtClean="0">
                <a:latin typeface="Verdana"/>
                <a:cs typeface="Verdana"/>
              </a:rPr>
              <a:t>Не прыгайте с пассажирской платформы</a:t>
            </a:r>
          </a:p>
          <a:p>
            <a:pPr marL="59690" algn="ctr">
              <a:lnSpc>
                <a:spcPts val="1825"/>
              </a:lnSpc>
            </a:pPr>
            <a:endParaRPr lang="ru-RU" dirty="0" smtClean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9605" y="4930679"/>
            <a:ext cx="2228215" cy="165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500" spc="-7" baseline="5555" dirty="0">
                <a:latin typeface="Verdana"/>
                <a:cs typeface="Verdana"/>
              </a:rPr>
              <a:t>6 </a:t>
            </a:r>
            <a:r>
              <a:rPr sz="1000" spc="-5" dirty="0">
                <a:latin typeface="Verdana"/>
                <a:cs typeface="Verdana"/>
              </a:rPr>
              <a:t>| </a:t>
            </a:r>
            <a:r>
              <a:rPr sz="1000" spc="-10" dirty="0">
                <a:latin typeface="Verdana"/>
                <a:cs typeface="Verdana"/>
              </a:rPr>
              <a:t>Тема презентации </a:t>
            </a:r>
            <a:r>
              <a:rPr sz="1000" spc="-5" dirty="0">
                <a:latin typeface="Verdana"/>
                <a:cs typeface="Verdana"/>
              </a:rPr>
              <a:t>|</a:t>
            </a:r>
            <a:r>
              <a:rPr sz="1000" spc="114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XX/ХХ/ХХ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4000" cy="4866005"/>
          </a:xfrm>
          <a:custGeom>
            <a:avLst/>
            <a:gdLst/>
            <a:ahLst/>
            <a:cxnLst/>
            <a:rect l="l" t="t" r="r" b="b"/>
            <a:pathLst>
              <a:path w="9144000" h="4866005">
                <a:moveTo>
                  <a:pt x="0" y="4865751"/>
                </a:moveTo>
                <a:lnTo>
                  <a:pt x="9144000" y="4865751"/>
                </a:lnTo>
                <a:lnTo>
                  <a:pt x="9144000" y="0"/>
                </a:lnTo>
                <a:lnTo>
                  <a:pt x="0" y="0"/>
                </a:lnTo>
                <a:lnTo>
                  <a:pt x="0" y="4865751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875212"/>
            <a:ext cx="9144000" cy="268605"/>
          </a:xfrm>
          <a:custGeom>
            <a:avLst/>
            <a:gdLst/>
            <a:ahLst/>
            <a:cxnLst/>
            <a:rect l="l" t="t" r="r" b="b"/>
            <a:pathLst>
              <a:path w="9144000" h="268604">
                <a:moveTo>
                  <a:pt x="0" y="268287"/>
                </a:moveTo>
                <a:lnTo>
                  <a:pt x="9144000" y="268287"/>
                </a:lnTo>
                <a:lnTo>
                  <a:pt x="9144000" y="0"/>
                </a:lnTo>
                <a:lnTo>
                  <a:pt x="0" y="0"/>
                </a:lnTo>
                <a:lnTo>
                  <a:pt x="0" y="2682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14282" y="214296"/>
            <a:ext cx="8429684" cy="102784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Не </a:t>
            </a:r>
            <a:r>
              <a:rPr sz="2200" spc="-10" dirty="0"/>
              <a:t>поднимайтесь </a:t>
            </a:r>
            <a:r>
              <a:rPr sz="2200" spc="-5" dirty="0"/>
              <a:t>на вагоны, опоры и специальные  конструкции контактной </a:t>
            </a:r>
            <a:r>
              <a:rPr sz="2200" spc="-10" dirty="0"/>
              <a:t>сети, </a:t>
            </a:r>
            <a:r>
              <a:rPr sz="2200" spc="-5" dirty="0"/>
              <a:t>воздушных линий и  </a:t>
            </a:r>
            <a:r>
              <a:rPr sz="2200" spc="-10" dirty="0"/>
              <a:t>искусственных</a:t>
            </a:r>
            <a:r>
              <a:rPr sz="2200" spc="5" dirty="0"/>
              <a:t> </a:t>
            </a:r>
            <a:r>
              <a:rPr sz="2200" spc="-10" dirty="0"/>
              <a:t>сооружений</a:t>
            </a:r>
            <a:endParaRPr sz="2200" dirty="0"/>
          </a:p>
        </p:txBody>
      </p:sp>
      <p:sp>
        <p:nvSpPr>
          <p:cNvPr id="9" name="object 9"/>
          <p:cNvSpPr/>
          <p:nvPr/>
        </p:nvSpPr>
        <p:spPr>
          <a:xfrm>
            <a:off x="7858148" y="3786196"/>
            <a:ext cx="1071569" cy="87378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8"/>
          <p:cNvSpPr/>
          <p:nvPr/>
        </p:nvSpPr>
        <p:spPr>
          <a:xfrm>
            <a:off x="357158" y="1428742"/>
            <a:ext cx="4357718" cy="307183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5214942" y="1714494"/>
            <a:ext cx="3071834" cy="2164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365"/>
              </a:spcBef>
            </a:pPr>
            <a:r>
              <a:rPr lang="ru-RU" sz="2800" b="1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ПОМНИ!</a:t>
            </a:r>
            <a:endParaRPr lang="ru-RU" sz="2800" dirty="0" smtClean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>
              <a:lnSpc>
                <a:spcPts val="2510"/>
              </a:lnSpc>
              <a:spcBef>
                <a:spcPts val="265"/>
              </a:spcBef>
            </a:pPr>
            <a:r>
              <a:rPr lang="ru-RU" sz="2800" b="1" spc="-4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ПОДНИМАТЬСЯ </a:t>
            </a:r>
            <a:r>
              <a:rPr lang="ru-RU" sz="2800" b="1" spc="-5" dirty="0" smtClean="0">
                <a:solidFill>
                  <a:srgbClr val="FF0000"/>
                </a:solidFill>
                <a:latin typeface="Times New Roman"/>
                <a:cs typeface="Times New Roman"/>
              </a:rPr>
              <a:t>НА </a:t>
            </a:r>
            <a:r>
              <a:rPr lang="ru-RU" sz="2800" b="1" spc="-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КРЫШУ </a:t>
            </a:r>
            <a:r>
              <a:rPr lang="ru-RU" sz="2800" b="1" spc="-45" dirty="0" smtClean="0">
                <a:solidFill>
                  <a:srgbClr val="FF0000"/>
                </a:solidFill>
                <a:latin typeface="Times New Roman"/>
                <a:cs typeface="Times New Roman"/>
              </a:rPr>
              <a:t>ВАГОНА</a:t>
            </a:r>
            <a:r>
              <a:rPr lang="ru-RU" sz="2800" b="1" spc="125" dirty="0" smtClean="0"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ru-RU" sz="2800" b="1" spc="-10" dirty="0" smtClean="0">
                <a:solidFill>
                  <a:srgbClr val="FF0000"/>
                </a:solidFill>
                <a:latin typeface="Times New Roman"/>
                <a:cs typeface="Times New Roman"/>
              </a:rPr>
              <a:t>СМЕРТЕЛЬНО</a:t>
            </a:r>
            <a:endParaRPr lang="ru-RU" sz="2800" dirty="0" smtClean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1905" algn="ctr">
              <a:lnSpc>
                <a:spcPts val="2510"/>
              </a:lnSpc>
            </a:pPr>
            <a:r>
              <a:rPr lang="ru-RU" sz="2800" b="1" spc="-25" dirty="0" smtClean="0">
                <a:solidFill>
                  <a:srgbClr val="FF0000"/>
                </a:solidFill>
                <a:latin typeface="Times New Roman"/>
                <a:cs typeface="Times New Roman"/>
              </a:rPr>
              <a:t>ОПАСНО!</a:t>
            </a:r>
            <a:endParaRPr lang="ru-RU" dirty="0"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9605" y="4930679"/>
            <a:ext cx="2228215" cy="165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500" spc="-7" baseline="5555" dirty="0">
                <a:latin typeface="Verdana"/>
                <a:cs typeface="Verdana"/>
              </a:rPr>
              <a:t>8 </a:t>
            </a:r>
            <a:r>
              <a:rPr sz="1000" spc="-5" dirty="0">
                <a:latin typeface="Verdana"/>
                <a:cs typeface="Verdana"/>
              </a:rPr>
              <a:t>| </a:t>
            </a:r>
            <a:r>
              <a:rPr sz="1000" spc="-10" dirty="0">
                <a:latin typeface="Verdana"/>
                <a:cs typeface="Verdana"/>
              </a:rPr>
              <a:t>Тема презентации </a:t>
            </a:r>
            <a:r>
              <a:rPr sz="1000" spc="-5" dirty="0">
                <a:latin typeface="Verdana"/>
                <a:cs typeface="Verdana"/>
              </a:rPr>
              <a:t>|</a:t>
            </a:r>
            <a:r>
              <a:rPr sz="1000" spc="114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XX/ХХ/ХХ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4000" cy="4866005"/>
          </a:xfrm>
          <a:custGeom>
            <a:avLst/>
            <a:gdLst/>
            <a:ahLst/>
            <a:cxnLst/>
            <a:rect l="l" t="t" r="r" b="b"/>
            <a:pathLst>
              <a:path w="9144000" h="4866005">
                <a:moveTo>
                  <a:pt x="0" y="4865751"/>
                </a:moveTo>
                <a:lnTo>
                  <a:pt x="9144000" y="4865751"/>
                </a:lnTo>
                <a:lnTo>
                  <a:pt x="9144000" y="0"/>
                </a:lnTo>
                <a:lnTo>
                  <a:pt x="0" y="0"/>
                </a:lnTo>
                <a:lnTo>
                  <a:pt x="0" y="4865751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875212"/>
            <a:ext cx="9144000" cy="268605"/>
          </a:xfrm>
          <a:custGeom>
            <a:avLst/>
            <a:gdLst/>
            <a:ahLst/>
            <a:cxnLst/>
            <a:rect l="l" t="t" r="r" b="b"/>
            <a:pathLst>
              <a:path w="9144000" h="268604">
                <a:moveTo>
                  <a:pt x="0" y="268287"/>
                </a:moveTo>
                <a:lnTo>
                  <a:pt x="9144000" y="268287"/>
                </a:lnTo>
                <a:lnTo>
                  <a:pt x="9144000" y="0"/>
                </a:lnTo>
                <a:lnTo>
                  <a:pt x="0" y="0"/>
                </a:lnTo>
                <a:lnTo>
                  <a:pt x="0" y="2682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928662" y="142858"/>
            <a:ext cx="7643866" cy="1366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wrap="square" lIns="0" tIns="12065" rIns="0" bIns="0" rtlCol="0">
            <a:spAutoFit/>
          </a:bodyPr>
          <a:lstStyle/>
          <a:p>
            <a:pPr marL="12065" marR="5080" indent="5715" algn="ctr">
              <a:lnSpc>
                <a:spcPct val="100000"/>
              </a:lnSpc>
              <a:spcBef>
                <a:spcPts val="95"/>
              </a:spcBef>
            </a:pPr>
            <a:r>
              <a:rPr sz="2200" spc="-5" dirty="0"/>
              <a:t>Находясь вблизи железнодорожных </a:t>
            </a:r>
            <a:r>
              <a:rPr sz="2200" spc="-10" dirty="0"/>
              <a:t>путей  снимайте наушники </a:t>
            </a:r>
            <a:r>
              <a:rPr sz="2200" spc="-5" dirty="0"/>
              <a:t>и капюшон, они могут  </a:t>
            </a:r>
            <a:r>
              <a:rPr sz="2200" spc="-10" dirty="0"/>
              <a:t>помешать </a:t>
            </a:r>
            <a:r>
              <a:rPr sz="2200" spc="-5" dirty="0"/>
              <a:t>вам </a:t>
            </a:r>
            <a:r>
              <a:rPr sz="2200" spc="-10" dirty="0"/>
              <a:t>заметить приближающийся</a:t>
            </a:r>
            <a:r>
              <a:rPr sz="2200" spc="145" dirty="0"/>
              <a:t> </a:t>
            </a:r>
            <a:r>
              <a:rPr sz="2200" spc="-10" dirty="0" err="1"/>
              <a:t>поезд</a:t>
            </a:r>
            <a:r>
              <a:rPr sz="2200" spc="-10" dirty="0" smtClean="0"/>
              <a:t>.</a:t>
            </a:r>
            <a:r>
              <a:rPr lang="ru-RU" sz="2200" spc="-10" dirty="0" smtClean="0"/>
              <a:t> Железная дорога – не место для развлечений</a:t>
            </a:r>
            <a:endParaRPr sz="2200" dirty="0"/>
          </a:p>
        </p:txBody>
      </p:sp>
      <p:sp>
        <p:nvSpPr>
          <p:cNvPr id="9" name="object 9"/>
          <p:cNvSpPr/>
          <p:nvPr/>
        </p:nvSpPr>
        <p:spPr>
          <a:xfrm>
            <a:off x="1071538" y="1785932"/>
            <a:ext cx="3286148" cy="24338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5"/>
          <p:cNvSpPr/>
          <p:nvPr/>
        </p:nvSpPr>
        <p:spPr>
          <a:xfrm>
            <a:off x="4786314" y="1857370"/>
            <a:ext cx="3786214" cy="25003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68833" y="4930679"/>
            <a:ext cx="2309495" cy="165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1500" spc="-7" baseline="5555" dirty="0">
                <a:latin typeface="Verdana"/>
                <a:cs typeface="Verdana"/>
              </a:rPr>
              <a:t>12 </a:t>
            </a:r>
            <a:r>
              <a:rPr sz="1000" spc="-5" dirty="0">
                <a:latin typeface="Verdana"/>
                <a:cs typeface="Verdana"/>
              </a:rPr>
              <a:t>| </a:t>
            </a:r>
            <a:r>
              <a:rPr sz="1000" spc="-10" dirty="0">
                <a:latin typeface="Verdana"/>
                <a:cs typeface="Verdana"/>
              </a:rPr>
              <a:t>Тема презентации </a:t>
            </a:r>
            <a:r>
              <a:rPr sz="1000" spc="-5" dirty="0">
                <a:latin typeface="Verdana"/>
                <a:cs typeface="Verdana"/>
              </a:rPr>
              <a:t>|</a:t>
            </a:r>
            <a:r>
              <a:rPr sz="1000" spc="120" dirty="0">
                <a:latin typeface="Verdana"/>
                <a:cs typeface="Verdana"/>
              </a:rPr>
              <a:t> </a:t>
            </a:r>
            <a:r>
              <a:rPr sz="1000" spc="-5" dirty="0">
                <a:latin typeface="Verdana"/>
                <a:cs typeface="Verdana"/>
              </a:rPr>
              <a:t>XX/ХХ/ХХ</a:t>
            </a:r>
            <a:endParaRPr sz="10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9144000" cy="4866005"/>
          </a:xfrm>
          <a:custGeom>
            <a:avLst/>
            <a:gdLst/>
            <a:ahLst/>
            <a:cxnLst/>
            <a:rect l="l" t="t" r="r" b="b"/>
            <a:pathLst>
              <a:path w="9144000" h="4866005">
                <a:moveTo>
                  <a:pt x="0" y="4865751"/>
                </a:moveTo>
                <a:lnTo>
                  <a:pt x="9144000" y="4865751"/>
                </a:lnTo>
                <a:lnTo>
                  <a:pt x="9144000" y="0"/>
                </a:lnTo>
                <a:lnTo>
                  <a:pt x="0" y="0"/>
                </a:lnTo>
                <a:lnTo>
                  <a:pt x="0" y="4865751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0" y="4875212"/>
            <a:ext cx="9144000" cy="268605"/>
          </a:xfrm>
          <a:custGeom>
            <a:avLst/>
            <a:gdLst/>
            <a:ahLst/>
            <a:cxnLst/>
            <a:rect l="l" t="t" r="r" b="b"/>
            <a:pathLst>
              <a:path w="9144000" h="268604">
                <a:moveTo>
                  <a:pt x="0" y="268287"/>
                </a:moveTo>
                <a:lnTo>
                  <a:pt x="9144000" y="268287"/>
                </a:lnTo>
                <a:lnTo>
                  <a:pt x="9144000" y="0"/>
                </a:lnTo>
                <a:lnTo>
                  <a:pt x="0" y="0"/>
                </a:lnTo>
                <a:lnTo>
                  <a:pt x="0" y="26828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33372" y="164592"/>
            <a:ext cx="5568696" cy="26654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85918" y="2285998"/>
            <a:ext cx="5474208" cy="25222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722630"/>
          </a:xfrm>
          <a:custGeom>
            <a:avLst/>
            <a:gdLst/>
            <a:ahLst/>
            <a:cxnLst/>
            <a:rect l="l" t="t" r="r" b="b"/>
            <a:pathLst>
              <a:path w="9144000" h="722630">
                <a:moveTo>
                  <a:pt x="0" y="722376"/>
                </a:moveTo>
                <a:lnTo>
                  <a:pt x="9144000" y="722376"/>
                </a:lnTo>
                <a:lnTo>
                  <a:pt x="9144000" y="0"/>
                </a:lnTo>
                <a:lnTo>
                  <a:pt x="0" y="0"/>
                </a:lnTo>
                <a:lnTo>
                  <a:pt x="0" y="722376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Задание № 1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«Угадай по форме»</a:t>
            </a:r>
            <a:endParaRPr sz="4000" b="1" dirty="0">
              <a:solidFill>
                <a:srgbClr val="FF0000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4901183"/>
            <a:ext cx="9144000" cy="242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879973"/>
            <a:ext cx="9144000" cy="263525"/>
          </a:xfrm>
          <a:custGeom>
            <a:avLst/>
            <a:gdLst/>
            <a:ahLst/>
            <a:cxnLst/>
            <a:rect l="l" t="t" r="r" b="b"/>
            <a:pathLst>
              <a:path w="9144000" h="263525">
                <a:moveTo>
                  <a:pt x="0" y="263525"/>
                </a:moveTo>
                <a:lnTo>
                  <a:pt x="9144000" y="263525"/>
                </a:lnTo>
                <a:lnTo>
                  <a:pt x="9144000" y="0"/>
                </a:lnTo>
                <a:lnTo>
                  <a:pt x="0" y="0"/>
                </a:lnTo>
                <a:lnTo>
                  <a:pt x="0" y="263525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Рисунок 10" descr="путейцы.jpg"/>
          <p:cNvPicPr>
            <a:picLocks noChangeAspect="1"/>
          </p:cNvPicPr>
          <p:nvPr/>
        </p:nvPicPr>
        <p:blipFill>
          <a:blip r:embed="rId4" cstate="print"/>
          <a:srcRect l="17187" t="19444" r="23438" b="11111"/>
          <a:stretch>
            <a:fillRect/>
          </a:stretch>
        </p:blipFill>
        <p:spPr>
          <a:xfrm>
            <a:off x="642910" y="1643056"/>
            <a:ext cx="3071834" cy="2643206"/>
          </a:xfrm>
          <a:prstGeom prst="rect">
            <a:avLst/>
          </a:prstGeom>
        </p:spPr>
      </p:pic>
      <p:pic>
        <p:nvPicPr>
          <p:cNvPr id="12" name="Рисунок 11" descr="ДСП.jpg"/>
          <p:cNvPicPr>
            <a:picLocks noChangeAspect="1"/>
          </p:cNvPicPr>
          <p:nvPr/>
        </p:nvPicPr>
        <p:blipFill>
          <a:blip r:embed="rId5" cstate="print"/>
          <a:srcRect l="5729" t="9722" r="4807" b="43055"/>
          <a:stretch>
            <a:fillRect/>
          </a:stretch>
        </p:blipFill>
        <p:spPr>
          <a:xfrm>
            <a:off x="4071934" y="1643056"/>
            <a:ext cx="4714908" cy="264320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проводник.jpg"/>
          <p:cNvPicPr>
            <a:picLocks noChangeAspect="1"/>
          </p:cNvPicPr>
          <p:nvPr/>
        </p:nvPicPr>
        <p:blipFill>
          <a:blip r:embed="rId2" cstate="print"/>
          <a:srcRect r="24590"/>
          <a:stretch>
            <a:fillRect/>
          </a:stretch>
        </p:blipFill>
        <p:spPr>
          <a:xfrm>
            <a:off x="357158" y="642924"/>
            <a:ext cx="3643338" cy="3286148"/>
          </a:xfrm>
          <a:prstGeom prst="rect">
            <a:avLst/>
          </a:prstGeom>
        </p:spPr>
      </p:pic>
      <p:pic>
        <p:nvPicPr>
          <p:cNvPr id="7" name="Рисунок 6" descr="provodnik___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0563" y="500048"/>
            <a:ext cx="4573437" cy="34290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машинист локомотива.jpg"/>
          <p:cNvPicPr>
            <a:picLocks noChangeAspect="1"/>
          </p:cNvPicPr>
          <p:nvPr/>
        </p:nvPicPr>
        <p:blipFill>
          <a:blip r:embed="rId2" cstate="print"/>
          <a:srcRect r="36364"/>
          <a:stretch>
            <a:fillRect/>
          </a:stretch>
        </p:blipFill>
        <p:spPr>
          <a:xfrm>
            <a:off x="214282" y="357172"/>
            <a:ext cx="4500594" cy="4084939"/>
          </a:xfrm>
          <a:prstGeom prst="rect">
            <a:avLst/>
          </a:prstGeom>
        </p:spPr>
      </p:pic>
      <p:pic>
        <p:nvPicPr>
          <p:cNvPr id="5" name="Рисунок 4" descr="машинист паровоза.png"/>
          <p:cNvPicPr>
            <a:picLocks noChangeAspect="1"/>
          </p:cNvPicPr>
          <p:nvPr/>
        </p:nvPicPr>
        <p:blipFill>
          <a:blip r:embed="rId3" cstate="print"/>
          <a:srcRect l="-14286" b="-11725"/>
          <a:stretch>
            <a:fillRect/>
          </a:stretch>
        </p:blipFill>
        <p:spPr>
          <a:xfrm>
            <a:off x="4643438" y="571486"/>
            <a:ext cx="4000528" cy="378621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722630"/>
          </a:xfrm>
          <a:custGeom>
            <a:avLst/>
            <a:gdLst/>
            <a:ahLst/>
            <a:cxnLst/>
            <a:rect l="l" t="t" r="r" b="b"/>
            <a:pathLst>
              <a:path w="9144000" h="722630">
                <a:moveTo>
                  <a:pt x="0" y="722376"/>
                </a:moveTo>
                <a:lnTo>
                  <a:pt x="9144000" y="722376"/>
                </a:lnTo>
                <a:lnTo>
                  <a:pt x="9144000" y="0"/>
                </a:lnTo>
                <a:lnTo>
                  <a:pt x="0" y="0"/>
                </a:lnTo>
                <a:lnTo>
                  <a:pt x="0" y="722376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</a:rPr>
              <a:t>Задание № 2 </a:t>
            </a:r>
          </a:p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«</a:t>
            </a:r>
            <a:r>
              <a:rPr lang="ru-RU" sz="4000" b="1" dirty="0" err="1" smtClean="0">
                <a:solidFill>
                  <a:srgbClr val="FF0000"/>
                </a:solidFill>
              </a:rPr>
              <a:t>Вопрошалки</a:t>
            </a:r>
            <a:r>
              <a:rPr lang="ru-RU" sz="4000" b="1" dirty="0" smtClean="0">
                <a:solidFill>
                  <a:srgbClr val="FF0000"/>
                </a:solidFill>
              </a:rPr>
              <a:t>»</a:t>
            </a:r>
            <a:endParaRPr sz="4000" b="1" dirty="0">
              <a:solidFill>
                <a:srgbClr val="FF0000"/>
              </a:solidFill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4901183"/>
            <a:ext cx="9144000" cy="24231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4879973"/>
            <a:ext cx="9144000" cy="263525"/>
          </a:xfrm>
          <a:custGeom>
            <a:avLst/>
            <a:gdLst/>
            <a:ahLst/>
            <a:cxnLst/>
            <a:rect l="l" t="t" r="r" b="b"/>
            <a:pathLst>
              <a:path w="9144000" h="263525">
                <a:moveTo>
                  <a:pt x="0" y="263525"/>
                </a:moveTo>
                <a:lnTo>
                  <a:pt x="9144000" y="263525"/>
                </a:lnTo>
                <a:lnTo>
                  <a:pt x="9144000" y="0"/>
                </a:lnTo>
                <a:lnTo>
                  <a:pt x="0" y="0"/>
                </a:lnTo>
                <a:lnTo>
                  <a:pt x="0" y="263525"/>
                </a:lnTo>
                <a:close/>
              </a:path>
            </a:pathLst>
          </a:custGeom>
          <a:solidFill>
            <a:srgbClr val="BEC5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496300" y="4948237"/>
            <a:ext cx="306324" cy="13652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Picture 43" descr="164811804143310133584692533091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1714494"/>
            <a:ext cx="278608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" name="Picture 41" descr="16481180880646470627277562414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1714494"/>
            <a:ext cx="328614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0" name="TextBox 9"/>
          <p:cNvSpPr txBox="1"/>
          <p:nvPr/>
        </p:nvSpPr>
        <p:spPr>
          <a:xfrm>
            <a:off x="1500166" y="4000510"/>
            <a:ext cx="6429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1. Какие виды поездов вы знаете?</a:t>
            </a:r>
            <a:endParaRPr lang="ru-RU" sz="32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1"/>
          </p:nvPr>
        </p:nvSpPr>
        <p:spPr>
          <a:xfrm>
            <a:off x="857224" y="3714758"/>
            <a:ext cx="76438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</a:t>
            </a:r>
            <a:r>
              <a:rPr lang="ru-RU" sz="3200" b="1" dirty="0" smtClean="0"/>
              <a:t>. Где люди ждут электричку или поезд?</a:t>
            </a:r>
            <a:endParaRPr lang="ru-RU" sz="3200" b="1" dirty="0"/>
          </a:p>
        </p:txBody>
      </p:sp>
      <p:pic>
        <p:nvPicPr>
          <p:cNvPr id="6" name="Рисунок 5" descr="перро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500048"/>
            <a:ext cx="3857652" cy="285752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2" descr="164811812953490871866989428637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57172"/>
            <a:ext cx="3143272" cy="2145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5" name="Текст 4"/>
          <p:cNvSpPr txBox="1">
            <a:spLocks noGrp="1"/>
          </p:cNvSpPr>
          <p:nvPr>
            <p:ph type="body" idx="1"/>
          </p:nvPr>
        </p:nvSpPr>
        <p:spPr>
          <a:xfrm>
            <a:off x="642910" y="3857634"/>
            <a:ext cx="807249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3</a:t>
            </a:r>
            <a:r>
              <a:rPr lang="ru-RU" sz="3200" b="1" dirty="0" smtClean="0"/>
              <a:t>. При помощи чего движется электровоз, тепловоз и паровоз?</a:t>
            </a:r>
            <a:endParaRPr lang="ru-RU" sz="3200" b="1" dirty="0"/>
          </a:p>
        </p:txBody>
      </p:sp>
      <p:pic>
        <p:nvPicPr>
          <p:cNvPr id="7" name="Рисунок 6" descr="паровоз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1928808"/>
            <a:ext cx="3000396" cy="20002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Рисунок 7" descr="электровоз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285734"/>
            <a:ext cx="3357586" cy="2229997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1"/>
          </p:nvPr>
        </p:nvSpPr>
        <p:spPr>
          <a:xfrm>
            <a:off x="857224" y="3714758"/>
            <a:ext cx="76438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4. Для чего нужен стоп-кран?</a:t>
            </a:r>
            <a:endParaRPr lang="ru-RU" sz="3200" b="1" dirty="0"/>
          </a:p>
        </p:txBody>
      </p:sp>
      <p:pic>
        <p:nvPicPr>
          <p:cNvPr id="7" name="Рисунок 6" descr="стоп-кран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357172"/>
            <a:ext cx="6715172" cy="32147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 txBox="1">
            <a:spLocks noGrp="1"/>
          </p:cNvSpPr>
          <p:nvPr>
            <p:ph type="body" idx="1"/>
          </p:nvPr>
        </p:nvSpPr>
        <p:spPr>
          <a:xfrm>
            <a:off x="857224" y="3714758"/>
            <a:ext cx="76438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5</a:t>
            </a:r>
            <a:r>
              <a:rPr lang="ru-RU" sz="3200" b="1" dirty="0" smtClean="0"/>
              <a:t>. Кто ведет поезд?</a:t>
            </a:r>
            <a:endParaRPr lang="ru-RU" sz="3200" b="1" dirty="0"/>
          </a:p>
        </p:txBody>
      </p:sp>
      <p:pic>
        <p:nvPicPr>
          <p:cNvPr id="2050" name="Picture 2" descr="C:\Users\dcs-DAKlunkova\Desktop\машинист поез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500048"/>
            <a:ext cx="4214842" cy="2811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211</Words>
  <Application>Microsoft Office PowerPoint</Application>
  <PresentationFormat>Экран (16:9)</PresentationFormat>
  <Paragraphs>33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Не переходите по железнодорожному переезду при  запрещающем сигнале светофора переездной  сигнализации независимо от положения и наличия  шлагбаума</vt:lpstr>
      <vt:lpstr>Не поднимайтесь на вагоны, опоры и специальные  конструкции контактной сети, воздушных линий и  искусственных сооружений</vt:lpstr>
      <vt:lpstr>Находясь вблизи железнодорожных путей  снимайте наушники и капюшон, они могут  помешать вам заметить приближающийся поезд. Железная дорога – не место для развлечений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dcs-DAKlunkova</cp:lastModifiedBy>
  <cp:revision>8</cp:revision>
  <dcterms:created xsi:type="dcterms:W3CDTF">2022-06-21T05:39:45Z</dcterms:created>
  <dcterms:modified xsi:type="dcterms:W3CDTF">2022-07-20T11:28:21Z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2022-01-17T00:00:00Z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2022-06-21T00:00:00Z</vt:filetime>
  </property>
</Properties>
</file>