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drawings/drawing6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3.xml" ContentType="application/vnd.openxmlformats-officedocument.drawingml.chart+xml"/>
  <Override PartName="/ppt/drawings/drawing7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14.xml" ContentType="application/vnd.openxmlformats-officedocument.drawingml.chart+xml"/>
  <Override PartName="/ppt/drawings/drawing8.xml" ContentType="application/vnd.openxmlformats-officedocument.drawingml.chartshapes+xml"/>
  <Override PartName="/ppt/charts/chart15.xml" ContentType="application/vnd.openxmlformats-officedocument.drawingml.chart+xml"/>
  <Override PartName="/ppt/drawings/drawing9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notesSlides/notesSlide5.xml" ContentType="application/vnd.openxmlformats-officedocument.presentationml.notesSlide+xml"/>
  <Override PartName="/ppt/charts/chart18.xml" ContentType="application/vnd.openxmlformats-officedocument.drawingml.chart+xml"/>
  <Override PartName="/ppt/drawings/drawing10.xml" ContentType="application/vnd.openxmlformats-officedocument.drawingml.chartshapes+xml"/>
  <Override PartName="/ppt/charts/chart19.xml" ContentType="application/vnd.openxmlformats-officedocument.drawingml.chart+xml"/>
  <Override PartName="/ppt/drawings/drawing1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0.xml" ContentType="application/vnd.openxmlformats-officedocument.drawingml.chart+xml"/>
  <Override PartName="/ppt/drawings/drawing12.xml" ContentType="application/vnd.openxmlformats-officedocument.drawingml.chartshapes+xml"/>
  <Override PartName="/ppt/charts/chart21.xml" ContentType="application/vnd.openxmlformats-officedocument.drawingml.chart+xml"/>
  <Override PartName="/ppt/drawings/drawing13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2.xml" ContentType="application/vnd.openxmlformats-officedocument.drawingml.chart+xml"/>
  <Override PartName="/ppt/drawings/drawing14.xml" ContentType="application/vnd.openxmlformats-officedocument.drawingml.chartshapes+xml"/>
  <Override PartName="/ppt/charts/chart23.xml" ContentType="application/vnd.openxmlformats-officedocument.drawingml.chart+xml"/>
  <Override PartName="/ppt/drawings/drawing15.xml" ContentType="application/vnd.openxmlformats-officedocument.drawingml.chartshapes+xml"/>
  <Override PartName="/ppt/charts/chart2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12" r:id="rId2"/>
  </p:sldMasterIdLst>
  <p:notesMasterIdLst>
    <p:notesMasterId r:id="rId31"/>
  </p:notesMasterIdLst>
  <p:sldIdLst>
    <p:sldId id="345" r:id="rId3"/>
    <p:sldId id="277" r:id="rId4"/>
    <p:sldId id="278" r:id="rId5"/>
    <p:sldId id="331" r:id="rId6"/>
    <p:sldId id="332" r:id="rId7"/>
    <p:sldId id="333" r:id="rId8"/>
    <p:sldId id="334" r:id="rId9"/>
    <p:sldId id="335" r:id="rId10"/>
    <p:sldId id="336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0" r:id="rId24"/>
    <p:sldId id="361" r:id="rId25"/>
    <p:sldId id="363" r:id="rId26"/>
    <p:sldId id="362" r:id="rId27"/>
    <p:sldId id="338" r:id="rId28"/>
    <p:sldId id="290" r:id="rId29"/>
    <p:sldId id="291" r:id="rId30"/>
  </p:sldIdLst>
  <p:sldSz cx="6858000" cy="9144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BB6"/>
    <a:srgbClr val="88E08C"/>
    <a:srgbClr val="63D769"/>
    <a:srgbClr val="B4ECB7"/>
    <a:srgbClr val="8BE7B0"/>
    <a:srgbClr val="97DBA4"/>
    <a:srgbClr val="F5A7E6"/>
    <a:srgbClr val="FBD1AF"/>
    <a:srgbClr val="FDD1F7"/>
    <a:srgbClr val="FBA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56" autoAdjust="0"/>
    <p:restoredTop sz="94055" autoAdjust="0"/>
  </p:normalViewPr>
  <p:slideViewPr>
    <p:cSldViewPr>
      <p:cViewPr>
        <p:scale>
          <a:sx n="180" d="100"/>
          <a:sy n="180" d="100"/>
        </p:scale>
        <p:origin x="1338" y="-304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669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76748960260454"/>
          <c:y val="0.1472482877862083"/>
          <c:w val="0.42942194224796276"/>
          <c:h val="0.852751712213791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Основные направления деятельности района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4.3015206982422076E-3"/>
                  <c:y val="-6.250032808398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0754225140296067E-2"/>
                  <c:y val="-1.2500000000000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3016900561184323E-3"/>
                  <c:y val="2.0833333333333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630637658617642E-2"/>
                  <c:y val="-0.10308744040824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5055915196414539E-2"/>
                  <c:y val="-0.120833661417322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011183039282899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Промышленность</c:v>
                </c:pt>
                <c:pt idx="1">
                  <c:v>Сельское хозяйство</c:v>
                </c:pt>
                <c:pt idx="2">
                  <c:v>Розничная торговля</c:v>
                </c:pt>
                <c:pt idx="3">
                  <c:v>Транспорт</c:v>
                </c:pt>
                <c:pt idx="4">
                  <c:v>Строительство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0.61</c:v>
                </c:pt>
                <c:pt idx="1">
                  <c:v>0.14099999999999999</c:v>
                </c:pt>
                <c:pt idx="2">
                  <c:v>0.20599999999999999</c:v>
                </c:pt>
                <c:pt idx="3">
                  <c:v>0.02</c:v>
                </c:pt>
                <c:pt idx="4">
                  <c:v>1.7000000000000001E-2</c:v>
                </c:pt>
                <c:pt idx="5">
                  <c:v>6.0000000000000001E-3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7118128473530039"/>
          <c:y val="0.16745439632545958"/>
          <c:w val="0.41391420600963091"/>
          <c:h val="0.77646587926509225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/>
            </a:pPr>
            <a:r>
              <a:rPr lang="ru-RU" sz="1400" dirty="0" smtClean="0"/>
              <a:t>2025 год</a:t>
            </a:r>
            <a:endParaRPr lang="ru-RU" sz="1400" dirty="0"/>
          </a:p>
        </c:rich>
      </c:tx>
      <c:layout>
        <c:manualLayout>
          <c:xMode val="edge"/>
          <c:yMode val="edge"/>
          <c:x val="0.36482242713772545"/>
          <c:y val="3.0408498672561287E-2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307987240856778E-2"/>
          <c:y val="0.20866247735724011"/>
          <c:w val="0.91418966357065612"/>
          <c:h val="0.774075053187827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84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8100" dir="84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2.1525204828425473E-2"/>
                  <c:y val="-0.1398790938937818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8431710863957214E-2"/>
                  <c:y val="4.25718981415858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800" b="1" dirty="0" smtClean="0"/>
                      <a:t>физическая</a:t>
                    </a:r>
                    <a:r>
                      <a:rPr lang="ru-RU" sz="800" b="1" baseline="0" dirty="0" smtClean="0"/>
                      <a:t> </a:t>
                    </a:r>
                    <a:r>
                      <a:rPr lang="ru-RU" sz="800" b="1" dirty="0" smtClean="0"/>
                      <a:t>культура</a:t>
                    </a:r>
                    <a:endParaRPr lang="ru-RU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6143903621319105E-2"/>
                  <c:y val="-3.649019840707354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культура</c:v>
                </c:pt>
                <c:pt idx="1">
                  <c:v>образование</c:v>
                </c:pt>
                <c:pt idx="2">
                  <c:v>соцполитика</c:v>
                </c:pt>
                <c:pt idx="3">
                  <c:v>ФК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56.8</c:v>
                </c:pt>
                <c:pt idx="1">
                  <c:v>4199.3</c:v>
                </c:pt>
                <c:pt idx="2">
                  <c:v>288.2</c:v>
                </c:pt>
                <c:pt idx="3">
                  <c:v>232.5</c:v>
                </c:pt>
                <c:pt idx="4">
                  <c:v>461.3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cene3d>
          <a:camera prst="orthographicFront"/>
          <a:lightRig rig="threePt" dir="t"/>
        </a:scene3d>
        <a:sp3d>
          <a:bevelT w="165100" prst="coolSlant"/>
        </a:sp3d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/>
            </a:pPr>
            <a:r>
              <a:rPr lang="ru-RU" sz="1400" dirty="0" smtClean="0"/>
              <a:t>2026 год</a:t>
            </a:r>
            <a:endParaRPr lang="ru-RU" sz="1400" dirty="0"/>
          </a:p>
        </c:rich>
      </c:tx>
      <c:layout>
        <c:manualLayout>
          <c:xMode val="edge"/>
          <c:yMode val="edge"/>
          <c:x val="0.29486564543411425"/>
          <c:y val="3.0408498672561287E-2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307987240856778E-2"/>
          <c:y val="0.20866247735724011"/>
          <c:w val="0.91418966357065612"/>
          <c:h val="0.774075053187827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84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8100" dir="84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2.6906506035531842E-2"/>
                  <c:y val="-0.1337973941592697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9194313278170055E-2"/>
                  <c:y val="3.04080197985664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1525628552929971E-2"/>
                  <c:y val="-1.2163399469024514E-2"/>
                </c:manualLayout>
              </c:layout>
              <c:tx>
                <c:rich>
                  <a:bodyPr/>
                  <a:lstStyle/>
                  <a:p>
                    <a:r>
                      <a:rPr lang="ru-RU" sz="800" b="1" dirty="0" smtClean="0"/>
                      <a:t>физическая</a:t>
                    </a:r>
                    <a:r>
                      <a:rPr lang="ru-RU" sz="800" b="1" baseline="0" dirty="0" smtClean="0"/>
                      <a:t> </a:t>
                    </a:r>
                    <a:r>
                      <a:rPr lang="ru-RU" sz="800" b="1" dirty="0" smtClean="0"/>
                      <a:t>культура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культура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физкультура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55.8</c:v>
                </c:pt>
                <c:pt idx="1">
                  <c:v>2582.1</c:v>
                </c:pt>
                <c:pt idx="2">
                  <c:v>271.39999999999998</c:v>
                </c:pt>
                <c:pt idx="3">
                  <c:v>171.3</c:v>
                </c:pt>
                <c:pt idx="4">
                  <c:v>480.1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cene3d>
          <a:camera prst="orthographicFront"/>
          <a:lightRig rig="threePt" dir="t"/>
        </a:scene3d>
        <a:sp3d>
          <a:bevelT w="165100" prst="coolSlant"/>
        </a:sp3d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/>
            </a:pPr>
            <a:r>
              <a:rPr lang="ru-RU" sz="1400" dirty="0" smtClean="0"/>
              <a:t>2027 год</a:t>
            </a:r>
            <a:endParaRPr lang="ru-RU" sz="1400" dirty="0"/>
          </a:p>
        </c:rich>
      </c:tx>
      <c:layout>
        <c:manualLayout>
          <c:xMode val="edge"/>
          <c:yMode val="edge"/>
          <c:x val="0.36482256112649702"/>
          <c:y val="0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307987240856778E-2"/>
          <c:y val="0.20866247735724011"/>
          <c:w val="0.91418966357065612"/>
          <c:h val="0.774075053187827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outerShdw blurRad="50800" dist="38100" dir="84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50800" dist="38100" dir="84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0"/>
                  <c:y val="-0.1642058928318309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9956915692382785E-2"/>
                  <c:y val="2.432679893804902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457561448527642E-2"/>
                  <c:y val="-4.865359787609805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3991383138476557"/>
                  <c:y val="-4.2571898141585802E-2"/>
                </c:manualLayout>
              </c:layout>
              <c:tx>
                <c:rich>
                  <a:bodyPr/>
                  <a:lstStyle/>
                  <a:p>
                    <a:r>
                      <a:rPr lang="ru-RU" sz="800" b="1" dirty="0" smtClean="0"/>
                      <a:t>физическая</a:t>
                    </a:r>
                    <a:r>
                      <a:rPr lang="ru-RU" sz="800" b="1" baseline="0" dirty="0" smtClean="0"/>
                      <a:t> </a:t>
                    </a:r>
                    <a:r>
                      <a:rPr lang="ru-RU" sz="800" b="1" dirty="0" smtClean="0"/>
                      <a:t>культура</a:t>
                    </a:r>
                    <a:endParaRPr lang="ru-RU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культура</c:v>
                </c:pt>
                <c:pt idx="1">
                  <c:v>образование</c:v>
                </c:pt>
                <c:pt idx="2">
                  <c:v>социальная политика</c:v>
                </c:pt>
                <c:pt idx="3">
                  <c:v>физкультура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55.2</c:v>
                </c:pt>
                <c:pt idx="1">
                  <c:v>2237.6999999999998</c:v>
                </c:pt>
                <c:pt idx="2">
                  <c:v>271.8</c:v>
                </c:pt>
                <c:pt idx="3">
                  <c:v>42.6</c:v>
                </c:pt>
                <c:pt idx="4">
                  <c:v>577.5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scene3d>
          <a:camera prst="orthographicFront"/>
          <a:lightRig rig="threePt" dir="t"/>
        </a:scene3d>
        <a:sp3d>
          <a:bevelT w="165100" prst="coolSlant"/>
        </a:sp3d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 расходы </c:v>
                </c:pt>
              </c:strCache>
            </c:strRef>
          </c:tx>
          <c:spPr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</c:v>
                </c:pt>
                <c:pt idx="1">
                  <c:v>2026 г</c:v>
                </c:pt>
                <c:pt idx="2">
                  <c:v>2027 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0.0">
                  <c:v>445.1</c:v>
                </c:pt>
                <c:pt idx="1">
                  <c:v>446.3</c:v>
                </c:pt>
                <c:pt idx="2">
                  <c:v>545.1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социально-культурную сферу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</c:v>
                </c:pt>
                <c:pt idx="1">
                  <c:v>2026 г</c:v>
                </c:pt>
                <c:pt idx="2">
                  <c:v>2027 г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4793</c:v>
                </c:pt>
                <c:pt idx="1">
                  <c:v>3114.4</c:v>
                </c:pt>
                <c:pt idx="2">
                  <c:v>2639.7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171474288"/>
        <c:axId val="212848272"/>
      </c:barChart>
      <c:catAx>
        <c:axId val="171474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48272"/>
        <c:crosses val="autoZero"/>
        <c:auto val="1"/>
        <c:lblAlgn val="ctr"/>
        <c:lblOffset val="100"/>
        <c:noMultiLvlLbl val="0"/>
      </c:catAx>
      <c:valAx>
        <c:axId val="21284827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7147428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100"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ru-RU"/>
          </a:p>
        </c:txPr>
      </c:legendEntry>
      <c:layout>
        <c:manualLayout>
          <c:xMode val="edge"/>
          <c:yMode val="edge"/>
          <c:x val="0"/>
          <c:y val="0.76181039343839441"/>
          <c:w val="1"/>
          <c:h val="0.2381896065616056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effectLst/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Удельный</a:t>
            </a:r>
            <a:r>
              <a:rPr lang="ru-RU" sz="1200" baseline="0" dirty="0" smtClean="0"/>
              <a:t> вес</a:t>
            </a:r>
            <a:r>
              <a:rPr lang="ru-RU" sz="1200" dirty="0" smtClean="0"/>
              <a:t> отрасли в общих расходах  бюджета  на 2025 год</a:t>
            </a:r>
            <a:endParaRPr lang="ru-RU" sz="1200" dirty="0"/>
          </a:p>
        </c:rich>
      </c:tx>
      <c:layout>
        <c:manualLayout>
          <c:xMode val="edge"/>
          <c:yMode val="edge"/>
          <c:x val="0.16405854596402866"/>
          <c:y val="0"/>
        </c:manualLayout>
      </c:layout>
      <c:overlay val="0"/>
    </c:title>
    <c:autoTitleDeleted val="0"/>
    <c:view3D>
      <c:rotX val="30"/>
      <c:rotY val="5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952239874581839E-2"/>
          <c:y val="0.16585787683880746"/>
          <c:w val="0.95904776012541815"/>
          <c:h val="0.672175791396416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общие расходы</c:v>
                </c:pt>
                <c:pt idx="1">
                  <c:v>образование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27.7</c:v>
                </c:pt>
                <c:pt idx="1">
                  <c:v>72.3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Дошкольное образование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1035</c:v>
                </c:pt>
                <c:pt idx="1">
                  <c:v>747.2</c:v>
                </c:pt>
                <c:pt idx="2">
                  <c:v>777.4</c:v>
                </c:pt>
                <c:pt idx="3">
                  <c:v>806.2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образование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1607.3</c:v>
                </c:pt>
                <c:pt idx="1">
                  <c:v>3104.6</c:v>
                </c:pt>
                <c:pt idx="2">
                  <c:v>1468.9</c:v>
                </c:pt>
                <c:pt idx="3">
                  <c:v>1095.7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Дополнительное образование детей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215.2</c:v>
                </c:pt>
                <c:pt idx="1">
                  <c:v>199.5</c:v>
                </c:pt>
                <c:pt idx="2">
                  <c:v>196.7</c:v>
                </c:pt>
                <c:pt idx="3">
                  <c:v>196.7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Молодежная политика и прочие мероприятия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2.8614327531759649E-3"/>
                  <c:y val="-3.941826503765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4.3798072264060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2.6278843358436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3.941826503765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Лист1!$E$2:$E$5</c:f>
              <c:numCache>
                <c:formatCode>#,##0.0</c:formatCode>
                <c:ptCount val="4"/>
                <c:pt idx="0">
                  <c:v>140.69999999999999</c:v>
                </c:pt>
                <c:pt idx="1">
                  <c:v>148</c:v>
                </c:pt>
                <c:pt idx="2">
                  <c:v>139.1</c:v>
                </c:pt>
                <c:pt idx="3">
                  <c:v>139.1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12849840"/>
        <c:axId val="212848664"/>
      </c:barChart>
      <c:catAx>
        <c:axId val="212849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48664"/>
        <c:crosses val="autoZero"/>
        <c:auto val="1"/>
        <c:lblAlgn val="ctr"/>
        <c:lblOffset val="100"/>
        <c:noMultiLvlLbl val="0"/>
      </c:catAx>
      <c:valAx>
        <c:axId val="21284866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28498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800" b="0"/>
            </a:pPr>
            <a:endParaRPr lang="ru-RU"/>
          </a:p>
        </c:txPr>
      </c:legendEntry>
      <c:layout>
        <c:manualLayout>
          <c:xMode val="edge"/>
          <c:yMode val="edge"/>
          <c:x val="1.6565893163564001E-2"/>
          <c:y val="0.77929387914740089"/>
          <c:w val="0.98343410683643595"/>
          <c:h val="0.11997050699889748"/>
        </c:manualLayout>
      </c:layout>
      <c:overlay val="0"/>
      <c:txPr>
        <a:bodyPr/>
        <a:lstStyle/>
        <a:p>
          <a:pPr>
            <a:defRPr sz="900" b="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165100" prst="coolSlant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200" dirty="0" smtClean="0"/>
              <a:t>Численность</a:t>
            </a:r>
            <a:r>
              <a:rPr lang="ru-RU" sz="1200" baseline="0" dirty="0" smtClean="0"/>
              <a:t> воспитанников человек</a:t>
            </a:r>
            <a:endParaRPr lang="ru-RU" sz="1200" dirty="0"/>
          </a:p>
        </c:rich>
      </c:tx>
      <c:layout>
        <c:manualLayout>
          <c:xMode val="edge"/>
          <c:yMode val="edge"/>
          <c:x val="0.23179507746837882"/>
          <c:y val="3.527385846017109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5477717871473533E-2"/>
          <c:y val="0.26043865496426338"/>
          <c:w val="0.90904456425705249"/>
          <c:h val="0.5922832648224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г</c:v>
                </c:pt>
                <c:pt idx="1">
                  <c:v>2024 г</c:v>
                </c:pt>
                <c:pt idx="2">
                  <c:v>2025 г</c:v>
                </c:pt>
                <c:pt idx="3">
                  <c:v>2026 г</c:v>
                </c:pt>
                <c:pt idx="4">
                  <c:v>2027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4628</c:v>
                </c:pt>
                <c:pt idx="1">
                  <c:v>4611</c:v>
                </c:pt>
                <c:pt idx="2">
                  <c:v>4518</c:v>
                </c:pt>
                <c:pt idx="3">
                  <c:v>4518</c:v>
                </c:pt>
                <c:pt idx="4">
                  <c:v>4518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8"/>
        <c:axId val="212852976"/>
        <c:axId val="212847488"/>
      </c:barChart>
      <c:catAx>
        <c:axId val="212852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2847488"/>
        <c:crosses val="autoZero"/>
        <c:auto val="1"/>
        <c:lblAlgn val="ctr"/>
        <c:lblOffset val="100"/>
        <c:noMultiLvlLbl val="0"/>
      </c:catAx>
      <c:valAx>
        <c:axId val="21284748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12852976"/>
        <c:crosses val="autoZero"/>
        <c:crossBetween val="between"/>
      </c:valAx>
      <c:spPr>
        <a:effectLst>
          <a:glow rad="495300">
            <a:schemeClr val="accent1">
              <a:alpha val="40000"/>
            </a:schemeClr>
          </a:glow>
          <a:outerShdw blurRad="50800" dist="50800" dir="6420000" algn="ctr" rotWithShape="0">
            <a:srgbClr val="000000">
              <a:alpha val="42000"/>
            </a:srgb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200" dirty="0" smtClean="0"/>
              <a:t>Численность</a:t>
            </a:r>
            <a:r>
              <a:rPr lang="ru-RU" sz="1200" baseline="0" dirty="0" smtClean="0"/>
              <a:t> обучающихся</a:t>
            </a:r>
          </a:p>
          <a:p>
            <a:pPr>
              <a:defRPr/>
            </a:pPr>
            <a:r>
              <a:rPr lang="ru-RU" sz="1200" baseline="0" dirty="0" smtClean="0"/>
              <a:t>человек</a:t>
            </a:r>
            <a:endParaRPr lang="ru-RU" sz="1200" dirty="0"/>
          </a:p>
        </c:rich>
      </c:tx>
      <c:layout>
        <c:manualLayout>
          <c:xMode val="edge"/>
          <c:yMode val="edge"/>
          <c:x val="0.16170480937270051"/>
          <c:y val="3.5354657790575152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г</c:v>
                </c:pt>
                <c:pt idx="1">
                  <c:v>2024 г</c:v>
                </c:pt>
                <c:pt idx="2">
                  <c:v>2025 г</c:v>
                </c:pt>
                <c:pt idx="3">
                  <c:v>2026 г</c:v>
                </c:pt>
                <c:pt idx="4">
                  <c:v>2027 г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13042</c:v>
                </c:pt>
                <c:pt idx="1">
                  <c:v>13058</c:v>
                </c:pt>
                <c:pt idx="2">
                  <c:v>13047</c:v>
                </c:pt>
                <c:pt idx="3">
                  <c:v>13047</c:v>
                </c:pt>
                <c:pt idx="4">
                  <c:v>13047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212850624"/>
        <c:axId val="212854152"/>
      </c:barChart>
      <c:catAx>
        <c:axId val="212850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2854152"/>
        <c:crosses val="autoZero"/>
        <c:auto val="1"/>
        <c:lblAlgn val="ctr"/>
        <c:lblOffset val="100"/>
        <c:noMultiLvlLbl val="0"/>
      </c:catAx>
      <c:valAx>
        <c:axId val="21285415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212850624"/>
        <c:crosses val="autoZero"/>
        <c:crossBetween val="between"/>
      </c:valAx>
      <c:spPr>
        <a:effectLst>
          <a:glow rad="342900">
            <a:schemeClr val="accent1">
              <a:alpha val="40000"/>
            </a:schemeClr>
          </a:glow>
          <a:outerShdw blurRad="50800" dist="50800" dir="6000000" algn="ctr" rotWithShape="0">
            <a:srgbClr val="000000">
              <a:alpha val="43137"/>
            </a:srgb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Другие мероприятия 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4.9000000000000004</c:v>
                </c:pt>
                <c:pt idx="1">
                  <c:v>5.3</c:v>
                </c:pt>
                <c:pt idx="2">
                  <c:v>5.0999999999999996</c:v>
                </c:pt>
                <c:pt idx="3">
                  <c:v>5.0999999999999996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8BE7B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</c:v>
                </c:pt>
                <c:pt idx="3">
                  <c:v>2027 г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51</c:v>
                </c:pt>
                <c:pt idx="1">
                  <c:v>51.4</c:v>
                </c:pt>
                <c:pt idx="2">
                  <c:v>50.7</c:v>
                </c:pt>
                <c:pt idx="3" formatCode="General">
                  <c:v>50.1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212852192"/>
        <c:axId val="212851408"/>
      </c:barChart>
      <c:catAx>
        <c:axId val="2128521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2851408"/>
        <c:crosses val="autoZero"/>
        <c:auto val="1"/>
        <c:lblAlgn val="ctr"/>
        <c:lblOffset val="100"/>
        <c:noMultiLvlLbl val="0"/>
      </c:catAx>
      <c:valAx>
        <c:axId val="212851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1285219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9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900"/>
            </a:pPr>
            <a:endParaRPr lang="ru-RU"/>
          </a:p>
        </c:txPr>
      </c:legendEntry>
      <c:layout>
        <c:manualLayout>
          <c:xMode val="edge"/>
          <c:yMode val="edge"/>
          <c:x val="0"/>
          <c:y val="0.77929387914740089"/>
          <c:w val="0.33975277898157025"/>
          <c:h val="0.1833142732016829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200" dirty="0" smtClean="0"/>
              <a:t>Удельный</a:t>
            </a:r>
            <a:r>
              <a:rPr lang="ru-RU" sz="1200" baseline="0" dirty="0" smtClean="0"/>
              <a:t> вес</a:t>
            </a:r>
            <a:r>
              <a:rPr lang="ru-RU" sz="1200" dirty="0" smtClean="0"/>
              <a:t> отрасли в общих расходах  бюджета  на 2025 год</a:t>
            </a:r>
            <a:endParaRPr lang="ru-RU" sz="1200" dirty="0"/>
          </a:p>
        </c:rich>
      </c:tx>
      <c:layout>
        <c:manualLayout>
          <c:xMode val="edge"/>
          <c:yMode val="edge"/>
          <c:x val="0.12976451690552887"/>
          <c:y val="0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4947242389553841"/>
          <c:w val="1"/>
          <c:h val="0.745910329641123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  <c:explosion val="29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</c:dPt>
          <c:cat>
            <c:strRef>
              <c:f>Лист1!$A$2:$A$3</c:f>
              <c:strCache>
                <c:ptCount val="2"/>
                <c:pt idx="0">
                  <c:v>общие расходы</c:v>
                </c:pt>
                <c:pt idx="1">
                  <c:v>Культура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98.2</c:v>
                </c:pt>
                <c:pt idx="1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873853701214297"/>
          <c:y val="8.255583894933681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title>
    <c:autoTitleDeleted val="0"/>
    <c:view3D>
      <c:rotX val="25"/>
      <c:rotY val="30"/>
      <c:rAngAx val="0"/>
      <c:perspective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7702288902249752"/>
          <c:y val="0.29629716083555729"/>
          <c:w val="0.82297711097750237"/>
          <c:h val="0.41123178984840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Инвестиции в основной капитал за счет всех источников финансирования, млн. рублей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5913193896526E-2"/>
                  <c:y val="-7.50507626812150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9025913193896526E-2"/>
                  <c:y val="-1.5010152536243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196898726212614E-2"/>
                  <c:y val="-3.0020305072486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9025913193896526E-2"/>
                  <c:y val="-3.7525381340607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5367884258528702E-2"/>
                  <c:y val="-4.5030457608729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2023 г. отчет</c:v>
                </c:pt>
                <c:pt idx="1">
                  <c:v>2024 г. оценка</c:v>
                </c:pt>
                <c:pt idx="2">
                  <c:v>2025 г. прогноз</c:v>
                </c:pt>
                <c:pt idx="3">
                  <c:v>2026 г. прогноз</c:v>
                </c:pt>
                <c:pt idx="4">
                  <c:v>2027 г. прогноз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3548.4</c:v>
                </c:pt>
                <c:pt idx="1">
                  <c:v>3809.1</c:v>
                </c:pt>
                <c:pt idx="2">
                  <c:v>4338.1000000000004</c:v>
                </c:pt>
                <c:pt idx="3">
                  <c:v>4902</c:v>
                </c:pt>
                <c:pt idx="4">
                  <c:v>5569.5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gapDepth val="30"/>
        <c:shape val="cylinder"/>
        <c:axId val="211166200"/>
        <c:axId val="211167376"/>
        <c:axId val="0"/>
      </c:bar3DChart>
      <c:catAx>
        <c:axId val="211166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11167376"/>
        <c:crosses val="autoZero"/>
        <c:auto val="1"/>
        <c:lblAlgn val="ctr"/>
        <c:lblOffset val="100"/>
        <c:noMultiLvlLbl val="0"/>
      </c:catAx>
      <c:valAx>
        <c:axId val="21116737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111662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200" dirty="0" smtClean="0"/>
              <a:t>Удельный</a:t>
            </a:r>
            <a:r>
              <a:rPr lang="ru-RU" sz="1200" baseline="0" dirty="0" smtClean="0"/>
              <a:t> вес</a:t>
            </a:r>
            <a:r>
              <a:rPr lang="ru-RU" sz="1200" dirty="0" smtClean="0"/>
              <a:t> отрасли в общих расходах  бюджета  на  2025 год</a:t>
            </a:r>
            <a:endParaRPr lang="ru-RU" sz="1200" dirty="0"/>
          </a:p>
        </c:rich>
      </c:tx>
      <c:layout>
        <c:manualLayout>
          <c:xMode val="edge"/>
          <c:yMode val="edge"/>
          <c:x val="0.20689533120199757"/>
          <c:y val="0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023070482096139E-3"/>
          <c:y val="0.10986404483151103"/>
          <c:w val="0.99119775660618759"/>
          <c:h val="0.837752574820275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explosion val="25"/>
          <c:dPt>
            <c:idx val="0"/>
            <c:bubble3D val="0"/>
            <c:explosion val="29"/>
            <c:spPr>
              <a:solidFill>
                <a:schemeClr val="accent6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общие расходы</c:v>
                </c:pt>
                <c:pt idx="1">
                  <c:v>Здравоохранение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91.2</c:v>
                </c:pt>
                <c:pt idx="1">
                  <c:v>8.8000000000000007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Охрана семьи и детства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г.</c:v>
                </c:pt>
                <c:pt idx="3">
                  <c:v>2027 г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266</c:v>
                </c:pt>
                <c:pt idx="1">
                  <c:v>267.5</c:v>
                </c:pt>
                <c:pt idx="2">
                  <c:v>250</c:v>
                </c:pt>
                <c:pt idx="3">
                  <c:v>251.3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Песнсионное и социальное обеспечение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6.1883962210826475E-3"/>
                  <c:y val="3.4966905338411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3.4966905338411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0941981105413238E-3"/>
                  <c:y val="6.49385384856222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г.</c:v>
                </c:pt>
                <c:pt idx="3">
                  <c:v>2027 г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5.3</c:v>
                </c:pt>
                <c:pt idx="1">
                  <c:v>5.5</c:v>
                </c:pt>
                <c:pt idx="2">
                  <c:v>5.5</c:v>
                </c:pt>
                <c:pt idx="3">
                  <c:v>5.5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0"/>
                  <c:y val="-4.9953115240536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937108352483253E-3"/>
                  <c:y val="-4.99527219120171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0941981105413238E-3"/>
                  <c:y val="-2.997163314721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г.</c:v>
                </c:pt>
                <c:pt idx="3">
                  <c:v>2027 г</c:v>
                </c:pt>
              </c:strCache>
            </c:strRef>
          </c:cat>
          <c:val>
            <c:numRef>
              <c:f>Лист1!$D$2:$D$5</c:f>
              <c:numCache>
                <c:formatCode>#,##0.0</c:formatCode>
                <c:ptCount val="4"/>
                <c:pt idx="0">
                  <c:v>28.6</c:v>
                </c:pt>
                <c:pt idx="1">
                  <c:v>15.2</c:v>
                </c:pt>
                <c:pt idx="2">
                  <c:v>15.9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484869800"/>
        <c:axId val="484870584"/>
      </c:barChart>
      <c:catAx>
        <c:axId val="484869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84870584"/>
        <c:crosses val="autoZero"/>
        <c:auto val="1"/>
        <c:lblAlgn val="ctr"/>
        <c:lblOffset val="100"/>
        <c:noMultiLvlLbl val="0"/>
      </c:catAx>
      <c:valAx>
        <c:axId val="484870584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48486980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 b="0"/>
            </a:pPr>
            <a:endParaRPr lang="ru-RU"/>
          </a:p>
        </c:txPr>
      </c:legendEntry>
      <c:layout>
        <c:manualLayout>
          <c:xMode val="edge"/>
          <c:yMode val="edge"/>
          <c:x val="1.6565893163564001E-2"/>
          <c:y val="0.77929387914740089"/>
          <c:w val="0.98343410683643595"/>
          <c:h val="0.11997050699889748"/>
        </c:manualLayout>
      </c:layout>
      <c:overlay val="0"/>
      <c:txPr>
        <a:bodyPr/>
        <a:lstStyle/>
        <a:p>
          <a:pPr>
            <a:defRPr sz="900" b="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165100" prst="coolSlant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ru-RU" sz="1200" dirty="0" smtClean="0"/>
              <a:t>Удельный</a:t>
            </a:r>
            <a:r>
              <a:rPr lang="ru-RU" sz="1200" baseline="0" dirty="0" smtClean="0"/>
              <a:t> вес</a:t>
            </a:r>
            <a:r>
              <a:rPr lang="ru-RU" sz="1200" dirty="0" smtClean="0"/>
              <a:t> отрасли в общих расходах  бюджета  на  2025 год</a:t>
            </a:r>
            <a:endParaRPr lang="ru-RU" sz="1200" dirty="0"/>
          </a:p>
        </c:rich>
      </c:tx>
      <c:layout>
        <c:manualLayout>
          <c:xMode val="edge"/>
          <c:yMode val="edge"/>
          <c:x val="0.11790558837627722"/>
          <c:y val="0"/>
        </c:manualLayout>
      </c:layout>
      <c:overlay val="0"/>
    </c:title>
    <c:autoTitleDeleted val="0"/>
    <c:view3D>
      <c:rotX val="40"/>
      <c:rotY val="240"/>
      <c:rAngAx val="0"/>
      <c:perspective val="8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694423294865298E-2"/>
          <c:y val="0.21900568316015631"/>
          <c:w val="0.91418966357065612"/>
          <c:h val="0.774075053187827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общие расходы</c:v>
                </c:pt>
                <c:pt idx="1">
                  <c:v>физкультура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94.8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Спорт высших достижений</c:v>
                </c:pt>
              </c:strCache>
            </c:strRef>
          </c:tx>
          <c:spPr>
            <a:solidFill>
              <a:srgbClr val="FFFF99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3"/>
              <c:layout>
                <c:manualLayout>
                  <c:x val="-3.0941981105413238E-3"/>
                  <c:y val="-3.4966905338411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г.</c:v>
                </c:pt>
                <c:pt idx="3">
                  <c:v>2027 г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143.9</c:v>
                </c:pt>
                <c:pt idx="1">
                  <c:v>142.6</c:v>
                </c:pt>
                <c:pt idx="2">
                  <c:v>140.80000000000001</c:v>
                </c:pt>
                <c:pt idx="3">
                  <c:v>42.6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Физическая культура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>
                <c:manualLayout>
                  <c:x val="6.1883962210826475E-3"/>
                  <c:y val="3.4966905338411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0941981105413238E-3"/>
                  <c:y val="-1.9981088764806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0941981105413238E-3"/>
                  <c:y val="-1.498581657360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</c:v>
                </c:pt>
                <c:pt idx="1">
                  <c:v>2025 г</c:v>
                </c:pt>
                <c:pt idx="2">
                  <c:v>2026 г.</c:v>
                </c:pt>
                <c:pt idx="3">
                  <c:v>2027 г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468</c:v>
                </c:pt>
                <c:pt idx="1">
                  <c:v>86.1</c:v>
                </c:pt>
                <c:pt idx="2">
                  <c:v>27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overlap val="100"/>
        <c:axId val="484873720"/>
        <c:axId val="484872152"/>
      </c:barChart>
      <c:catAx>
        <c:axId val="484873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84872152"/>
        <c:crosses val="autoZero"/>
        <c:auto val="1"/>
        <c:lblAlgn val="ctr"/>
        <c:lblOffset val="100"/>
        <c:noMultiLvlLbl val="0"/>
      </c:catAx>
      <c:valAx>
        <c:axId val="484872152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48487372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 b="0"/>
            </a:pPr>
            <a:endParaRPr lang="ru-RU"/>
          </a:p>
        </c:txPr>
      </c:legendEntry>
      <c:layout>
        <c:manualLayout>
          <c:xMode val="edge"/>
          <c:yMode val="edge"/>
          <c:x val="1.6565893163564001E-2"/>
          <c:y val="0.77929387914740089"/>
          <c:w val="0.98343410683643595"/>
          <c:h val="0.11997050699889748"/>
        </c:manualLayout>
      </c:layout>
      <c:overlay val="0"/>
      <c:txPr>
        <a:bodyPr/>
        <a:lstStyle/>
        <a:p>
          <a:pPr>
            <a:defRPr sz="900" b="0"/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 w="165100" prst="coolSlant"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0"/>
      <c:hPercent val="70"/>
      <c:rotY val="80"/>
      <c:depthPercent val="6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5.2416457450425016E-2"/>
          <c:w val="0.7839695227042851"/>
          <c:h val="0.7836134845947698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коммерческие кредиты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dkEdge">
              <a:bevelT w="101600" h="57150"/>
              <a:bevelB w="0" h="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scene3d>
                <a:camera prst="orthographicFront"/>
                <a:lightRig rig="threePt" dir="t"/>
              </a:scene3d>
              <a:sp3d prstMaterial="dkEdge">
                <a:bevelT w="101600" h="57150"/>
                <a:bevelB w="0" h="0"/>
              </a:sp3d>
            </c:spPr>
          </c:dPt>
          <c:dLbls>
            <c:dLbl>
              <c:idx val="0"/>
              <c:layout>
                <c:manualLayout>
                  <c:x val="2.0245312612335579E-2"/>
                  <c:y val="-1.1435180422610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12265630616779E-2"/>
                  <c:y val="-8.5763853169582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8.0981250449342328E-3"/>
                  <c:y val="-8.5763853169582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0981250449342328E-3"/>
                  <c:y val="-8.5763853169582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6196250089868539E-2"/>
                  <c:y val="-8.5763853169582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01.01.2024 за 2023 год (факт)</c:v>
                </c:pt>
                <c:pt idx="1">
                  <c:v>01.01.2025 за 2024 год (оценка)</c:v>
                </c:pt>
                <c:pt idx="2">
                  <c:v>01.01.2026 за 2025 год (прогноз)</c:v>
                </c:pt>
                <c:pt idx="3">
                  <c:v>01.01.2027 за 2026 год (прогноз)</c:v>
                </c:pt>
                <c:pt idx="4">
                  <c:v>01.01.2028 за 2027 год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01600" h="57150"/>
            </a:sp3d>
          </c:spPr>
          <c:invertIfNegative val="0"/>
          <c:dLbls>
            <c:dLbl>
              <c:idx val="0"/>
              <c:layout>
                <c:manualLayout>
                  <c:x val="2.0250154786124085E-2"/>
                  <c:y val="-8.69870163316410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279015242945252E-2"/>
                  <c:y val="-2.6217110460268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274550641890043E-2"/>
                  <c:y val="-2.0099251957322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4326798938049028E-2"/>
                  <c:y val="-9.53347525950570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3.4462805537571195E-2"/>
                  <c:y val="-1.6683581704134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 anchor="ctr" anchorCtr="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01.01.2024 за 2023 год (факт)</c:v>
                </c:pt>
                <c:pt idx="1">
                  <c:v>01.01.2025 за 2024 год (оценка)</c:v>
                </c:pt>
                <c:pt idx="2">
                  <c:v>01.01.2026 за 2025 год (прогноз)</c:v>
                </c:pt>
                <c:pt idx="3">
                  <c:v>01.01.2027 за 2026 год (прогноз)</c:v>
                </c:pt>
                <c:pt idx="4">
                  <c:v>01.01.2028 за 2027 год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69</c:v>
                </c:pt>
                <c:pt idx="1">
                  <c:v>69</c:v>
                </c:pt>
                <c:pt idx="2">
                  <c:v>51.7</c:v>
                </c:pt>
                <c:pt idx="3">
                  <c:v>34.5</c:v>
                </c:pt>
                <c:pt idx="4">
                  <c:v>0</c:v>
                </c:pt>
              </c:numCache>
            </c:numRef>
          </c:val>
          <c:shape val="box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01.01.2024 за 2023 год (факт)</c:v>
                </c:pt>
                <c:pt idx="1">
                  <c:v>01.01.2025 за 2024 год (оценка)</c:v>
                </c:pt>
                <c:pt idx="2">
                  <c:v>01.01.2026 за 2025 год (прогноз)</c:v>
                </c:pt>
                <c:pt idx="3">
                  <c:v>01.01.2027 за 2026 год (прогноз)</c:v>
                </c:pt>
                <c:pt idx="4">
                  <c:v>01.01.2028 за 2027 год (прогноз)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7.0000000000000007E-2</c:v>
                </c:pt>
                <c:pt idx="1">
                  <c:v>7.0000000000000007E-2</c:v>
                </c:pt>
                <c:pt idx="2">
                  <c:v>7.0000000000000007E-2</c:v>
                </c:pt>
                <c:pt idx="3">
                  <c:v>0.05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gapDepth val="56"/>
        <c:shape val="cylinder"/>
        <c:axId val="486206248"/>
        <c:axId val="486207816"/>
        <c:axId val="0"/>
      </c:bar3DChart>
      <c:catAx>
        <c:axId val="486206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486207816"/>
        <c:crosses val="autoZero"/>
        <c:auto val="1"/>
        <c:lblAlgn val="ctr"/>
        <c:lblOffset val="100"/>
        <c:noMultiLvlLbl val="0"/>
      </c:catAx>
      <c:valAx>
        <c:axId val="486207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86206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</a:t>
            </a:r>
            <a:r>
              <a:rPr lang="en-US" dirty="0" smtClean="0"/>
              <a:t>5</a:t>
            </a:r>
            <a:r>
              <a:rPr lang="ru-RU" dirty="0" smtClean="0"/>
              <a:t>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2025 год</c:v>
                </c:pt>
              </c:strCache>
            </c:strRef>
          </c:tx>
          <c:explosion val="25"/>
          <c:dLbls>
            <c:spPr>
              <a:scene3d>
                <a:camera prst="orthographicFront"/>
                <a:lightRig rig="threePt" dir="t"/>
              </a:scene3d>
              <a:sp3d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0.27</c:v>
                </c:pt>
                <c:pt idx="1">
                  <c:v>0.73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66761863060968"/>
          <c:y val="0.24106405594573577"/>
          <c:w val="0.35332381369390331"/>
          <c:h val="0.74364860360860796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</a:t>
            </a:r>
            <a:r>
              <a:rPr lang="en-US" dirty="0" smtClean="0"/>
              <a:t>6</a:t>
            </a:r>
            <a:r>
              <a:rPr lang="ru-RU" dirty="0" smtClean="0"/>
              <a:t>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2026 год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explosion val="25"/>
          <c:dLbls>
            <c:dLbl>
              <c:idx val="0"/>
              <c:layout>
                <c:manualLayout>
                  <c:x val="-0.20923279055950328"/>
                  <c:y val="6.669980314960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22924470032430264"/>
                  <c:y val="-9.30039519418477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cene3d>
                <a:camera prst="orthographicFront"/>
                <a:lightRig rig="threePt" dir="t"/>
              </a:scene3d>
              <a:sp3d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0.39100000000000001</c:v>
                </c:pt>
                <c:pt idx="1">
                  <c:v>0.60899999999999999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</a:t>
            </a:r>
            <a:r>
              <a:rPr lang="en-US" dirty="0" smtClean="0"/>
              <a:t>7</a:t>
            </a:r>
            <a:r>
              <a:rPr lang="ru-RU" dirty="0" smtClean="0"/>
              <a:t>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2027 год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0.15756765330167993"/>
                  <c:y val="-8.46372461883320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cene3d>
                <a:camera prst="orthographicFront"/>
                <a:lightRig rig="threePt" dir="t"/>
              </a:scene3d>
              <a:sp3d/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0.433</c:v>
                </c:pt>
                <c:pt idx="1">
                  <c:v>0.56699999999999995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0"/>
      <c:rotY val="50"/>
      <c:depthPercent val="7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 prstMaterial="translucentPowder">
          <a:bevelT w="31750" h="107950" prst="convex"/>
          <a:bevelB w="38100" h="107950"/>
        </a:sp3d>
      </c:spPr>
    </c:floor>
    <c:sideWall>
      <c:thickness val="0"/>
      <c:spPr>
        <a:noFill/>
        <a:ln>
          <a:noFill/>
        </a:ln>
      </c:spPr>
    </c:sideWall>
    <c:backWall>
      <c:thickness val="0"/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2.3659295308651351E-2"/>
          <c:y val="5.1275990357030683E-2"/>
          <c:w val="0.75584149186675764"/>
          <c:h val="0.786031568685602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0559151964144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206760224473705E-2"/>
                  <c:y val="-4.66145366882096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206760224473705E-2"/>
                  <c:y val="-4.66145366882096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134</c:v>
                </c:pt>
                <c:pt idx="1">
                  <c:v>78.2</c:v>
                </c:pt>
                <c:pt idx="2">
                  <c:v>52.9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6033801122368525E-3"/>
                  <c:y val="-7.691005903040740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2047,0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206760224473705E-2"/>
                  <c:y val="-1.3984361006462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0559151964144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2047</c:v>
                </c:pt>
                <c:pt idx="1">
                  <c:v>364.8</c:v>
                </c:pt>
                <c:pt idx="2">
                  <c:v>9.3000000000000007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11183039282898E-2"/>
                  <c:y val="-1.701338817939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6033801122368525E-3"/>
                  <c:y val="-9.322907337641935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1735,2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754225140296064E-2"/>
                  <c:y val="-4.66145366882096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1650.1</c:v>
                </c:pt>
                <c:pt idx="1">
                  <c:v>1735.2</c:v>
                </c:pt>
                <c:pt idx="2">
                  <c:v>1763.4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Иные МТ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754225140296064E-2"/>
                  <c:y val="-1.3984361006462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2025</c:v>
                </c:pt>
                <c:pt idx="1">
                  <c:v>2026</c:v>
                </c:pt>
                <c:pt idx="2">
                  <c:v>2027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11168552"/>
        <c:axId val="211168160"/>
        <c:axId val="202867320"/>
      </c:bar3DChart>
      <c:catAx>
        <c:axId val="211168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1168160"/>
        <c:crosses val="autoZero"/>
        <c:auto val="1"/>
        <c:lblAlgn val="ctr"/>
        <c:lblOffset val="100"/>
        <c:noMultiLvlLbl val="0"/>
      </c:catAx>
      <c:valAx>
        <c:axId val="211168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11168552"/>
        <c:crosses val="autoZero"/>
        <c:crossBetween val="between"/>
      </c:valAx>
      <c:serAx>
        <c:axId val="202867320"/>
        <c:scaling>
          <c:orientation val="minMax"/>
        </c:scaling>
        <c:delete val="1"/>
        <c:axPos val="b"/>
        <c:majorTickMark val="out"/>
        <c:minorTickMark val="none"/>
        <c:tickLblPos val="none"/>
        <c:crossAx val="211168160"/>
        <c:crosses val="autoZero"/>
      </c:serAx>
      <c:spPr>
        <a:ln>
          <a:noFill/>
        </a:ln>
      </c:spPr>
    </c:plotArea>
    <c:legend>
      <c:legendPos val="r"/>
      <c:legendEntry>
        <c:idx val="3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181259477423774"/>
          <c:y val="4.2416906825668128E-2"/>
          <c:w val="0.83002992309169477"/>
          <c:h val="0.8701911105056066"/>
        </c:manualLayout>
      </c:layout>
      <c:bar3D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</c:v>
                </c:pt>
              </c:strCache>
            </c:strRef>
          </c:tx>
          <c:spPr>
            <a:solidFill>
              <a:srgbClr val="FF66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6.7000000000000004E-2</c:v>
                </c:pt>
                <c:pt idx="1">
                  <c:v>6.7000000000000004E-2</c:v>
                </c:pt>
                <c:pt idx="2">
                  <c:v>7.0000000000000007E-2</c:v>
                </c:pt>
                <c:pt idx="3">
                  <c:v>7.0999999999999994E-2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0088EE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0.54600000000000004</c:v>
                </c:pt>
                <c:pt idx="1">
                  <c:v>0.55800000000000005</c:v>
                </c:pt>
                <c:pt idx="2">
                  <c:v>0.55600000000000005</c:v>
                </c:pt>
                <c:pt idx="3">
                  <c:v>0.55200000000000005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упрощенка</c:v>
                </c:pt>
              </c:strCache>
            </c:strRef>
          </c:tx>
          <c:spPr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Лист1!$D$2:$D$5</c:f>
              <c:numCache>
                <c:formatCode>0.0%</c:formatCode>
                <c:ptCount val="4"/>
                <c:pt idx="0">
                  <c:v>0.20799999999999999</c:v>
                </c:pt>
                <c:pt idx="1">
                  <c:v>0.214</c:v>
                </c:pt>
                <c:pt idx="2">
                  <c:v>0.217</c:v>
                </c:pt>
                <c:pt idx="3">
                  <c:v>0.219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есхн</c:v>
                </c:pt>
              </c:strCache>
            </c:strRef>
          </c:tx>
          <c:spPr>
            <a:solidFill>
              <a:srgbClr val="5ED555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0"/>
                  <c:y val="4.07012974069326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6.1050912134277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Лист1!$E$2:$E$5</c:f>
              <c:numCache>
                <c:formatCode>0.0%</c:formatCode>
                <c:ptCount val="4"/>
                <c:pt idx="0">
                  <c:v>4.3999999999999997E-2</c:v>
                </c:pt>
                <c:pt idx="1">
                  <c:v>4.2999999999999997E-2</c:v>
                </c:pt>
                <c:pt idx="2">
                  <c:v>4.2999999999999997E-2</c:v>
                </c:pt>
                <c:pt idx="3">
                  <c:v>4.2999999999999997E-2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9193311124924848E-3"/>
                  <c:y val="-2.03530522287649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6311411545082396E-3"/>
                  <c:y val="-4.07012974069326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-6.1050912134277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596588033428384E-3"/>
                  <c:y val="-1.0175152022379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Лист1!$F$2:$F$5</c:f>
              <c:numCache>
                <c:formatCode>0.0%</c:formatCode>
                <c:ptCount val="4"/>
                <c:pt idx="0">
                  <c:v>4.4999999999999998E-2</c:v>
                </c:pt>
                <c:pt idx="1">
                  <c:v>4.2999999999999997E-2</c:v>
                </c:pt>
                <c:pt idx="2">
                  <c:v>4.3999999999999997E-2</c:v>
                </c:pt>
                <c:pt idx="3">
                  <c:v>4.4999999999999998E-2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аренда земли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2.6714755982619972E-3"/>
                  <c:y val="6.1051144935299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1181004201575459E-4"/>
                  <c:y val="4.07028997571317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3.9193311124924848E-3"/>
                  <c:y val="6.10527472854985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1748548726776528E-3"/>
                  <c:y val="2.035465457896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Лист1!$G$2:$G$5</c:f>
              <c:numCache>
                <c:formatCode>0.0%</c:formatCode>
                <c:ptCount val="4"/>
                <c:pt idx="0">
                  <c:v>3.4000000000000002E-2</c:v>
                </c:pt>
                <c:pt idx="1">
                  <c:v>2.9000000000000001E-2</c:v>
                </c:pt>
                <c:pt idx="2">
                  <c:v>2.9000000000000001E-2</c:v>
                </c:pt>
                <c:pt idx="3">
                  <c:v>2.8000000000000001E-2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6.2949485068155573E-3"/>
                  <c:y val="-1.0175564704263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01752442342232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8789966687387276E-3"/>
                  <c:y val="-2.0350328233426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797591903841464E-3"/>
                  <c:y val="-2.2385152751243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10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Лист1!$H$2:$H$5</c:f>
              <c:numCache>
                <c:formatCode>0.0%</c:formatCode>
                <c:ptCount val="4"/>
                <c:pt idx="0">
                  <c:v>5.6000000000000001E-2</c:v>
                </c:pt>
                <c:pt idx="1">
                  <c:v>4.5999999999999999E-2</c:v>
                </c:pt>
                <c:pt idx="2">
                  <c:v>4.1000000000000002E-2</c:v>
                </c:pt>
                <c:pt idx="3">
                  <c:v>4.2000000000000003E-2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1469976"/>
        <c:axId val="171477424"/>
        <c:axId val="0"/>
      </c:bar3DChart>
      <c:catAx>
        <c:axId val="17146997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71477424"/>
        <c:crosses val="autoZero"/>
        <c:auto val="1"/>
        <c:lblAlgn val="ctr"/>
        <c:lblOffset val="100"/>
        <c:noMultiLvlLbl val="0"/>
      </c:catAx>
      <c:valAx>
        <c:axId val="171477424"/>
        <c:scaling>
          <c:orientation val="minMax"/>
          <c:max val="1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171469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2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0029176489610658"/>
          <c:y val="3.5318662818662819E-2"/>
          <c:w val="0.91142490136541299"/>
          <c:h val="0.6787067134137354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прибыль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91.7</c:v>
                </c:pt>
                <c:pt idx="1">
                  <c:v>90.7</c:v>
                </c:pt>
                <c:pt idx="2">
                  <c:v>95.3</c:v>
                </c:pt>
                <c:pt idx="3">
                  <c:v>98</c:v>
                </c:pt>
                <c:pt idx="4">
                  <c:v>99.5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НДФЛ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689.3</c:v>
                </c:pt>
                <c:pt idx="1">
                  <c:v>742.1</c:v>
                </c:pt>
                <c:pt idx="2">
                  <c:v>791.7</c:v>
                </c:pt>
                <c:pt idx="3">
                  <c:v>778</c:v>
                </c:pt>
                <c:pt idx="4">
                  <c:v>768.8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упрощенка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228</c:v>
                </c:pt>
                <c:pt idx="1">
                  <c:v>283.3</c:v>
                </c:pt>
                <c:pt idx="2">
                  <c:v>302.8</c:v>
                </c:pt>
                <c:pt idx="3">
                  <c:v>303.5</c:v>
                </c:pt>
                <c:pt idx="4">
                  <c:v>305.10000000000002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ЕСХН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48.9</c:v>
                </c:pt>
                <c:pt idx="1">
                  <c:v>60.1</c:v>
                </c:pt>
                <c:pt idx="2">
                  <c:v>60.3</c:v>
                </c:pt>
                <c:pt idx="3">
                  <c:v>60.3</c:v>
                </c:pt>
                <c:pt idx="4">
                  <c:v>60.3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патент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29.8</c:v>
                </c:pt>
                <c:pt idx="1">
                  <c:v>61.2</c:v>
                </c:pt>
                <c:pt idx="2">
                  <c:v>61.2</c:v>
                </c:pt>
                <c:pt idx="3">
                  <c:v>62</c:v>
                </c:pt>
                <c:pt idx="4">
                  <c:v>62.3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налог на имущество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Лист1!$G$2:$G$6</c:f>
              <c:numCache>
                <c:formatCode>General</c:formatCode>
                <c:ptCount val="5"/>
                <c:pt idx="0">
                  <c:v>13.7</c:v>
                </c:pt>
                <c:pt idx="1">
                  <c:v>14.4</c:v>
                </c:pt>
                <c:pt idx="2">
                  <c:v>15</c:v>
                </c:pt>
                <c:pt idx="3">
                  <c:v>15.3</c:v>
                </c:pt>
                <c:pt idx="4">
                  <c:v>15.4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Лист1!$H$2:$H$6</c:f>
              <c:numCache>
                <c:formatCode>General</c:formatCode>
                <c:ptCount val="5"/>
                <c:pt idx="0">
                  <c:v>13.9</c:v>
                </c:pt>
                <c:pt idx="1">
                  <c:v>15.3</c:v>
                </c:pt>
                <c:pt idx="2">
                  <c:v>15.9</c:v>
                </c:pt>
                <c:pt idx="3">
                  <c:v>15.9</c:v>
                </c:pt>
                <c:pt idx="4">
                  <c:v>16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аренда земли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Лист1!$I$2:$I$6</c:f>
              <c:numCache>
                <c:formatCode>General</c:formatCode>
                <c:ptCount val="5"/>
                <c:pt idx="0">
                  <c:v>52.7</c:v>
                </c:pt>
                <c:pt idx="1">
                  <c:v>46.3</c:v>
                </c:pt>
                <c:pt idx="2">
                  <c:v>40.799999999999997</c:v>
                </c:pt>
                <c:pt idx="3">
                  <c:v>40.4</c:v>
                </c:pt>
                <c:pt idx="4">
                  <c:v>39.6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продажа земли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Лист1!$J$2:$J$6</c:f>
              <c:numCache>
                <c:formatCode>General</c:formatCode>
                <c:ptCount val="5"/>
                <c:pt idx="0">
                  <c:v>27.3</c:v>
                </c:pt>
                <c:pt idx="1">
                  <c:v>24.9</c:v>
                </c:pt>
                <c:pt idx="2">
                  <c:v>18.899999999999999</c:v>
                </c:pt>
                <c:pt idx="3">
                  <c:v>11.2</c:v>
                </c:pt>
                <c:pt idx="4">
                  <c:v>11.2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штрафы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Лист1!$K$2:$K$6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2.6</c:v>
                </c:pt>
                <c:pt idx="2">
                  <c:v>2.1</c:v>
                </c:pt>
                <c:pt idx="3">
                  <c:v>2.1</c:v>
                </c:pt>
                <c:pt idx="4">
                  <c:v>2.1</c:v>
                </c:pt>
              </c:numCache>
            </c:numRef>
          </c:val>
        </c:ser>
        <c:ser>
          <c:idx val="10"/>
          <c:order val="10"/>
          <c:tx>
            <c:strRef>
              <c:f>Лист1!$L$1</c:f>
              <c:strCache>
                <c:ptCount val="1"/>
                <c:pt idx="0">
                  <c:v>прочие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2023 год</c:v>
                </c:pt>
                <c:pt idx="1">
                  <c:v>2024 год </c:v>
                </c:pt>
                <c:pt idx="2">
                  <c:v>2025 год</c:v>
                </c:pt>
                <c:pt idx="3">
                  <c:v>2026 год</c:v>
                </c:pt>
                <c:pt idx="4">
                  <c:v>2027 год</c:v>
                </c:pt>
              </c:strCache>
            </c:strRef>
          </c:cat>
          <c:val>
            <c:numRef>
              <c:f>Лист1!$L$2:$L$6</c:f>
              <c:numCache>
                <c:formatCode>General</c:formatCode>
                <c:ptCount val="5"/>
                <c:pt idx="0">
                  <c:v>27.3</c:v>
                </c:pt>
                <c:pt idx="1">
                  <c:v>18.899999999999999</c:v>
                </c:pt>
                <c:pt idx="2">
                  <c:v>13.9</c:v>
                </c:pt>
                <c:pt idx="3">
                  <c:v>12.9</c:v>
                </c:pt>
                <c:pt idx="4">
                  <c:v>13.4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88"/>
        <c:shape val="cylinder"/>
        <c:axId val="171472720"/>
        <c:axId val="171473504"/>
        <c:axId val="0"/>
      </c:bar3DChart>
      <c:catAx>
        <c:axId val="1714727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1473504"/>
        <c:crosses val="autoZero"/>
        <c:auto val="1"/>
        <c:lblAlgn val="ctr"/>
        <c:lblOffset val="100"/>
        <c:noMultiLvlLbl val="0"/>
      </c:catAx>
      <c:valAx>
        <c:axId val="171473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1472720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8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spcBef>
                <a:spcPts val="0"/>
              </a:spcBef>
              <a:defRPr sz="1900" kern="1200" spc="-100" baseline="0">
                <a:latin typeface="+mn-lt"/>
              </a:defRPr>
            </a:pPr>
            <a:endParaRPr lang="ru-RU"/>
          </a:p>
        </c:txPr>
      </c:legendEntry>
      <c:layout>
        <c:manualLayout>
          <c:xMode val="edge"/>
          <c:yMode val="edge"/>
          <c:x val="0.16734600775826103"/>
          <c:y val="0.77082563732563736"/>
          <c:w val="0.64730157171916081"/>
          <c:h val="0.22539898989898993"/>
        </c:manualLayout>
      </c:layout>
      <c:overlay val="0"/>
      <c:txPr>
        <a:bodyPr/>
        <a:lstStyle/>
        <a:p>
          <a:pPr>
            <a:spcBef>
              <a:spcPts val="0"/>
            </a:spcBef>
            <a:defRPr sz="1900" kern="1200" spc="-100" baseline="0">
              <a:latin typeface="+mn-lt"/>
            </a:defRPr>
          </a:pPr>
          <a:endParaRPr lang="ru-RU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13735783027121"/>
          <c:y val="4.9947834645669292E-2"/>
          <c:w val="0.76673476609594815"/>
          <c:h val="0.63418273441822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2 903,6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2 619,4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2501,8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50" b="1" baseline="0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</c:v>
                </c:pt>
                <c:pt idx="1">
                  <c:v>2026 г</c:v>
                </c:pt>
                <c:pt idx="2">
                  <c:v>2027 г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5238.1000000000004</c:v>
                </c:pt>
                <c:pt idx="1">
                  <c:v>3560.7</c:v>
                </c:pt>
                <c:pt idx="2" formatCode="General">
                  <c:v>3184.8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9"/>
        <c:axId val="171470368"/>
        <c:axId val="171471152"/>
      </c:barChart>
      <c:catAx>
        <c:axId val="171470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1471152"/>
        <c:crosses val="autoZero"/>
        <c:auto val="1"/>
        <c:lblAlgn val="ctr"/>
        <c:lblOffset val="100"/>
        <c:noMultiLvlLbl val="0"/>
      </c:catAx>
      <c:valAx>
        <c:axId val="171471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71470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0.2643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0"/>
          <a:ext cx="5904656" cy="8152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0.15434</cdr:x>
      <cdr:y>0.60821</cdr:y>
    </cdr:from>
    <cdr:to>
      <cdr:x>0.26795</cdr:x>
      <cdr:y>0.67798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89050" y="1883241"/>
          <a:ext cx="507211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0.60821</cdr:y>
    </cdr:from>
    <cdr:to>
      <cdr:x>0.47043</cdr:x>
      <cdr:y>0.67798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13468" y="1883241"/>
          <a:ext cx="4867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0.60821</cdr:y>
    </cdr:from>
    <cdr:to>
      <cdr:x>0.65734</cdr:x>
      <cdr:y>0.67798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472482" y="1883241"/>
          <a:ext cx="462209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0.73559</cdr:x>
      <cdr:y>0.60821</cdr:y>
    </cdr:from>
    <cdr:to>
      <cdr:x>0.84424</cdr:x>
      <cdr:y>0.67798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284038" y="1883241"/>
          <a:ext cx="485067" cy="216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0.19007</cdr:x>
      <cdr:y>0.12894</cdr:y>
    </cdr:from>
    <cdr:to>
      <cdr:x>0.25237</cdr:x>
      <cdr:y>0.18588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878725" y="489248"/>
          <a:ext cx="28803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0.13052</cdr:x>
      <cdr:y>0.48775</cdr:y>
    </cdr:from>
    <cdr:to>
      <cdr:x>0.43607</cdr:x>
      <cdr:y>0.84737</cdr:y>
    </cdr:to>
    <cdr:sp macro="" textlink="">
      <cdr:nvSpPr>
        <cdr:cNvPr id="5" name="TextBox 4"/>
        <cdr:cNvSpPr txBox="1"/>
      </cdr:nvSpPr>
      <cdr:spPr>
        <a:xfrm xmlns:a="http://schemas.openxmlformats.org/drawingml/2006/main" rot="21264854">
          <a:off x="328947" y="1368905"/>
          <a:ext cx="770071" cy="1009299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0" lon="1200000" rev="1200000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 smtClean="0"/>
            <a:t>Культура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0.03226</cdr:x>
      <cdr:y>0.4293</cdr:y>
    </cdr:from>
    <cdr:to>
      <cdr:x>0.35484</cdr:x>
      <cdr:y>0.5222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2008" y="1315656"/>
          <a:ext cx="720079" cy="284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1,1%</a:t>
          </a:r>
          <a:endParaRPr lang="ru-RU" sz="14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0.13069</cdr:x>
      <cdr:y>0.49587</cdr:y>
    </cdr:from>
    <cdr:to>
      <cdr:x>0.64707</cdr:x>
      <cdr:y>0.81338</cdr:y>
    </cdr:to>
    <cdr:sp macro="" textlink="">
      <cdr:nvSpPr>
        <cdr:cNvPr id="5" name="TextBox 4"/>
        <cdr:cNvSpPr txBox="1"/>
      </cdr:nvSpPr>
      <cdr:spPr>
        <a:xfrm xmlns:a="http://schemas.openxmlformats.org/drawingml/2006/main" rot="21257595">
          <a:off x="377117" y="1439953"/>
          <a:ext cx="1490096" cy="922022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0" lon="1200000" rev="2400000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dirty="0" smtClean="0"/>
            <a:t>Социальная политика</a:t>
          </a:r>
        </a:p>
        <a:p xmlns:a="http://schemas.openxmlformats.org/drawingml/2006/main">
          <a:endParaRPr lang="ru-RU" sz="900" dirty="0" smtClean="0"/>
        </a:p>
      </cdr:txBody>
    </cdr:sp>
  </cdr:relSizeAnchor>
  <cdr:relSizeAnchor xmlns:cdr="http://schemas.openxmlformats.org/drawingml/2006/chartDrawing">
    <cdr:from>
      <cdr:x>0.09982</cdr:x>
      <cdr:y>0.51349</cdr:y>
    </cdr:from>
    <cdr:to>
      <cdr:x>0.36183</cdr:x>
      <cdr:y>0.62508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88032" y="1491122"/>
          <a:ext cx="756084" cy="324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5,5%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0.42115</cdr:x>
      <cdr:y>0.20316</cdr:y>
    </cdr:from>
    <cdr:to>
      <cdr:x>0.75469</cdr:x>
      <cdr:y>0.33058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1177968" y="504056"/>
          <a:ext cx="932909" cy="316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БЮДЖЕТ</a:t>
          </a:r>
          <a:endParaRPr lang="ru-RU" sz="14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0.15434</cdr:x>
      <cdr:y>0.54646</cdr:y>
    </cdr:from>
    <cdr:to>
      <cdr:x>0.26795</cdr:x>
      <cdr:y>0.60339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3525" y="2073424"/>
          <a:ext cx="5252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0.54646</cdr:y>
    </cdr:from>
    <cdr:to>
      <cdr:x>0.47043</cdr:x>
      <cdr:y>0.60339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0813" y="207342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0.54646</cdr:y>
    </cdr:from>
    <cdr:to>
      <cdr:x>0.65734</cdr:x>
      <cdr:y>0.60339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60321" y="2073424"/>
          <a:ext cx="47864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0.73559</cdr:x>
      <cdr:y>0.54646</cdr:y>
    </cdr:from>
    <cdr:to>
      <cdr:x>0.84424</cdr:x>
      <cdr:y>0.62237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400715" y="2073424"/>
          <a:ext cx="5023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0.19154</cdr:x>
      <cdr:y>0.15487</cdr:y>
    </cdr:from>
    <cdr:to>
      <cdr:x>0.25384</cdr:x>
      <cdr:y>0.21181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86186" y="393751"/>
          <a:ext cx="255708" cy="1447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0.3614</cdr:x>
      <cdr:y>0.12894</cdr:y>
    </cdr:from>
    <cdr:to>
      <cdr:x>0.47043</cdr:x>
      <cdr:y>0.18588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70813" y="48924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0.56388</cdr:x>
      <cdr:y>0.13953</cdr:y>
    </cdr:from>
    <cdr:to>
      <cdr:x>0.65734</cdr:x>
      <cdr:y>0.20485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517459" y="432048"/>
          <a:ext cx="417222" cy="202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0.74151</cdr:x>
      <cdr:y>0.13953</cdr:y>
    </cdr:from>
    <cdr:to>
      <cdr:x>0.85017</cdr:x>
      <cdr:y>0.2093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310457" y="432048"/>
          <a:ext cx="485112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0.1371</cdr:x>
      <cdr:y>0.56908</cdr:y>
    </cdr:from>
    <cdr:to>
      <cdr:x>0.46135</cdr:x>
      <cdr:y>0.88229</cdr:y>
    </cdr:to>
    <cdr:sp macro="" textlink="">
      <cdr:nvSpPr>
        <cdr:cNvPr id="5" name="TextBox 4"/>
        <cdr:cNvSpPr txBox="1"/>
      </cdr:nvSpPr>
      <cdr:spPr>
        <a:xfrm xmlns:a="http://schemas.openxmlformats.org/drawingml/2006/main" rot="21095606">
          <a:off x="397028" y="1352281"/>
          <a:ext cx="939035" cy="744276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1288143" lon="1987456" rev="1949913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Физкультура</a:t>
          </a:r>
        </a:p>
        <a:p xmlns:a="http://schemas.openxmlformats.org/drawingml/2006/main">
          <a:endParaRPr lang="ru-RU" sz="1100" dirty="0" smtClean="0"/>
        </a:p>
      </cdr:txBody>
    </cdr:sp>
  </cdr:relSizeAnchor>
  <cdr:relSizeAnchor xmlns:cdr="http://schemas.openxmlformats.org/drawingml/2006/chartDrawing">
    <cdr:from>
      <cdr:x>0.44674</cdr:x>
      <cdr:y>0.27584</cdr:y>
    </cdr:from>
    <cdr:to>
      <cdr:x>0.76561</cdr:x>
      <cdr:y>0.42546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1293748" y="655476"/>
          <a:ext cx="923456" cy="3555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БЮДЖЕТ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0.10749</cdr:x>
      <cdr:y>0.5307</cdr:y>
    </cdr:from>
    <cdr:to>
      <cdr:x>0.3127</cdr:x>
      <cdr:y>0.64802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49992" y="1302852"/>
          <a:ext cx="6681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4,4%</a:t>
          </a:r>
          <a:endParaRPr lang="ru-RU" sz="14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0.15434</cdr:x>
      <cdr:y>0.54646</cdr:y>
    </cdr:from>
    <cdr:to>
      <cdr:x>0.26795</cdr:x>
      <cdr:y>0.60339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3525" y="2073424"/>
          <a:ext cx="5252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0.54646</cdr:y>
    </cdr:from>
    <cdr:to>
      <cdr:x>0.47043</cdr:x>
      <cdr:y>0.60339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0813" y="207342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0.54646</cdr:y>
    </cdr:from>
    <cdr:to>
      <cdr:x>0.65734</cdr:x>
      <cdr:y>0.60339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60321" y="2073424"/>
          <a:ext cx="47864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0.73559</cdr:x>
      <cdr:y>0.54646</cdr:y>
    </cdr:from>
    <cdr:to>
      <cdr:x>0.84424</cdr:x>
      <cdr:y>0.62237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400715" y="2073424"/>
          <a:ext cx="5023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0.19154</cdr:x>
      <cdr:y>0.15487</cdr:y>
    </cdr:from>
    <cdr:to>
      <cdr:x>0.25384</cdr:x>
      <cdr:y>0.21181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86186" y="393751"/>
          <a:ext cx="255708" cy="1447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0.3614</cdr:x>
      <cdr:y>0.12894</cdr:y>
    </cdr:from>
    <cdr:to>
      <cdr:x>0.47043</cdr:x>
      <cdr:y>0.18588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70813" y="48924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0.56388</cdr:x>
      <cdr:y>0.13953</cdr:y>
    </cdr:from>
    <cdr:to>
      <cdr:x>0.65734</cdr:x>
      <cdr:y>0.20485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517459" y="432048"/>
          <a:ext cx="417222" cy="202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0.74151</cdr:x>
      <cdr:y>0.13953</cdr:y>
    </cdr:from>
    <cdr:to>
      <cdr:x>0.85017</cdr:x>
      <cdr:y>0.2093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310457" y="432048"/>
          <a:ext cx="485112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0.06519</cdr:x>
      <cdr:y>0.03144</cdr:y>
    </cdr:from>
    <cdr:to>
      <cdr:x>0.90133</cdr:x>
      <cdr:y>0.14039</cdr:y>
    </cdr:to>
    <cdr:sp macro="" textlink="">
      <cdr:nvSpPr>
        <cdr:cNvPr id="11" name="TextBox 48"/>
        <cdr:cNvSpPr txBox="1"/>
      </cdr:nvSpPr>
      <cdr:spPr>
        <a:xfrm xmlns:a="http://schemas.openxmlformats.org/drawingml/2006/main">
          <a:off x="267578" y="79925"/>
          <a:ext cx="3431874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200" b="1" dirty="0" smtClean="0"/>
            <a:t>ДИНАМИКА РАСХОДОВ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0.50283</cdr:x>
      <cdr:y>0.02572</cdr:y>
    </cdr:from>
    <cdr:to>
      <cdr:x>0.602</cdr:x>
      <cdr:y>0.06299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483002" y="213863"/>
          <a:ext cx="686932" cy="30993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/>
            <a:t>1417,9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0.67955</cdr:x>
      <cdr:y>0.02598</cdr:y>
    </cdr:from>
    <cdr:to>
      <cdr:x>0.78351</cdr:x>
      <cdr:y>0.06326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4707138" y="216024"/>
          <a:ext cx="720111" cy="3100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/>
            <a:t>1399,6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0.84588</cdr:x>
      <cdr:y>0.02598</cdr:y>
    </cdr:from>
    <cdr:to>
      <cdr:x>0.94506</cdr:x>
      <cdr:y>0.06325</cdr:y>
    </cdr:to>
    <cdr:sp macro="" textlink="">
      <cdr:nvSpPr>
        <cdr:cNvPr id="5" name="TextBox 2"/>
        <cdr:cNvSpPr txBox="1"/>
      </cdr:nvSpPr>
      <cdr:spPr>
        <a:xfrm xmlns:a="http://schemas.openxmlformats.org/drawingml/2006/main">
          <a:off x="5859266" y="216024"/>
          <a:ext cx="687001" cy="30993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/>
            <a:t>1393,7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0.3365</cdr:x>
      <cdr:y>0.02571</cdr:y>
    </cdr:from>
    <cdr:to>
      <cdr:x>0.43567</cdr:x>
      <cdr:y>0.06299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330874" y="213781"/>
          <a:ext cx="686931" cy="3100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400" b="1" dirty="0" smtClean="0"/>
            <a:t>1359,8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0.04043</cdr:x>
      <cdr:y>0.94263</cdr:y>
    </cdr:from>
    <cdr:to>
      <cdr:x>0.46314</cdr:x>
      <cdr:y>0.97409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80051" y="7838911"/>
          <a:ext cx="2928032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0.15434</cdr:x>
      <cdr:y>0.54646</cdr:y>
    </cdr:from>
    <cdr:to>
      <cdr:x>0.26795</cdr:x>
      <cdr:y>0.60339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3525" y="2073424"/>
          <a:ext cx="5252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0.54646</cdr:y>
    </cdr:from>
    <cdr:to>
      <cdr:x>0.47043</cdr:x>
      <cdr:y>0.60339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0813" y="207342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0.54646</cdr:y>
    </cdr:from>
    <cdr:to>
      <cdr:x>0.65734</cdr:x>
      <cdr:y>0.60339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60321" y="2073424"/>
          <a:ext cx="47864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0.19007</cdr:x>
      <cdr:y>0.12894</cdr:y>
    </cdr:from>
    <cdr:to>
      <cdr:x>0.25237</cdr:x>
      <cdr:y>0.18588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878725" y="489248"/>
          <a:ext cx="28803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0.3614</cdr:x>
      <cdr:y>0.12894</cdr:y>
    </cdr:from>
    <cdr:to>
      <cdr:x>0.47043</cdr:x>
      <cdr:y>0.18588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70813" y="48924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0.56388</cdr:x>
      <cdr:y>0.13953</cdr:y>
    </cdr:from>
    <cdr:to>
      <cdr:x>0.65734</cdr:x>
      <cdr:y>0.20485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517459" y="432048"/>
          <a:ext cx="417222" cy="202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0.74151</cdr:x>
      <cdr:y>0.13953</cdr:y>
    </cdr:from>
    <cdr:to>
      <cdr:x>0.85017</cdr:x>
      <cdr:y>0.2093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310457" y="432048"/>
          <a:ext cx="485112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0.19988</cdr:x>
      <cdr:y>0.60602</cdr:y>
    </cdr:from>
    <cdr:to>
      <cdr:x>0.52413</cdr:x>
      <cdr:y>0.91923</cdr:y>
    </cdr:to>
    <cdr:sp macro="" textlink="">
      <cdr:nvSpPr>
        <cdr:cNvPr id="5" name="TextBox 4"/>
        <cdr:cNvSpPr txBox="1"/>
      </cdr:nvSpPr>
      <cdr:spPr>
        <a:xfrm xmlns:a="http://schemas.openxmlformats.org/drawingml/2006/main" rot="21095606">
          <a:off x="1079488" y="2138292"/>
          <a:ext cx="1751145" cy="1105128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1288143" lon="1987456" rev="1949913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 smtClean="0"/>
        </a:p>
      </cdr:txBody>
    </cdr:sp>
  </cdr:relSizeAnchor>
  <cdr:relSizeAnchor xmlns:cdr="http://schemas.openxmlformats.org/drawingml/2006/chartDrawing">
    <cdr:from>
      <cdr:x>0.37333</cdr:x>
      <cdr:y>0.14286</cdr:y>
    </cdr:from>
    <cdr:to>
      <cdr:x>0.76</cdr:x>
      <cdr:y>0.43533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016224" y="504056"/>
          <a:ext cx="2088231" cy="10319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0.10749</cdr:x>
      <cdr:y>0.5307</cdr:y>
    </cdr:from>
    <cdr:to>
      <cdr:x>0.3127</cdr:x>
      <cdr:y>0.64802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49992" y="1302852"/>
          <a:ext cx="6681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0.19988</cdr:x>
      <cdr:y>0.60602</cdr:y>
    </cdr:from>
    <cdr:to>
      <cdr:x>0.52413</cdr:x>
      <cdr:y>0.91923</cdr:y>
    </cdr:to>
    <cdr:sp macro="" textlink="">
      <cdr:nvSpPr>
        <cdr:cNvPr id="5" name="TextBox 4"/>
        <cdr:cNvSpPr txBox="1"/>
      </cdr:nvSpPr>
      <cdr:spPr>
        <a:xfrm xmlns:a="http://schemas.openxmlformats.org/drawingml/2006/main" rot="21095606">
          <a:off x="1079488" y="2138292"/>
          <a:ext cx="1751145" cy="1105128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1288143" lon="1987456" rev="1949913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 smtClean="0"/>
        </a:p>
      </cdr:txBody>
    </cdr:sp>
  </cdr:relSizeAnchor>
  <cdr:relSizeAnchor xmlns:cdr="http://schemas.openxmlformats.org/drawingml/2006/chartDrawing">
    <cdr:from>
      <cdr:x>0.37333</cdr:x>
      <cdr:y>0.14286</cdr:y>
    </cdr:from>
    <cdr:to>
      <cdr:x>0.76</cdr:x>
      <cdr:y>0.43533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016224" y="504056"/>
          <a:ext cx="2088231" cy="10319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0.10749</cdr:x>
      <cdr:y>0.5307</cdr:y>
    </cdr:from>
    <cdr:to>
      <cdr:x>0.3127</cdr:x>
      <cdr:y>0.64802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49992" y="1302852"/>
          <a:ext cx="6681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0.07496</cdr:x>
      <cdr:y>0.4413</cdr:y>
    </cdr:from>
    <cdr:to>
      <cdr:x>0.35742</cdr:x>
      <cdr:y>0.61511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321" y="1368167"/>
          <a:ext cx="732216" cy="53886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  <cdr:relSizeAnchor xmlns:cdr="http://schemas.openxmlformats.org/drawingml/2006/chartDrawing">
    <cdr:from>
      <cdr:x>0.10274</cdr:x>
      <cdr:y>0.47575</cdr:y>
    </cdr:from>
    <cdr:to>
      <cdr:x>0.26941</cdr:x>
      <cdr:y>0.61511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66328" y="1474981"/>
          <a:ext cx="432048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0.19988</cdr:x>
      <cdr:y>0.60602</cdr:y>
    </cdr:from>
    <cdr:to>
      <cdr:x>0.52413</cdr:x>
      <cdr:y>0.91923</cdr:y>
    </cdr:to>
    <cdr:sp macro="" textlink="">
      <cdr:nvSpPr>
        <cdr:cNvPr id="5" name="TextBox 4"/>
        <cdr:cNvSpPr txBox="1"/>
      </cdr:nvSpPr>
      <cdr:spPr>
        <a:xfrm xmlns:a="http://schemas.openxmlformats.org/drawingml/2006/main" rot="21095606">
          <a:off x="1079488" y="2138292"/>
          <a:ext cx="1751145" cy="1105128"/>
        </a:xfrm>
        <a:prstGeom xmlns:a="http://schemas.openxmlformats.org/drawingml/2006/main" prst="rect">
          <a:avLst/>
        </a:prstGeom>
        <a:scene3d xmlns:a="http://schemas.openxmlformats.org/drawingml/2006/main">
          <a:camera prst="orthographicFront">
            <a:rot lat="1288143" lon="1987456" rev="1949913"/>
          </a:camera>
          <a:lightRig rig="threePt" dir="t"/>
        </a:scene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 smtClean="0"/>
        </a:p>
        <a:p xmlns:a="http://schemas.openxmlformats.org/drawingml/2006/main">
          <a:endParaRPr lang="ru-RU" sz="1100" dirty="0" smtClean="0"/>
        </a:p>
      </cdr:txBody>
    </cdr:sp>
  </cdr:relSizeAnchor>
  <cdr:relSizeAnchor xmlns:cdr="http://schemas.openxmlformats.org/drawingml/2006/chartDrawing">
    <cdr:from>
      <cdr:x>0.37333</cdr:x>
      <cdr:y>0.14286</cdr:y>
    </cdr:from>
    <cdr:to>
      <cdr:x>0.76</cdr:x>
      <cdr:y>0.43533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016224" y="504056"/>
          <a:ext cx="2088231" cy="10319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0.10749</cdr:x>
      <cdr:y>0.5307</cdr:y>
    </cdr:from>
    <cdr:to>
      <cdr:x>0.3127</cdr:x>
      <cdr:y>0.64802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49992" y="1302852"/>
          <a:ext cx="66816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4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0.15434</cdr:x>
      <cdr:y>0.54646</cdr:y>
    </cdr:from>
    <cdr:to>
      <cdr:x>0.26795</cdr:x>
      <cdr:y>0.60339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3525" y="2073424"/>
          <a:ext cx="5252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0.54646</cdr:y>
    </cdr:from>
    <cdr:to>
      <cdr:x>0.47043</cdr:x>
      <cdr:y>0.60339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0813" y="207342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0.54646</cdr:y>
    </cdr:from>
    <cdr:to>
      <cdr:x>0.65734</cdr:x>
      <cdr:y>0.60339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60321" y="2073424"/>
          <a:ext cx="47864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0.73559</cdr:x>
      <cdr:y>0.54646</cdr:y>
    </cdr:from>
    <cdr:to>
      <cdr:x>0.84424</cdr:x>
      <cdr:y>0.62237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400715" y="2073424"/>
          <a:ext cx="5023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0.19007</cdr:x>
      <cdr:y>0.12894</cdr:y>
    </cdr:from>
    <cdr:to>
      <cdr:x>0.25237</cdr:x>
      <cdr:y>0.18588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878725" y="489248"/>
          <a:ext cx="28803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0.3614</cdr:x>
      <cdr:y>0.12894</cdr:y>
    </cdr:from>
    <cdr:to>
      <cdr:x>0.47043</cdr:x>
      <cdr:y>0.18588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70813" y="48924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0.56388</cdr:x>
      <cdr:y>0.13953</cdr:y>
    </cdr:from>
    <cdr:to>
      <cdr:x>0.65734</cdr:x>
      <cdr:y>0.20485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517459" y="432048"/>
          <a:ext cx="417222" cy="202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0.74151</cdr:x>
      <cdr:y>0.13953</cdr:y>
    </cdr:from>
    <cdr:to>
      <cdr:x>0.85017</cdr:x>
      <cdr:y>0.2093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310457" y="432048"/>
          <a:ext cx="485112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0.22222</cdr:x>
      <cdr:y>0.43132</cdr:y>
    </cdr:from>
    <cdr:to>
      <cdr:x>0.57496</cdr:x>
      <cdr:y>0.72626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6064" y="13372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0.16667</cdr:x>
      <cdr:y>0.348</cdr:y>
    </cdr:from>
    <cdr:to>
      <cdr:x>0.47222</cdr:x>
      <cdr:y>0.46413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57" y="1078908"/>
          <a:ext cx="792079" cy="360039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80,2 %</a:t>
          </a:r>
          <a:endParaRPr lang="ru-RU" sz="16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0.15434</cdr:x>
      <cdr:y>0.54646</cdr:y>
    </cdr:from>
    <cdr:to>
      <cdr:x>0.26795</cdr:x>
      <cdr:y>0.60339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3525" y="2073424"/>
          <a:ext cx="5252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900" dirty="0"/>
        </a:p>
      </cdr:txBody>
    </cdr:sp>
  </cdr:relSizeAnchor>
  <cdr:relSizeAnchor xmlns:cdr="http://schemas.openxmlformats.org/drawingml/2006/chartDrawing">
    <cdr:from>
      <cdr:x>0.3614</cdr:x>
      <cdr:y>0.54646</cdr:y>
    </cdr:from>
    <cdr:to>
      <cdr:x>0.47043</cdr:x>
      <cdr:y>0.60339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670813" y="2073424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0.55381</cdr:x>
      <cdr:y>0.54646</cdr:y>
    </cdr:from>
    <cdr:to>
      <cdr:x>0.65734</cdr:x>
      <cdr:y>0.60339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60321" y="2073424"/>
          <a:ext cx="47864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0.73559</cdr:x>
      <cdr:y>0.54646</cdr:y>
    </cdr:from>
    <cdr:to>
      <cdr:x>0.84424</cdr:x>
      <cdr:y>0.62237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400715" y="2073424"/>
          <a:ext cx="50234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0.19007</cdr:x>
      <cdr:y>0.12894</cdr:y>
    </cdr:from>
    <cdr:to>
      <cdr:x>0.25237</cdr:x>
      <cdr:y>0.18588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878725" y="489248"/>
          <a:ext cx="28803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0.3614</cdr:x>
      <cdr:y>0.12894</cdr:y>
    </cdr:from>
    <cdr:to>
      <cdr:x>0.47043</cdr:x>
      <cdr:y>0.18588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1670813" y="489248"/>
          <a:ext cx="504056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900" dirty="0" smtClean="0"/>
        </a:p>
        <a:p xmlns:a="http://schemas.openxmlformats.org/drawingml/2006/main">
          <a:pPr algn="ctr"/>
          <a:endParaRPr lang="ru-RU" sz="1100" dirty="0"/>
        </a:p>
      </cdr:txBody>
    </cdr:sp>
  </cdr:relSizeAnchor>
  <cdr:relSizeAnchor xmlns:cdr="http://schemas.openxmlformats.org/drawingml/2006/chartDrawing">
    <cdr:from>
      <cdr:x>0.56388</cdr:x>
      <cdr:y>0.13953</cdr:y>
    </cdr:from>
    <cdr:to>
      <cdr:x>0.65734</cdr:x>
      <cdr:y>0.20485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517459" y="432048"/>
          <a:ext cx="417222" cy="2022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900" dirty="0" smtClean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0.75079</cdr:x>
      <cdr:y>0.1669</cdr:y>
    </cdr:from>
    <cdr:to>
      <cdr:x>0.84424</cdr:x>
      <cdr:y>0.18588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471013" y="633264"/>
          <a:ext cx="432048" cy="720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0.74151</cdr:x>
      <cdr:y>0.13953</cdr:y>
    </cdr:from>
    <cdr:to>
      <cdr:x>0.85017</cdr:x>
      <cdr:y>0.2093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3310457" y="432048"/>
          <a:ext cx="485112" cy="216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800" cy="497364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>
              <a:defRPr sz="1200"/>
            </a:lvl1pPr>
          </a:lstStyle>
          <a:p>
            <a:fld id="{DFA192E7-B11B-40DB-8EF1-A6EF1D4101E8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746125"/>
            <a:ext cx="279717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6" tIns="45708" rIns="91416" bIns="45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16" tIns="45708" rIns="91416" bIns="457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8185"/>
            <a:ext cx="2971800" cy="497364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r">
              <a:defRPr sz="1200"/>
            </a:lvl1pPr>
          </a:lstStyle>
          <a:p>
            <a:fld id="{0B84D359-FD5A-4A20-BEA0-ADC8D7F753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4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04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038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470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1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031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3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857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84D359-FD5A-4A20-BEA0-ADC8D7F7530A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16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9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17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01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1_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889"/>
            <a:ext cx="6172200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42900" y="2133602"/>
            <a:ext cx="6172200" cy="6033911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A27B6-810B-4025-A562-C9790D8660C6}" type="datetime1">
              <a:rPr lang="ru-RU"/>
              <a:pPr>
                <a:defRPr/>
              </a:pPr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53C5C-5BEC-4936-B264-7E1245FF09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918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15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8"/>
            <a:ext cx="5143500" cy="2207682"/>
          </a:xfrm>
        </p:spPr>
        <p:txBody>
          <a:bodyPr/>
          <a:lstStyle>
            <a:lvl1pPr marL="0" indent="0" algn="ctr">
              <a:buNone/>
              <a:defRPr sz="1662"/>
            </a:lvl1pPr>
            <a:lvl2pPr marL="316531" indent="0" algn="ctr">
              <a:buNone/>
              <a:defRPr sz="1385"/>
            </a:lvl2pPr>
            <a:lvl3pPr marL="633062" indent="0" algn="ctr">
              <a:buNone/>
              <a:defRPr sz="1246"/>
            </a:lvl3pPr>
            <a:lvl4pPr marL="949593" indent="0" algn="ctr">
              <a:buNone/>
              <a:defRPr sz="1108"/>
            </a:lvl4pPr>
            <a:lvl5pPr marL="1266124" indent="0" algn="ctr">
              <a:buNone/>
              <a:defRPr sz="1108"/>
            </a:lvl5pPr>
            <a:lvl6pPr marL="1582655" indent="0" algn="ctr">
              <a:buNone/>
              <a:defRPr sz="1108"/>
            </a:lvl6pPr>
            <a:lvl7pPr marL="1899186" indent="0" algn="ctr">
              <a:buNone/>
              <a:defRPr sz="1108"/>
            </a:lvl7pPr>
            <a:lvl8pPr marL="2215717" indent="0" algn="ctr">
              <a:buNone/>
              <a:defRPr sz="1108"/>
            </a:lvl8pPr>
            <a:lvl9pPr marL="2532248" indent="0" algn="ctr">
              <a:buNone/>
              <a:defRPr sz="110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68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676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7" y="2279653"/>
            <a:ext cx="5915025" cy="3803649"/>
          </a:xfrm>
        </p:spPr>
        <p:txBody>
          <a:bodyPr anchor="b"/>
          <a:lstStyle>
            <a:lvl1pPr>
              <a:defRPr sz="4154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7" y="6119286"/>
            <a:ext cx="5915025" cy="2000250"/>
          </a:xfrm>
        </p:spPr>
        <p:txBody>
          <a:bodyPr/>
          <a:lstStyle>
            <a:lvl1pPr marL="0" indent="0">
              <a:buNone/>
              <a:defRPr sz="1662">
                <a:solidFill>
                  <a:schemeClr val="tx1"/>
                </a:solidFill>
              </a:defRPr>
            </a:lvl1pPr>
            <a:lvl2pPr marL="316531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62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93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124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655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8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7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24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98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9004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486836"/>
            <a:ext cx="5915025" cy="17674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2"/>
            <a:ext cx="2901255" cy="1098549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6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1"/>
            <a:ext cx="2901255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241552"/>
            <a:ext cx="2915543" cy="1098549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6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3340101"/>
            <a:ext cx="2915543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17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52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112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387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4" y="1316569"/>
            <a:ext cx="3471863" cy="6498167"/>
          </a:xfrm>
        </p:spPr>
        <p:txBody>
          <a:bodyPr/>
          <a:lstStyle>
            <a:lvl1pPr>
              <a:defRPr sz="2215"/>
            </a:lvl1pPr>
            <a:lvl2pPr>
              <a:defRPr sz="1939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1"/>
            <a:ext cx="2211884" cy="5082117"/>
          </a:xfrm>
        </p:spPr>
        <p:txBody>
          <a:bodyPr/>
          <a:lstStyle>
            <a:lvl1pPr marL="0" indent="0">
              <a:buNone/>
              <a:defRPr sz="1108"/>
            </a:lvl1pPr>
            <a:lvl2pPr marL="316531" indent="0">
              <a:buNone/>
              <a:defRPr sz="969"/>
            </a:lvl2pPr>
            <a:lvl3pPr marL="633062" indent="0">
              <a:buNone/>
              <a:defRPr sz="831"/>
            </a:lvl3pPr>
            <a:lvl4pPr marL="949593" indent="0">
              <a:buNone/>
              <a:defRPr sz="692"/>
            </a:lvl4pPr>
            <a:lvl5pPr marL="1266124" indent="0">
              <a:buNone/>
              <a:defRPr sz="692"/>
            </a:lvl5pPr>
            <a:lvl6pPr marL="1582655" indent="0">
              <a:buNone/>
              <a:defRPr sz="692"/>
            </a:lvl6pPr>
            <a:lvl7pPr marL="1899186" indent="0">
              <a:buNone/>
              <a:defRPr sz="692"/>
            </a:lvl7pPr>
            <a:lvl8pPr marL="2215717" indent="0">
              <a:buNone/>
              <a:defRPr sz="692"/>
            </a:lvl8pPr>
            <a:lvl9pPr marL="2532248" indent="0">
              <a:buNone/>
              <a:defRPr sz="6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91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4" y="1316569"/>
            <a:ext cx="3471863" cy="6498167"/>
          </a:xfrm>
        </p:spPr>
        <p:txBody>
          <a:bodyPr anchor="t"/>
          <a:lstStyle>
            <a:lvl1pPr marL="0" indent="0">
              <a:buNone/>
              <a:defRPr sz="2215"/>
            </a:lvl1pPr>
            <a:lvl2pPr marL="316531" indent="0">
              <a:buNone/>
              <a:defRPr sz="1939"/>
            </a:lvl2pPr>
            <a:lvl3pPr marL="633062" indent="0">
              <a:buNone/>
              <a:defRPr sz="1662"/>
            </a:lvl3pPr>
            <a:lvl4pPr marL="949593" indent="0">
              <a:buNone/>
              <a:defRPr sz="1385"/>
            </a:lvl4pPr>
            <a:lvl5pPr marL="1266124" indent="0">
              <a:buNone/>
              <a:defRPr sz="1385"/>
            </a:lvl5pPr>
            <a:lvl6pPr marL="1582655" indent="0">
              <a:buNone/>
              <a:defRPr sz="1385"/>
            </a:lvl6pPr>
            <a:lvl7pPr marL="1899186" indent="0">
              <a:buNone/>
              <a:defRPr sz="1385"/>
            </a:lvl7pPr>
            <a:lvl8pPr marL="2215717" indent="0">
              <a:buNone/>
              <a:defRPr sz="1385"/>
            </a:lvl8pPr>
            <a:lvl9pPr marL="2532248" indent="0">
              <a:buNone/>
              <a:defRPr sz="138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1"/>
            <a:ext cx="2211884" cy="5082117"/>
          </a:xfrm>
        </p:spPr>
        <p:txBody>
          <a:bodyPr/>
          <a:lstStyle>
            <a:lvl1pPr marL="0" indent="0">
              <a:buNone/>
              <a:defRPr sz="1108"/>
            </a:lvl1pPr>
            <a:lvl2pPr marL="316531" indent="0">
              <a:buNone/>
              <a:defRPr sz="969"/>
            </a:lvl2pPr>
            <a:lvl3pPr marL="633062" indent="0">
              <a:buNone/>
              <a:defRPr sz="831"/>
            </a:lvl3pPr>
            <a:lvl4pPr marL="949593" indent="0">
              <a:buNone/>
              <a:defRPr sz="692"/>
            </a:lvl4pPr>
            <a:lvl5pPr marL="1266124" indent="0">
              <a:buNone/>
              <a:defRPr sz="692"/>
            </a:lvl5pPr>
            <a:lvl6pPr marL="1582655" indent="0">
              <a:buNone/>
              <a:defRPr sz="692"/>
            </a:lvl6pPr>
            <a:lvl7pPr marL="1899186" indent="0">
              <a:buNone/>
              <a:defRPr sz="692"/>
            </a:lvl7pPr>
            <a:lvl8pPr marL="2215717" indent="0">
              <a:buNone/>
              <a:defRPr sz="692"/>
            </a:lvl8pPr>
            <a:lvl9pPr marL="2532248" indent="0">
              <a:buNone/>
              <a:defRPr sz="69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598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11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73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52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71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169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972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04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778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42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31000"/>
            <a:lum/>
          </a:blip>
          <a:srcRect/>
          <a:stretch>
            <a:fillRect l="-62000" r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D2F42-53DA-4194-8064-D0F190919169}" type="datetimeFigureOut">
              <a:rPr lang="ru-RU" smtClean="0"/>
              <a:pPr/>
              <a:t>26.11.2024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D0BAE2-BA54-4E50-8273-EA6D87270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2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9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9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A06AC-0CAB-49AB-99FD-BAB97979A4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4" y="8475136"/>
            <a:ext cx="2314575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78C21-5A0C-4CA4-927F-58B7AF4586C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8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633062" rtl="0" eaLnBrk="1" latinLnBrk="0" hangingPunct="1">
        <a:lnSpc>
          <a:spcPct val="90000"/>
        </a:lnSpc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265" indent="-158265" algn="l" defTabSz="633062" rtl="0" eaLnBrk="1" latinLnBrk="0" hangingPunct="1">
        <a:lnSpc>
          <a:spcPct val="90000"/>
        </a:lnSpc>
        <a:spcBef>
          <a:spcPts val="692"/>
        </a:spcBef>
        <a:buFont typeface="Arial" panose="020B0604020202020204" pitchFamily="34" charset="0"/>
        <a:buChar char="•"/>
        <a:defRPr sz="1939" kern="1200">
          <a:solidFill>
            <a:schemeClr val="tx1"/>
          </a:solidFill>
          <a:latin typeface="+mn-lt"/>
          <a:ea typeface="+mn-ea"/>
          <a:cs typeface="+mn-cs"/>
        </a:defRPr>
      </a:lvl1pPr>
      <a:lvl2pPr marL="474796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791327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3pPr>
      <a:lvl4pPr marL="1107858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424389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740920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2057451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2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3" indent="-15826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l="-60000" r="-6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1938" y="80738"/>
            <a:ext cx="2816727" cy="258967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43212" y="8532440"/>
            <a:ext cx="2374368" cy="490134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2585" b="1" dirty="0" err="1">
                <a:solidFill>
                  <a:srgbClr val="002060"/>
                </a:solidFill>
                <a:latin typeface="Bahnschrift SemiBold Condensed" panose="020B0502040204020203" pitchFamily="34" charset="0"/>
                <a:cs typeface="Arial" pitchFamily="34" charset="0"/>
              </a:rPr>
              <a:t>Тимашевский</a:t>
            </a:r>
            <a:r>
              <a:rPr lang="ru-RU" sz="2585" b="1" dirty="0">
                <a:solidFill>
                  <a:srgbClr val="002060"/>
                </a:solidFill>
                <a:latin typeface="Bahnschrift SemiBold Condensed" panose="020B0502040204020203" pitchFamily="34" charset="0"/>
                <a:cs typeface="Arial" pitchFamily="34" charset="0"/>
              </a:rPr>
              <a:t> район</a:t>
            </a:r>
            <a:endParaRPr lang="ru-RU" sz="2585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81779" y="3347864"/>
            <a:ext cx="2897234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srgbClr val="002060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Б Ю Д Ж Е Т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на </a:t>
            </a:r>
            <a:r>
              <a:rPr lang="ru-RU" sz="2400" b="1" dirty="0" smtClean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2025-2027</a:t>
            </a:r>
            <a:r>
              <a:rPr lang="en-US" sz="2400" b="1" dirty="0" smtClean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годы</a:t>
            </a:r>
            <a:endParaRPr lang="en-US" sz="2400" b="1" dirty="0">
              <a:solidFill>
                <a:srgbClr val="002060"/>
              </a:solidFill>
              <a:latin typeface="Bahnschrift SemiBold" panose="020B0502040204020203" pitchFamily="34" charset="0"/>
              <a:cs typeface="Arial" pitchFamily="34" charset="0"/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Bahnschrift SemiBold" panose="020B0502040204020203" pitchFamily="34" charset="0"/>
                <a:cs typeface="Arial" pitchFamily="34" charset="0"/>
              </a:rPr>
              <a:t>(п р о е к т )</a:t>
            </a:r>
          </a:p>
        </p:txBody>
      </p:sp>
    </p:spTree>
    <p:extLst>
      <p:ext uri="{BB962C8B-B14F-4D97-AF65-F5344CB8AC3E}">
        <p14:creationId xmlns:p14="http://schemas.microsoft.com/office/powerpoint/2010/main" val="11935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420904" y="6718094"/>
            <a:ext cx="6072230" cy="302178"/>
          </a:xfrm>
          <a:prstGeom prst="roundRect">
            <a:avLst/>
          </a:prstGeom>
          <a:solidFill>
            <a:srgbClr val="88E0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Приоритетные направления бюджетных расходов</a:t>
            </a:r>
            <a:endParaRPr lang="ru-RU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57166" y="107504"/>
            <a:ext cx="6286544" cy="613303"/>
          </a:xfrm>
          <a:prstGeom prst="roundRect">
            <a:avLst/>
          </a:prstGeom>
          <a:solidFill>
            <a:srgbClr val="97DBA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8604" y="68595"/>
            <a:ext cx="607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ОСОБЕННОСТИ ФОРМИРОВАНИЯ РАСХОДОВ БЮДЖЕТА НА </a:t>
            </a:r>
            <a:r>
              <a:rPr lang="ru-RU" sz="1600" b="1" dirty="0" smtClean="0">
                <a:solidFill>
                  <a:srgbClr val="002060"/>
                </a:solidFill>
              </a:rPr>
              <a:t>2025 </a:t>
            </a:r>
            <a:r>
              <a:rPr lang="ru-RU" sz="1600" b="1" dirty="0">
                <a:solidFill>
                  <a:srgbClr val="002060"/>
                </a:solidFill>
              </a:rPr>
              <a:t>ГОД И ПЛАНОВЫЙ ПЕРИОД </a:t>
            </a:r>
            <a:r>
              <a:rPr lang="ru-RU" sz="1600" b="1" dirty="0" smtClean="0">
                <a:solidFill>
                  <a:srgbClr val="002060"/>
                </a:solidFill>
              </a:rPr>
              <a:t>2026 </a:t>
            </a:r>
            <a:r>
              <a:rPr lang="ru-RU" sz="1600" b="1" dirty="0">
                <a:solidFill>
                  <a:srgbClr val="002060"/>
                </a:solidFill>
              </a:rPr>
              <a:t>И </a:t>
            </a:r>
            <a:r>
              <a:rPr lang="ru-RU" sz="1600" b="1" dirty="0" smtClean="0">
                <a:solidFill>
                  <a:srgbClr val="002060"/>
                </a:solidFill>
              </a:rPr>
              <a:t>2027 </a:t>
            </a:r>
            <a:r>
              <a:rPr lang="ru-RU" sz="1600" b="1" dirty="0">
                <a:solidFill>
                  <a:srgbClr val="002060"/>
                </a:solidFill>
              </a:rPr>
              <a:t>ГОДОВ </a:t>
            </a:r>
          </a:p>
          <a:p>
            <a:pPr algn="ctr"/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6672" y="2339752"/>
            <a:ext cx="616703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prstClr val="black"/>
                </a:solidFill>
              </a:rPr>
              <a:t>  </a:t>
            </a:r>
            <a:r>
              <a:rPr lang="ru-RU" sz="1000" dirty="0" smtClean="0">
                <a:solidFill>
                  <a:prstClr val="black"/>
                </a:solidFill>
              </a:rPr>
              <a:t>Формирование </a:t>
            </a:r>
            <a:r>
              <a:rPr lang="ru-RU" sz="1000" dirty="0">
                <a:solidFill>
                  <a:prstClr val="black"/>
                </a:solidFill>
              </a:rPr>
              <a:t>объема и структуры расходов районного бюджета на </a:t>
            </a:r>
            <a:r>
              <a:rPr lang="ru-RU" sz="1000" dirty="0" smtClean="0">
                <a:solidFill>
                  <a:prstClr val="black"/>
                </a:solidFill>
              </a:rPr>
              <a:t>2025</a:t>
            </a:r>
            <a:r>
              <a:rPr lang="ru-RU" sz="1000" dirty="0">
                <a:solidFill>
                  <a:prstClr val="black"/>
                </a:solidFill>
              </a:rPr>
              <a:t> год осуществлялось исходя из следующих основных подходов:</a:t>
            </a:r>
          </a:p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-в </a:t>
            </a:r>
            <a:r>
              <a:rPr lang="ru-RU" sz="1000" dirty="0">
                <a:solidFill>
                  <a:prstClr val="black"/>
                </a:solidFill>
              </a:rPr>
              <a:t>качестве "базовых" объемов расходов бюджета на </a:t>
            </a:r>
            <a:r>
              <a:rPr lang="ru-RU" sz="1000" dirty="0" smtClean="0">
                <a:solidFill>
                  <a:prstClr val="black"/>
                </a:solidFill>
              </a:rPr>
              <a:t>2025 </a:t>
            </a:r>
            <a:r>
              <a:rPr lang="ru-RU" sz="1000" dirty="0">
                <a:solidFill>
                  <a:prstClr val="black"/>
                </a:solidFill>
              </a:rPr>
              <a:t>год приняты бюджетные ассигнования, утвержденные на </a:t>
            </a:r>
            <a:r>
              <a:rPr lang="ru-RU" sz="1000" dirty="0" smtClean="0">
                <a:solidFill>
                  <a:prstClr val="black"/>
                </a:solidFill>
              </a:rPr>
              <a:t>2024 </a:t>
            </a:r>
            <a:r>
              <a:rPr lang="ru-RU" sz="1000" dirty="0">
                <a:solidFill>
                  <a:prstClr val="black"/>
                </a:solidFill>
              </a:rPr>
              <a:t>год</a:t>
            </a:r>
            <a:r>
              <a:rPr lang="ru-RU" sz="1000" dirty="0" smtClean="0">
                <a:solidFill>
                  <a:prstClr val="black"/>
                </a:solidFill>
              </a:rPr>
              <a:t>;</a:t>
            </a:r>
          </a:p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-сокращение </a:t>
            </a:r>
            <a:r>
              <a:rPr lang="ru-RU" sz="1000" dirty="0">
                <a:solidFill>
                  <a:prstClr val="black"/>
                </a:solidFill>
              </a:rPr>
              <a:t>объема незавершенного строительства </a:t>
            </a:r>
            <a:r>
              <a:rPr lang="ru-RU" sz="1000" dirty="0" smtClean="0">
                <a:solidFill>
                  <a:prstClr val="black"/>
                </a:solidFill>
              </a:rPr>
              <a:t>и распределение в первоочередном </a:t>
            </a:r>
            <a:r>
              <a:rPr lang="ru-RU" sz="1000" dirty="0">
                <a:solidFill>
                  <a:prstClr val="black"/>
                </a:solidFill>
              </a:rPr>
              <a:t>порядке </a:t>
            </a:r>
            <a:r>
              <a:rPr lang="ru-RU" sz="1000" dirty="0" smtClean="0">
                <a:solidFill>
                  <a:prstClr val="black"/>
                </a:solidFill>
              </a:rPr>
              <a:t>средств </a:t>
            </a:r>
            <a:r>
              <a:rPr lang="ru-RU" sz="1000" dirty="0">
                <a:solidFill>
                  <a:prstClr val="black"/>
                </a:solidFill>
              </a:rPr>
              <a:t>на завершение капитального ремонта учреждений и бюджетные инвестиции в объекты капитального строительства по действующим расходным обязательствам</a:t>
            </a:r>
          </a:p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- финансовое обеспечение мероприятий </a:t>
            </a:r>
            <a:r>
              <a:rPr lang="ru-RU" sz="1000" dirty="0">
                <a:solidFill>
                  <a:prstClr val="black"/>
                </a:solidFill>
              </a:rPr>
              <a:t>региональных проектов, обеспечивающих достижение целей, показателей и результатов  федеральных проектов, и </a:t>
            </a:r>
            <a:r>
              <a:rPr lang="ru-RU" sz="1000" dirty="0" smtClean="0">
                <a:solidFill>
                  <a:prstClr val="black"/>
                </a:solidFill>
              </a:rPr>
              <a:t>мероприятий </a:t>
            </a:r>
            <a:r>
              <a:rPr lang="ru-RU" sz="1000" dirty="0">
                <a:solidFill>
                  <a:prstClr val="black"/>
                </a:solidFill>
              </a:rPr>
              <a:t>муниципальных целевых программ муниципального образования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район для выполнения условий </a:t>
            </a:r>
            <a:r>
              <a:rPr lang="ru-RU" sz="1000" dirty="0" err="1" smtClean="0">
                <a:solidFill>
                  <a:prstClr val="black"/>
                </a:solidFill>
              </a:rPr>
              <a:t>софинансирования</a:t>
            </a:r>
            <a:r>
              <a:rPr lang="ru-RU" sz="1000" dirty="0" smtClean="0">
                <a:solidFill>
                  <a:prstClr val="black"/>
                </a:solidFill>
              </a:rPr>
              <a:t>.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3192" y="7004590"/>
            <a:ext cx="60146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 smtClean="0">
                <a:solidFill>
                  <a:prstClr val="black"/>
                </a:solidFill>
              </a:rPr>
              <a:t>  </a:t>
            </a:r>
            <a:r>
              <a:rPr lang="ru-RU" sz="1000" dirty="0" smtClean="0">
                <a:solidFill>
                  <a:prstClr val="black"/>
                </a:solidFill>
              </a:rPr>
              <a:t>Приоритетами </a:t>
            </a:r>
            <a:r>
              <a:rPr lang="ru-RU" sz="1000" dirty="0">
                <a:solidFill>
                  <a:prstClr val="black"/>
                </a:solidFill>
              </a:rPr>
              <a:t>бюджетных расходов на предстоящий период являются мероприятия </a:t>
            </a:r>
            <a:r>
              <a:rPr lang="ru-RU" sz="1000" dirty="0" smtClean="0">
                <a:solidFill>
                  <a:prstClr val="black"/>
                </a:solidFill>
              </a:rPr>
              <a:t>муниципальных </a:t>
            </a:r>
            <a:r>
              <a:rPr lang="ru-RU" sz="1000" dirty="0">
                <a:solidFill>
                  <a:prstClr val="black"/>
                </a:solidFill>
              </a:rPr>
              <a:t>целевых программ  муниципального образования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район:</a:t>
            </a:r>
            <a:endParaRPr lang="ru-RU" sz="1000" dirty="0">
              <a:solidFill>
                <a:prstClr val="black"/>
              </a:solidFill>
            </a:endParaRPr>
          </a:p>
          <a:p>
            <a:pPr algn="just"/>
            <a:r>
              <a:rPr lang="en-US" sz="1000" dirty="0" smtClean="0">
                <a:solidFill>
                  <a:prstClr val="black"/>
                </a:solidFill>
              </a:rPr>
              <a:t>- </a:t>
            </a:r>
            <a:r>
              <a:rPr lang="ru-RU" sz="1000" dirty="0" smtClean="0">
                <a:solidFill>
                  <a:prstClr val="black"/>
                </a:solidFill>
              </a:rPr>
              <a:t>сохранение </a:t>
            </a:r>
            <a:r>
              <a:rPr lang="ru-RU" sz="1000" dirty="0">
                <a:solidFill>
                  <a:prstClr val="black"/>
                </a:solidFill>
              </a:rPr>
              <a:t>достигнутого соотношения между уровнем оплаты труда  отдельных категорий работников бюджетной сферы и уровнем средней заработной платы в Краснодарском </a:t>
            </a:r>
            <a:r>
              <a:rPr lang="ru-RU" sz="1000" dirty="0" smtClean="0">
                <a:solidFill>
                  <a:prstClr val="black"/>
                </a:solidFill>
              </a:rPr>
              <a:t>крае;</a:t>
            </a:r>
          </a:p>
          <a:p>
            <a:pPr algn="just">
              <a:buFontTx/>
              <a:buChar char="-"/>
            </a:pPr>
            <a:r>
              <a:rPr lang="ru-RU" sz="1000" dirty="0" smtClean="0">
                <a:solidFill>
                  <a:prstClr val="black"/>
                </a:solidFill>
              </a:rPr>
              <a:t>    финансовое обеспечение социально значимых расходов районного бюджета (организация </a:t>
            </a:r>
            <a:r>
              <a:rPr lang="ru-RU" sz="1000" dirty="0">
                <a:solidFill>
                  <a:prstClr val="black"/>
                </a:solidFill>
              </a:rPr>
              <a:t>бесплатного горячего питания обучающихся</a:t>
            </a:r>
            <a:r>
              <a:rPr lang="ru-RU" sz="1000" dirty="0" smtClean="0">
                <a:solidFill>
                  <a:prstClr val="black"/>
                </a:solidFill>
              </a:rPr>
              <a:t>, обеспечение </a:t>
            </a:r>
            <a:r>
              <a:rPr lang="ru-RU" sz="1000" dirty="0">
                <a:solidFill>
                  <a:prstClr val="black"/>
                </a:solidFill>
              </a:rPr>
              <a:t>жильем молодых </a:t>
            </a:r>
            <a:r>
              <a:rPr lang="ru-RU" sz="1000" dirty="0" smtClean="0">
                <a:solidFill>
                  <a:prstClr val="black"/>
                </a:solidFill>
              </a:rPr>
              <a:t>семей, выполнение муниципального задания муниципальными учреждениями, </a:t>
            </a:r>
            <a:r>
              <a:rPr lang="ru-RU" sz="1000" dirty="0">
                <a:solidFill>
                  <a:prstClr val="black"/>
                </a:solidFill>
              </a:rPr>
              <a:t>реализация мероприятий </a:t>
            </a:r>
            <a:r>
              <a:rPr lang="ru-RU" sz="1000" dirty="0" smtClean="0">
                <a:solidFill>
                  <a:prstClr val="black"/>
                </a:solidFill>
              </a:rPr>
              <a:t>по профилактике  </a:t>
            </a:r>
            <a:r>
              <a:rPr lang="ru-RU" sz="1000" dirty="0">
                <a:solidFill>
                  <a:prstClr val="black"/>
                </a:solidFill>
              </a:rPr>
              <a:t>терроризма и </a:t>
            </a:r>
            <a:r>
              <a:rPr lang="ru-RU" sz="1000" dirty="0" smtClean="0">
                <a:solidFill>
                  <a:prstClr val="black"/>
                </a:solidFill>
              </a:rPr>
              <a:t>экстремизма и пожарной безопасности); </a:t>
            </a:r>
          </a:p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-  строительство  крытого </a:t>
            </a:r>
            <a:r>
              <a:rPr lang="ru-RU" sz="1000" dirty="0">
                <a:solidFill>
                  <a:prstClr val="black"/>
                </a:solidFill>
              </a:rPr>
              <a:t>плавательного </a:t>
            </a:r>
            <a:r>
              <a:rPr lang="ru-RU" sz="1000" dirty="0" smtClean="0">
                <a:solidFill>
                  <a:prstClr val="black"/>
                </a:solidFill>
              </a:rPr>
              <a:t>бассейна дополнительных блоков </a:t>
            </a:r>
            <a:r>
              <a:rPr lang="ru-RU" sz="1000" dirty="0">
                <a:solidFill>
                  <a:prstClr val="black"/>
                </a:solidFill>
              </a:rPr>
              <a:t>зданий на 400 мест общеобразовательной организации средней школы № 11 и на 825 мест в части реконструкции СОШ № 2 в станице </a:t>
            </a:r>
            <a:r>
              <a:rPr lang="ru-RU" sz="1000" dirty="0" smtClean="0">
                <a:solidFill>
                  <a:prstClr val="black"/>
                </a:solidFill>
              </a:rPr>
              <a:t>Медведовской</a:t>
            </a:r>
            <a:r>
              <a:rPr lang="ru-RU" sz="1000" dirty="0">
                <a:solidFill>
                  <a:prstClr val="black"/>
                </a:solidFill>
              </a:rPr>
              <a:t>,</a:t>
            </a:r>
            <a:r>
              <a:rPr lang="ru-RU" sz="1000" dirty="0" smtClean="0">
                <a:solidFill>
                  <a:prstClr val="black"/>
                </a:solidFill>
              </a:rPr>
              <a:t> здания ФАП в </a:t>
            </a:r>
            <a:r>
              <a:rPr lang="ru-RU" sz="1000" dirty="0" err="1" smtClean="0">
                <a:solidFill>
                  <a:prstClr val="black"/>
                </a:solidFill>
              </a:rPr>
              <a:t>хут.Ольховском</a:t>
            </a:r>
            <a:r>
              <a:rPr lang="ru-RU" sz="1000" dirty="0" smtClean="0">
                <a:solidFill>
                  <a:prstClr val="black"/>
                </a:solidFill>
              </a:rPr>
              <a:t> и зданий ВОП в </a:t>
            </a:r>
            <a:r>
              <a:rPr lang="ru-RU" sz="1000" dirty="0" err="1" smtClean="0">
                <a:solidFill>
                  <a:prstClr val="black"/>
                </a:solidFill>
              </a:rPr>
              <a:t>хут.Беднягина</a:t>
            </a:r>
            <a:r>
              <a:rPr lang="ru-RU" sz="1000" dirty="0" smtClean="0">
                <a:solidFill>
                  <a:prstClr val="black"/>
                </a:solidFill>
              </a:rPr>
              <a:t> и </a:t>
            </a:r>
            <a:r>
              <a:rPr lang="ru-RU" sz="1000" dirty="0" err="1" smtClean="0">
                <a:solidFill>
                  <a:prstClr val="black"/>
                </a:solidFill>
              </a:rPr>
              <a:t>п.Индустриальный</a:t>
            </a:r>
            <a:endParaRPr lang="ru-RU" sz="10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/>
          </p:nvPr>
        </p:nvGraphicFramePr>
        <p:xfrm>
          <a:off x="420904" y="736707"/>
          <a:ext cx="5750010" cy="1872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1"/>
          <p:cNvSpPr txBox="1"/>
          <p:nvPr/>
        </p:nvSpPr>
        <p:spPr>
          <a:xfrm>
            <a:off x="5445224" y="713269"/>
            <a:ext cx="781458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prstClr val="black"/>
                </a:solidFill>
              </a:rPr>
              <a:t>млн.руб.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/>
          </p:nvPr>
        </p:nvGraphicFramePr>
        <p:xfrm>
          <a:off x="188640" y="4499992"/>
          <a:ext cx="2360024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573304" y="4053798"/>
            <a:ext cx="6072230" cy="302178"/>
          </a:xfrm>
          <a:prstGeom prst="roundRect">
            <a:avLst/>
          </a:prstGeom>
          <a:solidFill>
            <a:srgbClr val="88E0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0000"/>
                </a:solidFill>
              </a:rPr>
              <a:t>Удельный вес отраслей в расходах бюджета</a:t>
            </a:r>
            <a:endParaRPr lang="ru-RU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427993626"/>
              </p:ext>
            </p:extLst>
          </p:nvPr>
        </p:nvGraphicFramePr>
        <p:xfrm>
          <a:off x="2204864" y="4499992"/>
          <a:ext cx="2360024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Диаграмма 13"/>
          <p:cNvGraphicFramePr/>
          <p:nvPr>
            <p:extLst/>
          </p:nvPr>
        </p:nvGraphicFramePr>
        <p:xfrm>
          <a:off x="4437112" y="4572000"/>
          <a:ext cx="2360024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79786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500042" y="182362"/>
            <a:ext cx="6072230" cy="35719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042" y="170220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СОЦИАЛЬНАЯ СФЕРА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64987" y="520095"/>
            <a:ext cx="621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prstClr val="black"/>
                </a:solidFill>
              </a:rPr>
              <a:t>  </a:t>
            </a:r>
            <a:r>
              <a:rPr lang="ru-RU" sz="1200" b="1" dirty="0">
                <a:solidFill>
                  <a:prstClr val="black"/>
                </a:solidFill>
              </a:rPr>
              <a:t>В структуре расходов районного бюджета на </a:t>
            </a:r>
            <a:r>
              <a:rPr lang="ru-RU" sz="1200" b="1" dirty="0" smtClean="0">
                <a:solidFill>
                  <a:prstClr val="black"/>
                </a:solidFill>
              </a:rPr>
              <a:t>2025 </a:t>
            </a:r>
            <a:r>
              <a:rPr lang="ru-RU" sz="1200" b="1" dirty="0">
                <a:solidFill>
                  <a:prstClr val="black"/>
                </a:solidFill>
              </a:rPr>
              <a:t>год бюджетные ассигнования по разделам социально-культурной сферы составляют </a:t>
            </a:r>
            <a:r>
              <a:rPr lang="ru-RU" sz="1200" b="1" dirty="0" smtClean="0">
                <a:solidFill>
                  <a:prstClr val="black"/>
                </a:solidFill>
              </a:rPr>
              <a:t>91,5 </a:t>
            </a:r>
            <a:r>
              <a:rPr lang="ru-RU" sz="1200" b="1" dirty="0">
                <a:solidFill>
                  <a:prstClr val="black"/>
                </a:solidFill>
              </a:rPr>
              <a:t>%, в </a:t>
            </a:r>
            <a:r>
              <a:rPr lang="ru-RU" sz="1200" b="1" dirty="0" smtClean="0">
                <a:solidFill>
                  <a:prstClr val="black"/>
                </a:solidFill>
              </a:rPr>
              <a:t>2026 </a:t>
            </a:r>
            <a:r>
              <a:rPr lang="ru-RU" sz="1200" b="1" dirty="0">
                <a:solidFill>
                  <a:prstClr val="black"/>
                </a:solidFill>
              </a:rPr>
              <a:t>году – </a:t>
            </a:r>
            <a:r>
              <a:rPr lang="ru-RU" sz="1200" b="1" dirty="0" smtClean="0">
                <a:solidFill>
                  <a:prstClr val="black"/>
                </a:solidFill>
              </a:rPr>
              <a:t>87,5 </a:t>
            </a:r>
            <a:r>
              <a:rPr lang="ru-RU" sz="1200" b="1" dirty="0">
                <a:solidFill>
                  <a:prstClr val="black"/>
                </a:solidFill>
              </a:rPr>
              <a:t>%, в </a:t>
            </a:r>
            <a:r>
              <a:rPr lang="ru-RU" sz="1200" b="1" dirty="0" smtClean="0">
                <a:solidFill>
                  <a:prstClr val="black"/>
                </a:solidFill>
              </a:rPr>
              <a:t>2027 </a:t>
            </a:r>
            <a:r>
              <a:rPr lang="ru-RU" sz="1200" b="1" dirty="0">
                <a:solidFill>
                  <a:prstClr val="black"/>
                </a:solidFill>
              </a:rPr>
              <a:t>году- </a:t>
            </a:r>
            <a:r>
              <a:rPr lang="ru-RU" sz="1200" b="1" dirty="0" smtClean="0">
                <a:solidFill>
                  <a:prstClr val="black"/>
                </a:solidFill>
              </a:rPr>
              <a:t>82,9 %.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35" name="Диаграмма 34"/>
          <p:cNvGraphicFramePr/>
          <p:nvPr>
            <p:extLst/>
          </p:nvPr>
        </p:nvGraphicFramePr>
        <p:xfrm>
          <a:off x="521431" y="1168010"/>
          <a:ext cx="5765008" cy="2395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4941168" y="1043608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smtClean="0">
                <a:solidFill>
                  <a:prstClr val="black"/>
                </a:solidFill>
              </a:rPr>
              <a:t>млн.руб.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76672" y="3421987"/>
            <a:ext cx="6095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 smtClean="0">
                <a:solidFill>
                  <a:prstClr val="black"/>
                </a:solidFill>
              </a:rPr>
              <a:t>   </a:t>
            </a:r>
            <a:r>
              <a:rPr lang="ru-RU" sz="1200" b="1" dirty="0">
                <a:solidFill>
                  <a:prstClr val="black"/>
                </a:solidFill>
              </a:rPr>
              <a:t>Изменение объема бюджетных ассигнований на </a:t>
            </a:r>
            <a:r>
              <a:rPr lang="ru-RU" sz="1200" b="1" dirty="0" smtClean="0">
                <a:solidFill>
                  <a:prstClr val="black"/>
                </a:solidFill>
              </a:rPr>
              <a:t>2025-2027 </a:t>
            </a:r>
            <a:r>
              <a:rPr lang="ru-RU" sz="1200" b="1" dirty="0">
                <a:solidFill>
                  <a:prstClr val="black"/>
                </a:solidFill>
              </a:rPr>
              <a:t>годы по отдельным разделам классификации расходов бюджета по сравнению с утвержденным объемом бюджетных ассигнований на </a:t>
            </a:r>
            <a:r>
              <a:rPr lang="ru-RU" sz="1200" b="1" dirty="0" smtClean="0">
                <a:solidFill>
                  <a:prstClr val="black"/>
                </a:solidFill>
              </a:rPr>
              <a:t>2024 </a:t>
            </a:r>
            <a:r>
              <a:rPr lang="ru-RU" sz="1200" b="1" dirty="0">
                <a:solidFill>
                  <a:prstClr val="black"/>
                </a:solidFill>
              </a:rPr>
              <a:t>год обусловлено в основном следующим:</a:t>
            </a:r>
          </a:p>
          <a:p>
            <a:r>
              <a:rPr lang="ru-RU" sz="1200" b="1" dirty="0" smtClean="0">
                <a:solidFill>
                  <a:prstClr val="black"/>
                </a:solidFill>
              </a:rPr>
              <a:t> - </a:t>
            </a:r>
            <a:r>
              <a:rPr lang="ru-RU" sz="1200" dirty="0" smtClean="0">
                <a:solidFill>
                  <a:prstClr val="black"/>
                </a:solidFill>
              </a:rPr>
              <a:t>по </a:t>
            </a:r>
            <a:r>
              <a:rPr lang="ru-RU" sz="1200" dirty="0">
                <a:solidFill>
                  <a:prstClr val="black"/>
                </a:solidFill>
              </a:rPr>
              <a:t>разделу «Национальная оборона» в 2024 году были запланированы расходы в сумме 974 </a:t>
            </a:r>
            <a:r>
              <a:rPr lang="ru-RU" sz="1200" dirty="0" err="1">
                <a:solidFill>
                  <a:prstClr val="black"/>
                </a:solidFill>
              </a:rPr>
              <a:t>тыс.рублей</a:t>
            </a:r>
            <a:r>
              <a:rPr lang="ru-RU" sz="1200" dirty="0">
                <a:solidFill>
                  <a:prstClr val="black"/>
                </a:solidFill>
              </a:rPr>
              <a:t> на реализацию полномочий муниципального района в части мобилизационной подготовки экономики (текущий ремонт помещения);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«Охрана окружающей среды» в 2024 году из-за отсутствия утвержденного и согласованного с министерством природных ресурсов Краснодарского края плана мероприятий, соответствующих требованиям законодательства, зарезервированы расходы за счет платы за негативное воздействие на окружающую среду в соответствии с требованиями Федерального закона от 10.01.2002 № 7-ФЗ «Об охране окружающей среды</a:t>
            </a:r>
            <a:r>
              <a:rPr lang="ru-RU" sz="1200" dirty="0" smtClean="0">
                <a:solidFill>
                  <a:prstClr val="black"/>
                </a:solidFill>
              </a:rPr>
              <a:t>»; </a:t>
            </a:r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«Жилищно-коммунальное хозяйство» в 2025 год предусмотрены средства на строительство котельной, проектируемой в </a:t>
            </a:r>
            <a:r>
              <a:rPr lang="ru-RU" sz="1200" dirty="0" err="1">
                <a:solidFill>
                  <a:prstClr val="black"/>
                </a:solidFill>
              </a:rPr>
              <a:t>хут.Беднягина</a:t>
            </a:r>
            <a:r>
              <a:rPr lang="ru-RU" sz="1200" dirty="0">
                <a:solidFill>
                  <a:prstClr val="black"/>
                </a:solidFill>
              </a:rPr>
              <a:t> в сумме 50,5 </a:t>
            </a:r>
            <a:r>
              <a:rPr lang="ru-RU" sz="1200" dirty="0" err="1">
                <a:solidFill>
                  <a:prstClr val="black"/>
                </a:solidFill>
              </a:rPr>
              <a:t>млн.рублей</a:t>
            </a:r>
            <a:r>
              <a:rPr lang="ru-RU" sz="1200" dirty="0">
                <a:solidFill>
                  <a:prstClr val="black"/>
                </a:solidFill>
              </a:rPr>
              <a:t>);</a:t>
            </a:r>
          </a:p>
          <a:p>
            <a:r>
              <a:rPr lang="ru-RU" sz="1200" dirty="0">
                <a:solidFill>
                  <a:prstClr val="black"/>
                </a:solidFill>
              </a:rPr>
              <a:t>по разделу «Образование» в 2025 году предусмотрены расходы на строительство двух объектов муниципальной собственности;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«Здравоохранение»  в объемах финансирования на 2025-2027 годы предусмотрены расходы на проектирование и строительство двух зданий врача общей практики и одного фельдшерско-акушерского пункта</a:t>
            </a:r>
            <a:r>
              <a:rPr lang="ru-RU" sz="1200" b="1" dirty="0">
                <a:solidFill>
                  <a:prstClr val="black"/>
                </a:solidFill>
              </a:rPr>
              <a:t>;</a:t>
            </a:r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«Физическая культура и спорт» в 2025 году запланированы расходы на завершение строительства объекта «Реконструкция МБУ УСК "Олимп" по адресу: </a:t>
            </a:r>
            <a:r>
              <a:rPr lang="ru-RU" sz="1200" dirty="0" err="1">
                <a:solidFill>
                  <a:prstClr val="black"/>
                </a:solidFill>
              </a:rPr>
              <a:t>г.Тимашевск</a:t>
            </a:r>
            <a:r>
              <a:rPr lang="ru-RU" sz="1200" dirty="0">
                <a:solidFill>
                  <a:prstClr val="black"/>
                </a:solidFill>
              </a:rPr>
              <a:t>, </a:t>
            </a:r>
            <a:r>
              <a:rPr lang="ru-RU" sz="1200" dirty="0" err="1">
                <a:solidFill>
                  <a:prstClr val="black"/>
                </a:solidFill>
              </a:rPr>
              <a:t>ул.Братьев</a:t>
            </a:r>
            <a:r>
              <a:rPr lang="ru-RU" sz="1200" dirty="0">
                <a:solidFill>
                  <a:prstClr val="black"/>
                </a:solidFill>
              </a:rPr>
              <a:t> Степановых, 2Б. Крытый плавательный бассейн»;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«Социальная политика» в 2024 году были предусмотрены расходы на выплату единовременной материальной помощи гражданам, заключившим контракт с Министерством обороны Российской Федерации о прохождении военной службы;</a:t>
            </a:r>
          </a:p>
          <a:p>
            <a:r>
              <a:rPr lang="ru-RU" sz="1200" dirty="0" smtClean="0">
                <a:solidFill>
                  <a:prstClr val="black"/>
                </a:solidFill>
              </a:rPr>
              <a:t>- по </a:t>
            </a:r>
            <a:r>
              <a:rPr lang="ru-RU" sz="1200" dirty="0">
                <a:solidFill>
                  <a:prstClr val="black"/>
                </a:solidFill>
              </a:rPr>
              <a:t>разделу «Межбюджетные трансферты» в 2024 году было предусмотрено распределение иных межбюджетных трансфертов на сбалансированность бюджетам поселений и на поддержку местных инициатив бюджетам поселений-победителей краевого конкурса.</a:t>
            </a:r>
          </a:p>
          <a:p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2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/>
          </p:nvPr>
        </p:nvGraphicFramePr>
        <p:xfrm>
          <a:off x="494083" y="1043608"/>
          <a:ext cx="6156875" cy="802386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48072"/>
                <a:gridCol w="1998813"/>
                <a:gridCol w="864096"/>
                <a:gridCol w="881507"/>
                <a:gridCol w="900291"/>
                <a:gridCol w="864096"/>
              </a:tblGrid>
              <a:tr h="33896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Раздел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/>
                        <a:t>Наименование раздела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2024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2025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2026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2027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3896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01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Общегосударственные вопросы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262669,4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270440,8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245832,6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234268,5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896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02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оборона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974,0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17679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03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безопасность и правоохранительная деятельность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36263,0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40557,8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24647,4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25012,4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04889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04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Национальная экономика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71403,6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64937,3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56674,4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57138,6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12628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05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Жилищно-коммунальное хозяйство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147,6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50609,2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147,6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147,6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06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Охрана окружающей среды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12866,7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5277,8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5578,6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5549,4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07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Образование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2998230,6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4199339,6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2582072,7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2237654,1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08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Культура и кинематография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55912,4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56765,0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55787,9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55198,8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09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Здравоохранение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750,0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16169,0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33821,3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32500,0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10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Социальная политика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299880,9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288216,2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271435,9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271791,5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11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Физическая культура и спорт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615218,5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232487,0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171261,2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42563,5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12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Средства массовой информации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3500,0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02171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13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Обслуживание государственного и муниципального долга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69,0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62,8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47,4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896734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14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Межбюджетные трансферты общего характера бюджетам  бюджетной системы Российской Федерации 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81897,7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11165,9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4800,0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4800,0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00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Условно утвержденные расходы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106519,6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218090,8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9087">
                <a:tc>
                  <a:txBody>
                    <a:bodyPr/>
                    <a:lstStyle/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ВСЕГО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4439783,4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5238058,4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3560656,6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3184766,1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548680" y="179512"/>
            <a:ext cx="6120680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РАСПРЕДЕЛЕНИЕ БЮДЖЕТНЫХ АССИГНОВАНИЙ ПО РАЗДЕЛАМ КЛАССИФИКАЦИИ РАСХОДОВ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01232" y="766609"/>
            <a:ext cx="7812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dirty="0" err="1" smtClean="0">
                <a:solidFill>
                  <a:prstClr val="black"/>
                </a:solidFill>
              </a:rPr>
              <a:t>тыс.руб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5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60648" y="403955"/>
            <a:ext cx="63379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00" dirty="0" smtClean="0">
                <a:solidFill>
                  <a:prstClr val="black"/>
                </a:solidFill>
              </a:rPr>
              <a:t>  </a:t>
            </a:r>
            <a:r>
              <a:rPr lang="ru-RU" sz="1100" b="1" dirty="0" smtClean="0">
                <a:solidFill>
                  <a:prstClr val="black"/>
                </a:solidFill>
              </a:rPr>
              <a:t>С </a:t>
            </a:r>
            <a:r>
              <a:rPr lang="ru-RU" sz="1100" b="1" dirty="0">
                <a:solidFill>
                  <a:prstClr val="black"/>
                </a:solidFill>
              </a:rPr>
              <a:t>1 января </a:t>
            </a:r>
            <a:r>
              <a:rPr lang="ru-RU" sz="1100" b="1" dirty="0" smtClean="0">
                <a:solidFill>
                  <a:prstClr val="black"/>
                </a:solidFill>
              </a:rPr>
              <a:t>2025 </a:t>
            </a:r>
            <a:r>
              <a:rPr lang="ru-RU" sz="1100" b="1" dirty="0">
                <a:solidFill>
                  <a:prstClr val="black"/>
                </a:solidFill>
              </a:rPr>
              <a:t>года предусмотрено финансирование 18 муниципальных программ, на реализацию которых в </a:t>
            </a:r>
            <a:r>
              <a:rPr lang="ru-RU" sz="1100" b="1" dirty="0" smtClean="0">
                <a:solidFill>
                  <a:prstClr val="black"/>
                </a:solidFill>
              </a:rPr>
              <a:t>2025 </a:t>
            </a:r>
            <a:r>
              <a:rPr lang="ru-RU" sz="1100" b="1" dirty="0">
                <a:solidFill>
                  <a:prstClr val="black"/>
                </a:solidFill>
              </a:rPr>
              <a:t>году </a:t>
            </a:r>
            <a:r>
              <a:rPr lang="ru-RU" sz="1100" b="1" dirty="0" smtClean="0">
                <a:solidFill>
                  <a:prstClr val="black"/>
                </a:solidFill>
              </a:rPr>
              <a:t>запланировано 4 995</a:t>
            </a:r>
            <a:r>
              <a:rPr lang="ru-RU" sz="1100" b="1" dirty="0">
                <a:solidFill>
                  <a:prstClr val="black"/>
                </a:solidFill>
              </a:rPr>
              <a:t> </a:t>
            </a:r>
            <a:r>
              <a:rPr lang="ru-RU" sz="1100" b="1" dirty="0" smtClean="0">
                <a:solidFill>
                  <a:prstClr val="black"/>
                </a:solidFill>
              </a:rPr>
              <a:t>152,9  </a:t>
            </a:r>
            <a:r>
              <a:rPr lang="ru-RU" sz="1100" b="1" dirty="0">
                <a:solidFill>
                  <a:prstClr val="black"/>
                </a:solidFill>
              </a:rPr>
              <a:t>тыс. рублей, что составляет </a:t>
            </a:r>
            <a:r>
              <a:rPr lang="ru-RU" sz="1100" b="1" dirty="0" smtClean="0">
                <a:solidFill>
                  <a:prstClr val="black"/>
                </a:solidFill>
              </a:rPr>
              <a:t>95,4 </a:t>
            </a:r>
            <a:r>
              <a:rPr lang="ru-RU" sz="1100" b="1" dirty="0">
                <a:solidFill>
                  <a:prstClr val="black"/>
                </a:solidFill>
              </a:rPr>
              <a:t>% общих расходов, в 2025 и 2026 годах</a:t>
            </a:r>
            <a:r>
              <a:rPr lang="ru-RU" sz="1100" b="1" dirty="0" smtClean="0">
                <a:solidFill>
                  <a:prstClr val="black"/>
                </a:solidFill>
              </a:rPr>
              <a:t>– 3</a:t>
            </a:r>
            <a:r>
              <a:rPr lang="ru-RU" sz="1100" b="1" dirty="0">
                <a:solidFill>
                  <a:prstClr val="black"/>
                </a:solidFill>
              </a:rPr>
              <a:t> </a:t>
            </a:r>
            <a:r>
              <a:rPr lang="ru-RU" sz="1100" b="1" dirty="0" smtClean="0">
                <a:solidFill>
                  <a:prstClr val="black"/>
                </a:solidFill>
              </a:rPr>
              <a:t>284</a:t>
            </a:r>
            <a:r>
              <a:rPr lang="ru-RU" sz="1100" b="1" dirty="0">
                <a:solidFill>
                  <a:prstClr val="black"/>
                </a:solidFill>
              </a:rPr>
              <a:t> </a:t>
            </a:r>
            <a:r>
              <a:rPr lang="ru-RU" sz="1100" b="1" dirty="0" smtClean="0">
                <a:solidFill>
                  <a:prstClr val="black"/>
                </a:solidFill>
              </a:rPr>
              <a:t>295,7 </a:t>
            </a:r>
            <a:r>
              <a:rPr lang="ru-RU" sz="1100" b="1" dirty="0">
                <a:solidFill>
                  <a:prstClr val="black"/>
                </a:solidFill>
              </a:rPr>
              <a:t>тыс. рублей и </a:t>
            </a:r>
            <a:r>
              <a:rPr lang="ru-RU" sz="1100" b="1" dirty="0" smtClean="0">
                <a:solidFill>
                  <a:prstClr val="black"/>
                </a:solidFill>
              </a:rPr>
              <a:t>2</a:t>
            </a:r>
            <a:r>
              <a:rPr lang="ru-RU" sz="1100" b="1" dirty="0">
                <a:solidFill>
                  <a:prstClr val="black"/>
                </a:solidFill>
              </a:rPr>
              <a:t> </a:t>
            </a:r>
            <a:r>
              <a:rPr lang="ru-RU" sz="1100" b="1" dirty="0" smtClean="0">
                <a:solidFill>
                  <a:prstClr val="black"/>
                </a:solidFill>
              </a:rPr>
              <a:t>786</a:t>
            </a:r>
            <a:r>
              <a:rPr lang="ru-RU" sz="1100" b="1" dirty="0">
                <a:solidFill>
                  <a:prstClr val="black"/>
                </a:solidFill>
              </a:rPr>
              <a:t> </a:t>
            </a:r>
            <a:r>
              <a:rPr lang="ru-RU" sz="1100" b="1" dirty="0" smtClean="0">
                <a:solidFill>
                  <a:prstClr val="black"/>
                </a:solidFill>
              </a:rPr>
              <a:t>529,7 </a:t>
            </a:r>
            <a:r>
              <a:rPr lang="ru-RU" sz="1100" b="1" dirty="0">
                <a:solidFill>
                  <a:prstClr val="black"/>
                </a:solidFill>
              </a:rPr>
              <a:t>тыс. рублей соответственно (в </a:t>
            </a:r>
            <a:r>
              <a:rPr lang="ru-RU" sz="1100" b="1" dirty="0" smtClean="0">
                <a:solidFill>
                  <a:prstClr val="black"/>
                </a:solidFill>
              </a:rPr>
              <a:t>2026 </a:t>
            </a:r>
            <a:r>
              <a:rPr lang="ru-RU" sz="1100" b="1" dirty="0">
                <a:solidFill>
                  <a:prstClr val="black"/>
                </a:solidFill>
              </a:rPr>
              <a:t>году </a:t>
            </a:r>
            <a:r>
              <a:rPr lang="ru-RU" sz="1100" b="1" dirty="0" smtClean="0">
                <a:solidFill>
                  <a:prstClr val="black"/>
                </a:solidFill>
              </a:rPr>
              <a:t>-92,2 </a:t>
            </a:r>
            <a:r>
              <a:rPr lang="ru-RU" sz="1100" b="1" dirty="0">
                <a:solidFill>
                  <a:prstClr val="black"/>
                </a:solidFill>
              </a:rPr>
              <a:t>%  и в </a:t>
            </a:r>
            <a:r>
              <a:rPr lang="ru-RU" sz="1100" b="1" dirty="0" smtClean="0">
                <a:solidFill>
                  <a:prstClr val="black"/>
                </a:solidFill>
              </a:rPr>
              <a:t>2027 </a:t>
            </a:r>
            <a:r>
              <a:rPr lang="ru-RU" sz="1100" b="1" dirty="0">
                <a:solidFill>
                  <a:prstClr val="black"/>
                </a:solidFill>
              </a:rPr>
              <a:t>году- </a:t>
            </a:r>
            <a:r>
              <a:rPr lang="ru-RU" sz="1100" b="1" dirty="0" smtClean="0">
                <a:solidFill>
                  <a:prstClr val="black"/>
                </a:solidFill>
              </a:rPr>
              <a:t>87,5 </a:t>
            </a:r>
            <a:r>
              <a:rPr lang="ru-RU" sz="1100" b="1" dirty="0">
                <a:solidFill>
                  <a:prstClr val="black"/>
                </a:solidFill>
              </a:rPr>
              <a:t>%).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/>
          </p:nvPr>
        </p:nvGraphicFramePr>
        <p:xfrm>
          <a:off x="332656" y="1331640"/>
          <a:ext cx="6281530" cy="7701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178"/>
                <a:gridCol w="792088"/>
                <a:gridCol w="792088"/>
                <a:gridCol w="792088"/>
                <a:gridCol w="792088"/>
              </a:tblGrid>
              <a:tr h="13030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Наименование программы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2024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2025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2026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2027 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Развитие образования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2931594,2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4139369,2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2525760,1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2181435,7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Развитие культуры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153626,7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153357,1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151025,4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150442,10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Развитие  здравоохранения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750,0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16169,0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33821,3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32500,0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Социальная поддержка граждан </a:t>
                      </a:r>
                      <a:r>
                        <a:rPr lang="ru-RU" sz="1100" dirty="0" err="1" smtClean="0"/>
                        <a:t>Тимашевского</a:t>
                      </a:r>
                      <a:r>
                        <a:rPr lang="ru-RU" sz="1100" dirty="0" smtClean="0"/>
                        <a:t> района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33541,9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17936,8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18252,9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13823,1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Развитие физической культуры и спорта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576337,7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192242,6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131515,3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Молодежь </a:t>
                      </a:r>
                      <a:r>
                        <a:rPr lang="ru-RU" sz="1100" dirty="0" err="1" smtClean="0"/>
                        <a:t>Тимашевского</a:t>
                      </a:r>
                      <a:r>
                        <a:rPr lang="ru-RU" sz="1100" dirty="0" smtClean="0"/>
                        <a:t> района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12465,4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13431,9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12748,4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12748,4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95527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Доступная среда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205,0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205,0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205,0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205,0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7674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Обеспечение безопасности населения и территорий </a:t>
                      </a:r>
                      <a:r>
                        <a:rPr lang="ru-RU" sz="1100" dirty="0" err="1" smtClean="0"/>
                        <a:t>Тимашевского</a:t>
                      </a:r>
                      <a:r>
                        <a:rPr lang="ru-RU" sz="1100" dirty="0" smtClean="0"/>
                        <a:t> района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60038,9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48151,4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30423,6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30759,4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7674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Создание условий для развития сельскохозяйственного производства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13519,5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11308,4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10714,9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983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Создание условий для развития малого и среднего предпринимательства 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720,0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720,0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720,0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720,0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Архитектура, строительство и дорожное хозяйство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58183,8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54097,8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46521,0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46985,2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Управление муниципальным имуществом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202963,5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201841,2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172806,0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176119,1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65731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Развитие архивного дела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1159,2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9618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условий для инвестиционной привлекательности в муниципальном образовании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Тимашевский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528,0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697,9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697,9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697,9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156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Финансовая поддержка работников бюджетной сферы муниципального образования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Тимашевский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район, приобретающих жилье на территории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Тимашевского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района по программам ипотечного кредитования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744,2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415,1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415,1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7674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Информационное обеспечение населения </a:t>
                      </a:r>
                      <a:r>
                        <a:rPr lang="ru-RU" sz="1100" dirty="0" err="1" smtClean="0"/>
                        <a:t>Тимашевского</a:t>
                      </a:r>
                      <a:r>
                        <a:rPr lang="ru-RU" sz="1100" dirty="0" smtClean="0"/>
                        <a:t> района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15433,8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11113,3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10412,4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0,0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7674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политика и развитие гражданского общества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3481,5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3920,3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3094,3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3094,3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7273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поддержки семьи и детей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Тимашевского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115990,1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129016,7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135112,1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136999,5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ВСЕГО</a:t>
                      </a:r>
                      <a:endParaRPr lang="ru-RU" sz="12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4180174,2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4995152,9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3284295,7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itchFamily="34" charset="0"/>
                        </a:rPr>
                        <a:t>2786529,7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Calibri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144016" y="107504"/>
            <a:ext cx="6597352" cy="296451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РАСХОДЫ БЮДЖЕТА В РАМКАХ МУНИЦИПАЛЬНЫХ ПРОГРАММ</a:t>
            </a:r>
          </a:p>
        </p:txBody>
      </p:sp>
    </p:spTree>
    <p:extLst>
      <p:ext uri="{BB962C8B-B14F-4D97-AF65-F5344CB8AC3E}">
        <p14:creationId xmlns:p14="http://schemas.microsoft.com/office/powerpoint/2010/main" val="361360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/>
          </p:nvPr>
        </p:nvGraphicFramePr>
        <p:xfrm>
          <a:off x="4149080" y="1044821"/>
          <a:ext cx="2592288" cy="3100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/>
          </p:nvPr>
        </p:nvGraphicFramePr>
        <p:xfrm>
          <a:off x="202545" y="1384297"/>
          <a:ext cx="4438336" cy="2899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02545" y="1162363"/>
            <a:ext cx="770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prstClr val="black"/>
                </a:solidFill>
              </a:rPr>
              <a:t>м</a:t>
            </a:r>
            <a:r>
              <a:rPr lang="ru-RU" sz="900" dirty="0" smtClean="0">
                <a:solidFill>
                  <a:prstClr val="black"/>
                </a:solidFill>
              </a:rPr>
              <a:t>лн. руб.</a:t>
            </a: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938" y="1030512"/>
            <a:ext cx="3431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ДИНАМИКА РАСХОДОВ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72816" y="246874"/>
            <a:ext cx="3600400" cy="3693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16832" y="246874"/>
            <a:ext cx="324036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ОБРАЗОВАНИЕ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8680" y="827584"/>
            <a:ext cx="1584176" cy="261610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2545" y="684183"/>
            <a:ext cx="6408712" cy="2763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543" y="683568"/>
            <a:ext cx="6624736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2025 год -4 199,3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en-US" sz="1200" b="1" dirty="0" smtClean="0">
                <a:solidFill>
                  <a:prstClr val="black"/>
                </a:solidFill>
              </a:rPr>
              <a:t>.</a:t>
            </a:r>
            <a:r>
              <a:rPr lang="ru-RU" sz="1200" b="1" dirty="0" smtClean="0">
                <a:solidFill>
                  <a:prstClr val="black"/>
                </a:solidFill>
              </a:rPr>
              <a:t>, 2026 год-2 582,1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en-US" sz="1200" b="1" dirty="0" smtClean="0">
                <a:solidFill>
                  <a:prstClr val="black"/>
                </a:solidFill>
              </a:rPr>
              <a:t>.</a:t>
            </a:r>
            <a:r>
              <a:rPr lang="ru-RU" sz="1200" b="1" dirty="0" smtClean="0">
                <a:solidFill>
                  <a:prstClr val="black"/>
                </a:solidFill>
              </a:rPr>
              <a:t>,  2027 год – 2 237,7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en-US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556792" y="4058652"/>
            <a:ext cx="3744416" cy="29732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556792" y="3995936"/>
            <a:ext cx="3867319" cy="4379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002060"/>
                </a:solidFill>
              </a:rPr>
              <a:t>Полномочия  в области образования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6652" y="5940152"/>
            <a:ext cx="349238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Материально-техническое обеспечение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пунктов проведения экзаменов для государственной итоговой аттестации по образовательным программам основного общего и среднего общего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образования, выплаты за классное руководство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Финансовое обеспечение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государственных гарантий реализации прав на получение общедоступного и бесплатного образования в муниципальных дошкольных и общеобразовательных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организациях, в том числе в частных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Обеспечение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льготным питанием учащихся из многодетных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семей и детей-инвалидов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в муниципальных общеобразовательных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организациях, обеспечение отдыха детей в каникулярное время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Обеспечение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выплаты компенсации части родительской платы за присмотр и уход за детьми, посещающими образовательные организации, реализующие  общеобразовательную программу дошкольного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образования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Предоставление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мер социальной поддержки в виде компенсации расходов на оплату жилых помещений, отопления и освещения педагогическим </a:t>
            </a:r>
            <a:r>
              <a:rPr lang="ru-RU" sz="900" b="1" dirty="0" smtClean="0">
                <a:solidFill>
                  <a:prstClr val="black"/>
                </a:solidFill>
                <a:cs typeface="Times New Roman" pitchFamily="18" charset="0"/>
              </a:rPr>
              <a:t>работникам, </a:t>
            </a:r>
            <a:r>
              <a:rPr lang="ru-RU" sz="900" b="1" dirty="0">
                <a:solidFill>
                  <a:prstClr val="black"/>
                </a:solidFill>
                <a:cs typeface="Times New Roman" pitchFamily="18" charset="0"/>
              </a:rPr>
              <a:t>проживающим и работающим в сельских населенных пунктах</a:t>
            </a:r>
            <a:endParaRPr lang="ru-RU" sz="900" b="1" dirty="0" smtClean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01579" y="5940152"/>
            <a:ext cx="280967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Организация предоставления общедоступного и бесплатного начального общего, основного общего, среднего общего образования по основным общеобразовательным программам     (содержание зданий, оплата коммунальных услуг и другие расходы)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Создание условий для осуществления присмотра и ухода за детьми, содержания детей в муниципальных образовательных организациях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Организация предоставления дополнительного образования детей в муниципальных образовательных  организациях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Мероприятия в области образования, включая расходы на условиях софинансирования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Мероприятия в области  молодежной политики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900" b="1" dirty="0" smtClean="0">
                <a:solidFill>
                  <a:prstClr val="black"/>
                </a:solidFill>
              </a:rPr>
              <a:t>Обеспечение деятельности прочих учреждений и прочие расходы, относящиеся к системе образования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ru-RU" sz="1100" b="1" dirty="0" smtClean="0">
              <a:solidFill>
                <a:prstClr val="black"/>
              </a:solidFill>
            </a:endParaRPr>
          </a:p>
          <a:p>
            <a:pPr algn="just"/>
            <a:endParaRPr lang="ru-RU" sz="1000" b="1" dirty="0" smtClean="0">
              <a:solidFill>
                <a:prstClr val="black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6652" y="4355976"/>
            <a:ext cx="342038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Переданные полномочия из краевого бюджета </a:t>
            </a:r>
          </a:p>
          <a:p>
            <a:pPr algn="ctr"/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71876" y="4355976"/>
            <a:ext cx="3097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Полномочия муниципального района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124744" y="4632975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188673" y="4645561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2025 год –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1440,5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150750" y="5066764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50750" y="5518511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1188673" y="5070177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2026 год – 1518,1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1196752" y="5502225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2027 год – 1474,0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933056" y="4634716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933056" y="5066764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933056" y="5508104"/>
            <a:ext cx="2232249" cy="3693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4005064" y="4644008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2025 год – 2758,8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3996985" y="5076056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2026 год – 1064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44" name="Заголовок 1"/>
          <p:cNvSpPr txBox="1">
            <a:spLocks/>
          </p:cNvSpPr>
          <p:nvPr/>
        </p:nvSpPr>
        <p:spPr>
          <a:xfrm>
            <a:off x="4005064" y="5508104"/>
            <a:ext cx="2096311" cy="293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100" b="1" dirty="0" smtClean="0">
                <a:solidFill>
                  <a:prstClr val="black"/>
                </a:solidFill>
              </a:rPr>
              <a:t>2027 год –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763,7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Диаграмма 12"/>
          <p:cNvGraphicFramePr/>
          <p:nvPr>
            <p:extLst/>
          </p:nvPr>
        </p:nvGraphicFramePr>
        <p:xfrm>
          <a:off x="584664" y="179512"/>
          <a:ext cx="307183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/>
          </p:nvPr>
        </p:nvGraphicFramePr>
        <p:xfrm>
          <a:off x="3859782" y="179512"/>
          <a:ext cx="2783232" cy="2155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Выноска 1 18"/>
          <p:cNvSpPr/>
          <p:nvPr/>
        </p:nvSpPr>
        <p:spPr>
          <a:xfrm>
            <a:off x="380915" y="3022957"/>
            <a:ext cx="1919706" cy="216024"/>
          </a:xfrm>
          <a:prstGeom prst="borderCallout1">
            <a:avLst>
              <a:gd name="adj1" fmla="val -5941"/>
              <a:gd name="adj2" fmla="val 55160"/>
              <a:gd name="adj3" fmla="val -60342"/>
              <a:gd name="adj4" fmla="val 89134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166" y="2992469"/>
            <a:ext cx="18939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2025 год-4139,4 млн. руб.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4163" y="3250014"/>
            <a:ext cx="6299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Развитие системы дошкольного образования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8956" y="3614127"/>
            <a:ext cx="1439884" cy="27292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757.,8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33791" y="2483768"/>
            <a:ext cx="5520106" cy="1403285"/>
            <a:chOff x="1124744" y="2771816"/>
            <a:chExt cx="5520106" cy="1403285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124744" y="2806949"/>
              <a:ext cx="4896544" cy="299065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96752" y="2771816"/>
              <a:ext cx="4680520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solidFill>
                    <a:prstClr val="black"/>
                  </a:solidFill>
                </a:rPr>
                <a:t>Муниципальная программа «Развитие образования»</a:t>
              </a:r>
              <a:endParaRPr lang="ru-RU" sz="1500" b="1" dirty="0">
                <a:solidFill>
                  <a:prstClr val="black"/>
                </a:solidFill>
              </a:endParaRPr>
            </a:p>
          </p:txBody>
        </p:sp>
        <p:sp>
          <p:nvSpPr>
            <p:cNvPr id="22" name="Выноска 1 21"/>
            <p:cNvSpPr/>
            <p:nvPr/>
          </p:nvSpPr>
          <p:spPr>
            <a:xfrm>
              <a:off x="2564904" y="3311005"/>
              <a:ext cx="1919706" cy="216024"/>
            </a:xfrm>
            <a:prstGeom prst="borderCallout1">
              <a:avLst>
                <a:gd name="adj1" fmla="val -5941"/>
                <a:gd name="adj2" fmla="val 55160"/>
                <a:gd name="adj3" fmla="val -60342"/>
                <a:gd name="adj4" fmla="val 8913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" name="Выноска 1 22"/>
            <p:cNvSpPr/>
            <p:nvPr/>
          </p:nvSpPr>
          <p:spPr>
            <a:xfrm>
              <a:off x="4725144" y="3311005"/>
              <a:ext cx="1919706" cy="216024"/>
            </a:xfrm>
            <a:prstGeom prst="borderCallout1">
              <a:avLst>
                <a:gd name="adj1" fmla="val -5941"/>
                <a:gd name="adj2" fmla="val 55160"/>
                <a:gd name="adj3" fmla="val -60342"/>
                <a:gd name="adj4" fmla="val 8913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15141" y="3280516"/>
              <a:ext cx="1893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prstClr val="black"/>
                  </a:solidFill>
                </a:rPr>
                <a:t>2026 год-2525,8 млн. руб.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738007" y="3276672"/>
              <a:ext cx="18939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solidFill>
                    <a:prstClr val="black"/>
                  </a:solidFill>
                </a:rPr>
                <a:t>2027 год-2181,4 млн. руб.</a:t>
              </a:r>
              <a:endParaRPr lang="ru-RU" sz="1200" dirty="0">
                <a:solidFill>
                  <a:prstClr val="black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779146" y="3902175"/>
              <a:ext cx="1394877" cy="272926"/>
            </a:xfrm>
            <a:prstGeom prst="round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prstClr val="black"/>
                  </a:solidFill>
                </a:rPr>
                <a:t>790,2 </a:t>
              </a:r>
              <a:r>
                <a:rPr lang="ru-RU" sz="1100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900" dirty="0" smtClean="0">
                  <a:solidFill>
                    <a:prstClr val="black"/>
                  </a:solidFill>
                </a:rPr>
                <a:t>.</a:t>
              </a:r>
              <a:endParaRPr lang="ru-RU" sz="900" dirty="0">
                <a:solidFill>
                  <a:prstClr val="black"/>
                </a:solidFill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768649" y="3909685"/>
              <a:ext cx="1392661" cy="265416"/>
            </a:xfrm>
            <a:prstGeom prst="round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prstClr val="black"/>
                  </a:solidFill>
                </a:rPr>
                <a:t>818,9 </a:t>
              </a:r>
              <a:r>
                <a:rPr lang="ru-RU" sz="1100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900" dirty="0" smtClean="0">
                  <a:solidFill>
                    <a:prstClr val="black"/>
                  </a:solidFill>
                </a:rPr>
                <a:t>.</a:t>
              </a:r>
              <a:endParaRPr lang="ru-RU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58814" y="3995936"/>
            <a:ext cx="63842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050" b="1" dirty="0" smtClean="0">
                <a:solidFill>
                  <a:prstClr val="black"/>
                </a:solidFill>
              </a:rPr>
              <a:t> на выполнение муниципальных заданий 33 образовательным организациям, в сумме – 737,2 млн. рублей. Из них средства районного бюджета – 259,9 млн. рублей направляются на присмотр и уход за детьми, средства краевого бюджета – 477,4 млн. рублей на получение общедоступного и бесплатного образования в дошкольных организациях; 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 smtClean="0">
                <a:solidFill>
                  <a:prstClr val="black"/>
                </a:solidFill>
              </a:rPr>
              <a:t>на финансовое обеспечение получения образования в частной дошкольной образовательной организации в сумме 5,9 млн. 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 smtClean="0">
                <a:solidFill>
                  <a:prstClr val="black"/>
                </a:solidFill>
              </a:rPr>
              <a:t>  на компенсацию расходов на оплату жилых помещений, отопления и освещения педагогическим работникам, проживающим и работающим в сельской местности, в сумме  1,7 млн. 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50" b="1" dirty="0" smtClean="0">
                <a:solidFill>
                  <a:prstClr val="black"/>
                </a:solidFill>
              </a:rPr>
              <a:t>  на выплаты компенсации части родительской платы за присмотр и уход за детьми, посещающими образовательные организации, реализующие образовательную программу дошкольного образования в сумме -13 млн. рублей</a:t>
            </a:r>
            <a:endParaRPr lang="ru-RU" sz="1050" b="1" dirty="0">
              <a:solidFill>
                <a:prstClr val="black"/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403135" y="5922899"/>
            <a:ext cx="6285848" cy="2882477"/>
            <a:chOff x="592498" y="6326802"/>
            <a:chExt cx="5991667" cy="2882477"/>
          </a:xfrm>
        </p:grpSpPr>
        <p:sp>
          <p:nvSpPr>
            <p:cNvPr id="43" name="TextBox 42"/>
            <p:cNvSpPr txBox="1"/>
            <p:nvPr/>
          </p:nvSpPr>
          <p:spPr>
            <a:xfrm>
              <a:off x="723341" y="6326802"/>
              <a:ext cx="5567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Финансовое обеспечение деятельности прочих учреждений, относящихся к системе образования</a:t>
              </a:r>
              <a:endParaRPr lang="ru-RU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23341" y="6955567"/>
              <a:ext cx="1506225" cy="288032"/>
            </a:xfrm>
            <a:prstGeom prst="round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prstClr val="black"/>
                  </a:solidFill>
                </a:rPr>
                <a:t>118,8 млн. руб. 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2709605" y="6955567"/>
              <a:ext cx="1440160" cy="288032"/>
            </a:xfrm>
            <a:prstGeom prst="round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prstClr val="black"/>
                  </a:solidFill>
                </a:rPr>
                <a:t>110,4 млн. руб. 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4798151" y="6955567"/>
              <a:ext cx="1367050" cy="288032"/>
            </a:xfrm>
            <a:prstGeom prst="round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prstClr val="black"/>
                  </a:solidFill>
                </a:rPr>
                <a:t>110,4 млн. руб. </a:t>
              </a:r>
              <a:endParaRPr lang="ru-RU" sz="1100" dirty="0">
                <a:solidFill>
                  <a:prstClr val="black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2498" y="7424175"/>
              <a:ext cx="5991667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buFont typeface="Arial" pitchFamily="34" charset="0"/>
                <a:buChar char="•"/>
              </a:pPr>
              <a:r>
                <a:rPr lang="ru-RU" sz="1100" b="1" dirty="0" smtClean="0">
                  <a:solidFill>
                    <a:prstClr val="black"/>
                  </a:solidFill>
                </a:rPr>
                <a:t> на выполнение  муниципального </a:t>
              </a:r>
              <a:r>
                <a:rPr lang="ru-RU" sz="1100" b="1" dirty="0">
                  <a:solidFill>
                    <a:prstClr val="black"/>
                  </a:solidFill>
                </a:rPr>
                <a:t>задания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(оздоровительный </a:t>
              </a:r>
              <a:r>
                <a:rPr lang="ru-RU" sz="1100" b="1" dirty="0">
                  <a:solidFill>
                    <a:prstClr val="black"/>
                  </a:solidFill>
                </a:rPr>
                <a:t>лагерь «Золотой колос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»)  5,7  млн. рублей ; 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sz="1100" b="1" dirty="0">
                  <a:solidFill>
                    <a:prstClr val="black"/>
                  </a:solidFill>
                </a:rPr>
                <a:t>на содержание учреждения «Центр развития образования»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14,9 </a:t>
              </a:r>
              <a:r>
                <a:rPr lang="ru-RU" sz="1100" b="1" dirty="0" err="1" smtClean="0">
                  <a:solidFill>
                    <a:prstClr val="black"/>
                  </a:solidFill>
                </a:rPr>
                <a:t>млн.рублей</a:t>
              </a:r>
              <a:r>
                <a:rPr lang="ru-RU" sz="1100" b="1" dirty="0">
                  <a:solidFill>
                    <a:prstClr val="black"/>
                  </a:solidFill>
                </a:rPr>
                <a:t>;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sz="1100" b="1" dirty="0" smtClean="0">
                  <a:solidFill>
                    <a:prstClr val="black"/>
                  </a:solidFill>
                </a:rPr>
                <a:t> на обеспечение деятельности казенного учреждения «Межотраслевая централизованная бухгалтерия» - 76,6 млн. рублей;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sz="1100" b="1" dirty="0">
                  <a:solidFill>
                    <a:prstClr val="black"/>
                  </a:solidFill>
                </a:rPr>
                <a:t>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финансирование мероприятий по централизации бухгалтерского учета общеобразовательных учреждений – 8,3 млн. рублей;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sz="1100" b="1" dirty="0">
                  <a:solidFill>
                    <a:prstClr val="black"/>
                  </a:solidFill>
                </a:rPr>
                <a:t>выплаты стипендий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обучающимся, </a:t>
              </a:r>
              <a:r>
                <a:rPr lang="ru-RU" sz="1100" b="1" dirty="0">
                  <a:solidFill>
                    <a:prstClr val="black"/>
                  </a:solidFill>
                </a:rPr>
                <a:t>заключившим договор на целевое обучение в высших учебных организациях Краснодарского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края -222 тыс. рублей;</a:t>
              </a:r>
            </a:p>
            <a:p>
              <a:pPr algn="just">
                <a:buFont typeface="Arial" pitchFamily="34" charset="0"/>
                <a:buChar char="•"/>
              </a:pPr>
              <a:r>
                <a:rPr lang="ru-RU" sz="1100" b="1" dirty="0" smtClean="0">
                  <a:solidFill>
                    <a:prstClr val="black"/>
                  </a:solidFill>
                </a:rPr>
                <a:t> на обеспечение деятельности управления образования – 13,1 млн. рублей.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17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99392" y="159767"/>
            <a:ext cx="720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Развитие начального общего</a:t>
            </a:r>
            <a:r>
              <a:rPr lang="en-US" sz="1400" b="1" dirty="0" smtClean="0">
                <a:solidFill>
                  <a:prstClr val="black"/>
                </a:solidFill>
              </a:rPr>
              <a:t>,</a:t>
            </a:r>
            <a:r>
              <a:rPr lang="ru-RU" sz="1400" b="1" dirty="0" smtClean="0">
                <a:solidFill>
                  <a:prstClr val="black"/>
                </a:solidFill>
              </a:rPr>
              <a:t> основного общего, среднего общего образования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0407" y="578105"/>
            <a:ext cx="1512168" cy="29028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3104,8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80928" y="593277"/>
            <a:ext cx="1440160" cy="27510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1469,1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350" y="593277"/>
            <a:ext cx="1512168" cy="290280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1095,9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680" y="917874"/>
            <a:ext cx="583264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на выполнение муниципальных заданий </a:t>
            </a:r>
            <a:r>
              <a:rPr lang="ru-RU" sz="1000" dirty="0" smtClean="0">
                <a:solidFill>
                  <a:prstClr val="black"/>
                </a:solidFill>
              </a:rPr>
              <a:t>19 общеобразовательным  организациям выделено – </a:t>
            </a:r>
            <a:r>
              <a:rPr lang="ru-RU" sz="1000" b="1" dirty="0" smtClean="0">
                <a:solidFill>
                  <a:prstClr val="black"/>
                </a:solidFill>
              </a:rPr>
              <a:t>939,1 млн. рублей. </a:t>
            </a:r>
            <a:r>
              <a:rPr lang="ru-RU" sz="1000" dirty="0" smtClean="0">
                <a:solidFill>
                  <a:prstClr val="black"/>
                </a:solidFill>
              </a:rPr>
              <a:t>Из </a:t>
            </a:r>
            <a:r>
              <a:rPr lang="ru-RU" sz="1000" dirty="0">
                <a:solidFill>
                  <a:prstClr val="black"/>
                </a:solidFill>
              </a:rPr>
              <a:t>них средства районного бюджета – </a:t>
            </a:r>
            <a:r>
              <a:rPr lang="ru-RU" sz="1000" dirty="0" smtClean="0">
                <a:solidFill>
                  <a:prstClr val="black"/>
                </a:solidFill>
              </a:rPr>
              <a:t>155,3 </a:t>
            </a:r>
            <a:r>
              <a:rPr lang="ru-RU" sz="1000" dirty="0">
                <a:solidFill>
                  <a:prstClr val="black"/>
                </a:solidFill>
              </a:rPr>
              <a:t>млн. рублей направляются на содержание </a:t>
            </a:r>
            <a:r>
              <a:rPr lang="ru-RU" sz="1000" dirty="0" smtClean="0">
                <a:solidFill>
                  <a:prstClr val="black"/>
                </a:solidFill>
              </a:rPr>
              <a:t>зданий, </a:t>
            </a:r>
            <a:r>
              <a:rPr lang="ru-RU" sz="1000" dirty="0">
                <a:solidFill>
                  <a:prstClr val="black"/>
                </a:solidFill>
              </a:rPr>
              <a:t>коммунальные </a:t>
            </a:r>
            <a:r>
              <a:rPr lang="ru-RU" sz="1000" dirty="0" smtClean="0">
                <a:solidFill>
                  <a:prstClr val="black"/>
                </a:solidFill>
              </a:rPr>
              <a:t>услуги, оплату труда отдельных категорий работников и средства краевого бюджета (субвенция) -783,8 млн. рублей на обеспечение государственных гарантий на получение общедоступного и бесплатного образования;</a:t>
            </a:r>
            <a:endParaRPr lang="ru-RU" sz="1000" dirty="0">
              <a:solidFill>
                <a:prstClr val="black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 на компенсацию </a:t>
            </a:r>
            <a:r>
              <a:rPr lang="ru-RU" sz="1000" dirty="0">
                <a:solidFill>
                  <a:prstClr val="black"/>
                </a:solidFill>
              </a:rPr>
              <a:t>расходов на оплату жилых помещений, отопления и освещения педагогическим работникам </a:t>
            </a:r>
            <a:r>
              <a:rPr lang="ru-RU" sz="1000" dirty="0" smtClean="0">
                <a:solidFill>
                  <a:prstClr val="black"/>
                </a:solidFill>
              </a:rPr>
              <a:t>в </a:t>
            </a:r>
            <a:r>
              <a:rPr lang="ru-RU" sz="1000" dirty="0">
                <a:solidFill>
                  <a:prstClr val="black"/>
                </a:solidFill>
              </a:rPr>
              <a:t>сумме – </a:t>
            </a:r>
            <a:r>
              <a:rPr lang="ru-RU" sz="1000" b="1" dirty="0" smtClean="0">
                <a:solidFill>
                  <a:prstClr val="black"/>
                </a:solidFill>
              </a:rPr>
              <a:t>3,6 млн. </a:t>
            </a:r>
            <a:r>
              <a:rPr lang="ru-RU" sz="1000" b="1" dirty="0">
                <a:solidFill>
                  <a:prstClr val="black"/>
                </a:solidFill>
              </a:rPr>
              <a:t>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на реконструкцию МАОУ СОШ №11 </a:t>
            </a:r>
            <a:r>
              <a:rPr lang="en-US" sz="1000" dirty="0" smtClean="0">
                <a:solidFill>
                  <a:prstClr val="black"/>
                </a:solidFill>
              </a:rPr>
              <a:t> – </a:t>
            </a:r>
            <a:r>
              <a:rPr lang="ru-RU" sz="1000" b="1" dirty="0" smtClean="0">
                <a:solidFill>
                  <a:prstClr val="black"/>
                </a:solidFill>
              </a:rPr>
              <a:t>811,3 </a:t>
            </a:r>
            <a:r>
              <a:rPr lang="en-US" sz="1000" b="1" dirty="0" err="1" smtClean="0">
                <a:solidFill>
                  <a:prstClr val="black"/>
                </a:solidFill>
              </a:rPr>
              <a:t>млн</a:t>
            </a:r>
            <a:r>
              <a:rPr lang="en-US" sz="1000" b="1" dirty="0" smtClean="0">
                <a:solidFill>
                  <a:prstClr val="black"/>
                </a:solidFill>
              </a:rPr>
              <a:t>. </a:t>
            </a:r>
            <a:r>
              <a:rPr lang="en-US" sz="1000" b="1" dirty="0" err="1" smtClean="0">
                <a:solidFill>
                  <a:prstClr val="black"/>
                </a:solidFill>
              </a:rPr>
              <a:t>рублей</a:t>
            </a:r>
            <a:r>
              <a:rPr lang="ru-RU" sz="1000" b="1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 на </a:t>
            </a:r>
            <a:r>
              <a:rPr lang="ru-RU" sz="1000" dirty="0">
                <a:solidFill>
                  <a:prstClr val="black"/>
                </a:solidFill>
              </a:rPr>
              <a:t>реконструкцию МБОУ СОШ № 2 </a:t>
            </a:r>
            <a:r>
              <a:rPr lang="en-US" sz="1000" dirty="0">
                <a:solidFill>
                  <a:prstClr val="black"/>
                </a:solidFill>
              </a:rPr>
              <a:t>– </a:t>
            </a:r>
            <a:r>
              <a:rPr lang="ru-RU" sz="1000" b="1" dirty="0" smtClean="0">
                <a:solidFill>
                  <a:prstClr val="black"/>
                </a:solidFill>
              </a:rPr>
              <a:t>1 164,2 </a:t>
            </a:r>
            <a:r>
              <a:rPr lang="en-US" sz="1000" b="1" dirty="0" err="1" smtClean="0">
                <a:solidFill>
                  <a:prstClr val="black"/>
                </a:solidFill>
              </a:rPr>
              <a:t>млн</a:t>
            </a:r>
            <a:r>
              <a:rPr lang="en-US" sz="1000" b="1" dirty="0">
                <a:solidFill>
                  <a:prstClr val="black"/>
                </a:solidFill>
              </a:rPr>
              <a:t>. </a:t>
            </a:r>
            <a:r>
              <a:rPr lang="en-US" sz="1000" b="1" dirty="0" err="1">
                <a:solidFill>
                  <a:prstClr val="black"/>
                </a:solidFill>
              </a:rPr>
              <a:t>рублей</a:t>
            </a:r>
            <a:r>
              <a:rPr lang="ru-RU" sz="1000" b="1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 на  оплату услуг по организации питания обучающихся – </a:t>
            </a:r>
            <a:r>
              <a:rPr lang="ru-RU" sz="1000" b="1" dirty="0" smtClean="0">
                <a:solidFill>
                  <a:prstClr val="black"/>
                </a:solidFill>
              </a:rPr>
              <a:t>35,7</a:t>
            </a:r>
            <a:r>
              <a:rPr lang="ru-RU" sz="1000" b="1" dirty="0">
                <a:solidFill>
                  <a:prstClr val="black"/>
                </a:solidFill>
              </a:rPr>
              <a:t>  млн. рублей;</a:t>
            </a:r>
            <a:endParaRPr lang="ru-RU" sz="1000" b="1" dirty="0" smtClean="0">
              <a:solidFill>
                <a:prstClr val="black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на осуществление отдельных государственных полномочий по обеспечению бесплатным двухразовым питанием детей-инвалидов</a:t>
            </a:r>
            <a:r>
              <a:rPr lang="ru-RU" sz="1000" dirty="0" smtClean="0">
                <a:solidFill>
                  <a:prstClr val="black"/>
                </a:solidFill>
              </a:rPr>
              <a:t>– </a:t>
            </a:r>
            <a:r>
              <a:rPr lang="ru-RU" sz="1000" b="1" dirty="0" smtClean="0">
                <a:solidFill>
                  <a:prstClr val="black"/>
                </a:solidFill>
              </a:rPr>
              <a:t>2.1 млн. рублей ;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на льготное питание </a:t>
            </a:r>
            <a:r>
              <a:rPr lang="ru-RU" sz="1000" dirty="0">
                <a:solidFill>
                  <a:prstClr val="black"/>
                </a:solidFill>
              </a:rPr>
              <a:t>учащихся из многодетных </a:t>
            </a:r>
            <a:r>
              <a:rPr lang="ru-RU" sz="1000" dirty="0" smtClean="0">
                <a:solidFill>
                  <a:prstClr val="black"/>
                </a:solidFill>
              </a:rPr>
              <a:t>семей </a:t>
            </a:r>
            <a:r>
              <a:rPr lang="ru-RU" sz="1000" dirty="0">
                <a:solidFill>
                  <a:prstClr val="black"/>
                </a:solidFill>
              </a:rPr>
              <a:t>–  </a:t>
            </a:r>
            <a:r>
              <a:rPr lang="ru-RU" sz="1000" b="1" dirty="0" smtClean="0">
                <a:solidFill>
                  <a:prstClr val="black"/>
                </a:solidFill>
              </a:rPr>
              <a:t>16,7 млн. рублей;</a:t>
            </a:r>
            <a:endParaRPr lang="ru-RU" sz="1000" b="1" dirty="0">
              <a:solidFill>
                <a:prstClr val="black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на </a:t>
            </a:r>
            <a:r>
              <a:rPr lang="ru-RU" sz="1000" dirty="0">
                <a:solidFill>
                  <a:prstClr val="black"/>
                </a:solidFill>
              </a:rPr>
              <a:t>реализацию мероприятий по материально-техническому обеспечению пунктов проведения экзаменов для государственной итоговой </a:t>
            </a:r>
            <a:r>
              <a:rPr lang="ru-RU" sz="1000" dirty="0" smtClean="0">
                <a:solidFill>
                  <a:prstClr val="black"/>
                </a:solidFill>
              </a:rPr>
              <a:t>аттестации- </a:t>
            </a:r>
            <a:r>
              <a:rPr lang="ru-RU" sz="1000" b="1" dirty="0" smtClean="0">
                <a:solidFill>
                  <a:prstClr val="black"/>
                </a:solidFill>
              </a:rPr>
              <a:t>3,7 млн. 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на капитальный ремонт  МБОУ  СОШ № 5 – </a:t>
            </a:r>
            <a:r>
              <a:rPr lang="ru-RU" sz="1000" b="1" dirty="0" smtClean="0">
                <a:solidFill>
                  <a:prstClr val="black"/>
                </a:solidFill>
              </a:rPr>
              <a:t>4,5 млн. 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на организацию питания детей с ограниченными возможностями здоровья- </a:t>
            </a:r>
            <a:r>
              <a:rPr lang="ru-RU" sz="1000" b="1" dirty="0" smtClean="0">
                <a:solidFill>
                  <a:prstClr val="black"/>
                </a:solidFill>
              </a:rPr>
              <a:t>8,9 </a:t>
            </a:r>
            <a:r>
              <a:rPr lang="ru-RU" sz="1000" b="1" dirty="0" err="1">
                <a:solidFill>
                  <a:prstClr val="black"/>
                </a:solidFill>
              </a:rPr>
              <a:t>млн.рублей</a:t>
            </a:r>
            <a:r>
              <a:rPr lang="ru-RU" sz="1000" b="1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на организацию бесплатного горячего питания </a:t>
            </a:r>
            <a:r>
              <a:rPr lang="ru-RU" sz="1000" dirty="0" smtClean="0">
                <a:solidFill>
                  <a:prstClr val="black"/>
                </a:solidFill>
              </a:rPr>
              <a:t>учащихся  1-4 классов </a:t>
            </a:r>
            <a:r>
              <a:rPr lang="ru-RU" sz="1000" dirty="0">
                <a:solidFill>
                  <a:prstClr val="black"/>
                </a:solidFill>
              </a:rPr>
              <a:t>в </a:t>
            </a:r>
            <a:r>
              <a:rPr lang="ru-RU" sz="1000" dirty="0" smtClean="0">
                <a:solidFill>
                  <a:prstClr val="black"/>
                </a:solidFill>
              </a:rPr>
              <a:t>сумме  </a:t>
            </a:r>
            <a:r>
              <a:rPr lang="ru-RU" sz="1000" b="1" dirty="0" smtClean="0">
                <a:solidFill>
                  <a:prstClr val="black"/>
                </a:solidFill>
              </a:rPr>
              <a:t>75.7 </a:t>
            </a:r>
            <a:r>
              <a:rPr lang="ru-RU" sz="1000" b="1" dirty="0" err="1">
                <a:solidFill>
                  <a:prstClr val="black"/>
                </a:solidFill>
              </a:rPr>
              <a:t>млн.рублей</a:t>
            </a:r>
            <a:r>
              <a:rPr lang="ru-RU" sz="1000" b="1" dirty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на ежемесячное денежное вознаграждение за классное руководство педагогическим работникам </a:t>
            </a:r>
            <a:r>
              <a:rPr lang="ru-RU" sz="1000" dirty="0" smtClean="0">
                <a:solidFill>
                  <a:prstClr val="black"/>
                </a:solidFill>
              </a:rPr>
              <a:t>в </a:t>
            </a:r>
            <a:r>
              <a:rPr lang="ru-RU" sz="1000" dirty="0">
                <a:solidFill>
                  <a:prstClr val="black"/>
                </a:solidFill>
              </a:rPr>
              <a:t>сумме </a:t>
            </a: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en-US" sz="1000" b="1" dirty="0" smtClean="0">
                <a:solidFill>
                  <a:prstClr val="black"/>
                </a:solidFill>
              </a:rPr>
              <a:t>3</a:t>
            </a:r>
            <a:r>
              <a:rPr lang="ru-RU" sz="1000" b="1" dirty="0" smtClean="0">
                <a:solidFill>
                  <a:prstClr val="black"/>
                </a:solidFill>
              </a:rPr>
              <a:t>8,3  </a:t>
            </a:r>
            <a:r>
              <a:rPr lang="en-US" sz="1000" b="1" dirty="0" err="1" smtClean="0">
                <a:solidFill>
                  <a:prstClr val="black"/>
                </a:solidFill>
              </a:rPr>
              <a:t>млн</a:t>
            </a:r>
            <a:r>
              <a:rPr lang="ru-RU" sz="1000" b="1" dirty="0" smtClean="0">
                <a:solidFill>
                  <a:prstClr val="black"/>
                </a:solidFill>
              </a:rPr>
              <a:t>.рублей;</a:t>
            </a:r>
            <a:endParaRPr lang="en-US" sz="1000" b="1" dirty="0" smtClean="0">
              <a:solidFill>
                <a:prstClr val="black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на организацию и проведение краевых и районных конкурсов, сборов и мероприятий для учащихся </a:t>
            </a: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en-US" sz="1000" dirty="0" smtClean="0">
                <a:solidFill>
                  <a:prstClr val="black"/>
                </a:solidFill>
              </a:rPr>
              <a:t>– </a:t>
            </a:r>
            <a:r>
              <a:rPr lang="ru-RU" sz="1000" b="1" dirty="0" smtClean="0">
                <a:solidFill>
                  <a:prstClr val="black"/>
                </a:solidFill>
              </a:rPr>
              <a:t>973,8</a:t>
            </a:r>
            <a:r>
              <a:rPr lang="en-US" sz="1000" b="1" dirty="0" smtClean="0">
                <a:solidFill>
                  <a:prstClr val="black"/>
                </a:solidFill>
              </a:rPr>
              <a:t> </a:t>
            </a:r>
            <a:r>
              <a:rPr lang="ru-RU" sz="1000" b="1" dirty="0" err="1" smtClean="0">
                <a:solidFill>
                  <a:prstClr val="black"/>
                </a:solidFill>
              </a:rPr>
              <a:t>тыс</a:t>
            </a:r>
            <a:r>
              <a:rPr lang="en-US" sz="1000" b="1" dirty="0" smtClean="0">
                <a:solidFill>
                  <a:prstClr val="black"/>
                </a:solidFill>
              </a:rPr>
              <a:t>. </a:t>
            </a:r>
            <a:r>
              <a:rPr lang="en-US" sz="1000" b="1" dirty="0" err="1" smtClean="0">
                <a:solidFill>
                  <a:prstClr val="black"/>
                </a:solidFill>
              </a:rPr>
              <a:t>рублей</a:t>
            </a:r>
            <a:r>
              <a:rPr lang="ru-RU" sz="1000" b="1" dirty="0">
                <a:solidFill>
                  <a:prstClr val="black"/>
                </a:solidFill>
              </a:rPr>
              <a:t>.</a:t>
            </a:r>
            <a:endParaRPr lang="ru-RU" sz="1000" b="1" dirty="0" smtClean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976" y="4417448"/>
            <a:ext cx="5852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Организация отдыха учащихся образовательных организаций в каникулярное время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836783" y="4805052"/>
            <a:ext cx="1367050" cy="28265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prstClr val="black"/>
                </a:solidFill>
              </a:rPr>
              <a:t>1</a:t>
            </a:r>
            <a:r>
              <a:rPr lang="ru-RU" sz="1100" dirty="0" smtClean="0">
                <a:solidFill>
                  <a:prstClr val="black"/>
                </a:solidFill>
              </a:rPr>
              <a:t>4,8 млн. руб.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17442" y="4803622"/>
            <a:ext cx="1440160" cy="28094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14,7 млн. руб.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7704" y="4803622"/>
            <a:ext cx="1512168" cy="28094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14,5 млн. руб.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727" y="5292080"/>
            <a:ext cx="59100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на реализацию мероприятий государственной программы «Дети Кубани» запланированы бюджетные ассигнования в </a:t>
            </a:r>
            <a:r>
              <a:rPr lang="ru-RU" sz="1000" dirty="0" smtClean="0">
                <a:solidFill>
                  <a:prstClr val="black"/>
                </a:solidFill>
              </a:rPr>
              <a:t>сумме  </a:t>
            </a:r>
            <a:r>
              <a:rPr lang="en-US" sz="1000" b="1" dirty="0" smtClean="0">
                <a:solidFill>
                  <a:prstClr val="black"/>
                </a:solidFill>
              </a:rPr>
              <a:t>3,</a:t>
            </a:r>
            <a:r>
              <a:rPr lang="ru-RU" sz="1000" b="1" dirty="0" smtClean="0">
                <a:solidFill>
                  <a:prstClr val="black"/>
                </a:solidFill>
              </a:rPr>
              <a:t>6 </a:t>
            </a:r>
            <a:r>
              <a:rPr lang="ru-RU" sz="10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000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prstClr val="black"/>
                </a:solidFill>
              </a:rPr>
              <a:t>на осуществление  отдельных государственных полномочий по обеспечению отдыха детей в каникулярное время в профильных лагерях, организованных муниципальными </a:t>
            </a:r>
            <a:r>
              <a:rPr lang="ru-RU" sz="1000" dirty="0" err="1" smtClean="0">
                <a:solidFill>
                  <a:prstClr val="black"/>
                </a:solidFill>
              </a:rPr>
              <a:t>общеобразователь-ными</a:t>
            </a: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организациями Краснодарского края в </a:t>
            </a:r>
            <a:r>
              <a:rPr lang="ru-RU" sz="1000" dirty="0" smtClean="0">
                <a:solidFill>
                  <a:prstClr val="black"/>
                </a:solidFill>
              </a:rPr>
              <a:t>сумме  </a:t>
            </a:r>
            <a:r>
              <a:rPr lang="ru-RU" sz="1000" b="1" dirty="0" smtClean="0">
                <a:solidFill>
                  <a:prstClr val="black"/>
                </a:solidFill>
              </a:rPr>
              <a:t>2,7 </a:t>
            </a:r>
            <a:r>
              <a:rPr lang="ru-RU" sz="10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000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на  организацию  отдыха  учащихся  образовательных  организаций   в  каникулярное время </a:t>
            </a:r>
            <a:r>
              <a:rPr lang="ru-RU" sz="1000" dirty="0">
                <a:solidFill>
                  <a:prstClr val="black"/>
                </a:solidFill>
              </a:rPr>
              <a:t>в сумме </a:t>
            </a:r>
            <a:r>
              <a:rPr lang="ru-RU" sz="1000" dirty="0" smtClean="0">
                <a:solidFill>
                  <a:prstClr val="black"/>
                </a:solidFill>
              </a:rPr>
              <a:t>    </a:t>
            </a:r>
            <a:r>
              <a:rPr lang="ru-RU" sz="1000" b="1" dirty="0" smtClean="0">
                <a:solidFill>
                  <a:prstClr val="black"/>
                </a:solidFill>
              </a:rPr>
              <a:t>1 </a:t>
            </a:r>
            <a:r>
              <a:rPr lang="ru-RU" sz="10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000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на мероприятия по организации отдыха детей в каникулярное время на базе муниципального учреждения «Золотой колос» в </a:t>
            </a:r>
            <a:r>
              <a:rPr lang="ru-RU" sz="1000" dirty="0" smtClean="0">
                <a:solidFill>
                  <a:prstClr val="black"/>
                </a:solidFill>
              </a:rPr>
              <a:t>сумме  </a:t>
            </a:r>
            <a:r>
              <a:rPr lang="ru-RU" sz="1000" b="1" dirty="0" smtClean="0">
                <a:solidFill>
                  <a:prstClr val="black"/>
                </a:solidFill>
              </a:rPr>
              <a:t>7,2 </a:t>
            </a:r>
            <a:r>
              <a:rPr lang="ru-RU" sz="10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000" b="1" dirty="0" smtClean="0">
                <a:solidFill>
                  <a:prstClr val="black"/>
                </a:solidFill>
              </a:rPr>
              <a:t>.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8589" y="7740352"/>
            <a:ext cx="6004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на выполнение муниципальных заданий дополнительного образования- </a:t>
            </a:r>
            <a:r>
              <a:rPr lang="ru-RU" sz="1000" b="1" dirty="0" smtClean="0">
                <a:solidFill>
                  <a:prstClr val="black"/>
                </a:solidFill>
              </a:rPr>
              <a:t>142,5 млн. рублей;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  на организацию и проведение физкультурных и спортивных мероприятий по развитию детско-юношеских школ  -  </a:t>
            </a:r>
            <a:r>
              <a:rPr lang="ru-RU" sz="1000" b="1" dirty="0" smtClean="0">
                <a:solidFill>
                  <a:prstClr val="black"/>
                </a:solidFill>
              </a:rPr>
              <a:t>300  тыс. рублей</a:t>
            </a:r>
            <a:r>
              <a:rPr lang="ru-RU" sz="1000" dirty="0" smtClean="0">
                <a:solidFill>
                  <a:prstClr val="black"/>
                </a:solidFill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prstClr val="black"/>
                </a:solidFill>
              </a:rPr>
              <a:t>на компенсацию расходов на оплату жилых помещений, отопления и освещения педагогическим работникам муниципальных организаций, проживающим и работающим в сельской местности,  –        </a:t>
            </a:r>
            <a:r>
              <a:rPr lang="ru-RU" sz="1000" b="1" dirty="0" smtClean="0">
                <a:solidFill>
                  <a:prstClr val="black"/>
                </a:solidFill>
              </a:rPr>
              <a:t>625,2 тыс. рублей.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1115" y="6887289"/>
            <a:ext cx="6050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Развитие </a:t>
            </a:r>
            <a:r>
              <a:rPr lang="ru-RU" sz="1200" b="1" dirty="0">
                <a:solidFill>
                  <a:prstClr val="black"/>
                </a:solidFill>
              </a:rPr>
              <a:t>системы </a:t>
            </a:r>
            <a:r>
              <a:rPr lang="ru-RU" sz="1200" b="1" dirty="0" smtClean="0">
                <a:solidFill>
                  <a:prstClr val="black"/>
                </a:solidFill>
              </a:rPr>
              <a:t>дополнительного образования детей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3727" y="7236296"/>
            <a:ext cx="1395533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143,4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755047" y="7267624"/>
            <a:ext cx="1395533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141,4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34568" y="7258694"/>
            <a:ext cx="1395533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</a:rPr>
              <a:t>141,4 </a:t>
            </a:r>
            <a:r>
              <a:rPr lang="ru-RU" sz="1100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dirty="0" smtClean="0">
                <a:solidFill>
                  <a:prstClr val="black"/>
                </a:solidFill>
              </a:rPr>
              <a:t>.</a:t>
            </a:r>
            <a:endParaRPr lang="ru-RU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45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474309" y="5292080"/>
            <a:ext cx="6012668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</a:t>
            </a:r>
            <a:r>
              <a:rPr lang="ru-RU" sz="1100" dirty="0">
                <a:solidFill>
                  <a:prstClr val="black"/>
                </a:solidFill>
              </a:rPr>
              <a:t>выполнение муниципального задания </a:t>
            </a:r>
            <a:r>
              <a:rPr lang="ru-RU" sz="1100" dirty="0" smtClean="0">
                <a:solidFill>
                  <a:prstClr val="black"/>
                </a:solidFill>
              </a:rPr>
              <a:t>6 учреждениями (2 ДМШ</a:t>
            </a:r>
            <a:r>
              <a:rPr lang="ru-RU" sz="1100" dirty="0">
                <a:solidFill>
                  <a:prstClr val="black"/>
                </a:solidFill>
              </a:rPr>
              <a:t>, ДХШ, ДШИ, </a:t>
            </a:r>
            <a:r>
              <a:rPr lang="ru-RU" sz="1100" dirty="0" smtClean="0">
                <a:solidFill>
                  <a:prstClr val="black"/>
                </a:solidFill>
              </a:rPr>
              <a:t>«</a:t>
            </a:r>
            <a:r>
              <a:rPr lang="ru-RU" sz="1100" dirty="0">
                <a:solidFill>
                  <a:prstClr val="black"/>
                </a:solidFill>
              </a:rPr>
              <a:t>МРДК», «ТМБЦ</a:t>
            </a:r>
            <a:r>
              <a:rPr lang="ru-RU" sz="1100" dirty="0" smtClean="0">
                <a:solidFill>
                  <a:prstClr val="black"/>
                </a:solidFill>
              </a:rPr>
              <a:t>»,)   </a:t>
            </a:r>
            <a:r>
              <a:rPr lang="ru-RU" sz="1100" b="1" dirty="0" smtClean="0">
                <a:solidFill>
                  <a:prstClr val="black"/>
                </a:solidFill>
              </a:rPr>
              <a:t>147,1 млн</a:t>
            </a:r>
            <a:r>
              <a:rPr lang="ru-RU" sz="1100" b="1" dirty="0">
                <a:solidFill>
                  <a:prstClr val="black"/>
                </a:solidFill>
              </a:rPr>
              <a:t>. </a:t>
            </a:r>
            <a:r>
              <a:rPr lang="ru-RU" sz="1100" b="1" dirty="0" smtClean="0">
                <a:solidFill>
                  <a:prstClr val="black"/>
                </a:solidFill>
              </a:rPr>
              <a:t>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  </a:t>
            </a:r>
            <a:r>
              <a:rPr lang="ru-RU" sz="1100" dirty="0">
                <a:solidFill>
                  <a:prstClr val="black"/>
                </a:solidFill>
              </a:rPr>
              <a:t>компенсацию  расходов  на  оплату  жилых помещений, отопления  и освещения  педагогическим работникам   муниципальных   организаций, проживающим  и  работающим  в  сельской местности Краснодарского края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139,3  тыс. рублей 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</a:t>
            </a:r>
            <a:r>
              <a:rPr lang="ru-RU" sz="1100" dirty="0">
                <a:solidFill>
                  <a:prstClr val="black"/>
                </a:solidFill>
              </a:rPr>
              <a:t>комплектование книжных фондов библиотек муниципального района на условиях софинансирования со средствами краевого бюджета </a:t>
            </a:r>
            <a:r>
              <a:rPr lang="ru-RU" sz="1100" b="1" dirty="0" smtClean="0">
                <a:solidFill>
                  <a:prstClr val="black"/>
                </a:solidFill>
              </a:rPr>
              <a:t>519,4 </a:t>
            </a:r>
            <a:r>
              <a:rPr lang="ru-RU" sz="1100" b="1" dirty="0">
                <a:solidFill>
                  <a:prstClr val="black"/>
                </a:solidFill>
              </a:rPr>
              <a:t>тыс. </a:t>
            </a:r>
            <a:r>
              <a:rPr lang="ru-RU" sz="1100" b="1" dirty="0" smtClean="0">
                <a:solidFill>
                  <a:prstClr val="black"/>
                </a:solidFill>
              </a:rPr>
              <a:t>рублей</a:t>
            </a:r>
            <a:r>
              <a:rPr lang="ru-RU" sz="1100" b="1" dirty="0">
                <a:solidFill>
                  <a:prstClr val="black"/>
                </a:solidFill>
              </a:rPr>
              <a:t>.</a:t>
            </a:r>
            <a:endParaRPr lang="ru-RU" sz="1100" b="1" dirty="0" smtClean="0">
              <a:solidFill>
                <a:prstClr val="black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82821" y="226938"/>
            <a:ext cx="6266376" cy="5065142"/>
            <a:chOff x="434490" y="3329280"/>
            <a:chExt cx="6266376" cy="5065142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1196752" y="3329280"/>
              <a:ext cx="4680520" cy="369332"/>
            </a:xfrm>
            <a:prstGeom prst="roundRect">
              <a:avLst/>
            </a:prstGeom>
            <a:solidFill>
              <a:srgbClr val="97DBA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421634" y="3329280"/>
              <a:ext cx="4212930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prstClr val="black"/>
                  </a:solidFill>
                </a:rPr>
                <a:t>КУЛЬТУРА И КИНЕМАТОГРАФИЯ</a:t>
              </a:r>
              <a:endParaRPr lang="ru-RU" b="1" dirty="0">
                <a:solidFill>
                  <a:prstClr val="black"/>
                </a:solidFill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492464" y="3854276"/>
              <a:ext cx="6068884" cy="276384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4490" y="3853662"/>
              <a:ext cx="6266376" cy="276999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Расходы: 2025 год -56,8 </a:t>
              </a:r>
              <a:r>
                <a:rPr lang="ru-RU" sz="1200" b="1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1200" b="1" dirty="0" smtClean="0">
                  <a:solidFill>
                    <a:prstClr val="black"/>
                  </a:solidFill>
                </a:rPr>
                <a:t>., 2026 год – 55,8 </a:t>
              </a:r>
              <a:r>
                <a:rPr lang="ru-RU" sz="1200" b="1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1200" b="1" dirty="0" smtClean="0">
                  <a:solidFill>
                    <a:prstClr val="black"/>
                  </a:solidFill>
                </a:rPr>
                <a:t>. </a:t>
              </a:r>
              <a:r>
                <a:rPr lang="ru-RU" sz="1200" b="1" dirty="0">
                  <a:solidFill>
                    <a:prstClr val="black"/>
                  </a:solidFill>
                </a:rPr>
                <a:t>и </a:t>
              </a:r>
              <a:r>
                <a:rPr lang="ru-RU" sz="1200" b="1" dirty="0" smtClean="0">
                  <a:solidFill>
                    <a:prstClr val="black"/>
                  </a:solidFill>
                </a:rPr>
                <a:t>2027 </a:t>
              </a:r>
              <a:r>
                <a:rPr lang="ru-RU" sz="1200" b="1" dirty="0">
                  <a:solidFill>
                    <a:prstClr val="black"/>
                  </a:solidFill>
                </a:rPr>
                <a:t>год – </a:t>
              </a:r>
              <a:r>
                <a:rPr lang="ru-RU" sz="1200" b="1" dirty="0" smtClean="0">
                  <a:solidFill>
                    <a:prstClr val="black"/>
                  </a:solidFill>
                </a:rPr>
                <a:t>55,2 </a:t>
              </a:r>
              <a:r>
                <a:rPr lang="ru-RU" sz="1200" b="1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1200" b="1" dirty="0" smtClean="0">
                  <a:solidFill>
                    <a:prstClr val="black"/>
                  </a:solidFill>
                </a:rPr>
                <a:t>.</a:t>
              </a:r>
              <a:endParaRPr lang="ru-RU" sz="1200" b="1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48" name="Диаграмма 47"/>
            <p:cNvGraphicFramePr/>
            <p:nvPr>
              <p:extLst/>
            </p:nvPr>
          </p:nvGraphicFramePr>
          <p:xfrm>
            <a:off x="434490" y="4493617"/>
            <a:ext cx="3747416" cy="2338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9" name="TextBox 48"/>
            <p:cNvSpPr txBox="1"/>
            <p:nvPr/>
          </p:nvSpPr>
          <p:spPr>
            <a:xfrm>
              <a:off x="434490" y="4202668"/>
              <a:ext cx="34318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ДИНАМИКА РАСХОДОВ</a:t>
              </a:r>
            </a:p>
          </p:txBody>
        </p:sp>
        <p:graphicFrame>
          <p:nvGraphicFramePr>
            <p:cNvPr id="50" name="Диаграмма 49"/>
            <p:cNvGraphicFramePr/>
            <p:nvPr>
              <p:extLst/>
            </p:nvPr>
          </p:nvGraphicFramePr>
          <p:xfrm>
            <a:off x="4222512" y="4197984"/>
            <a:ext cx="2329526" cy="30646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0" name="Скругленный прямоугольник 19"/>
            <p:cNvSpPr/>
            <p:nvPr/>
          </p:nvSpPr>
          <p:spPr>
            <a:xfrm>
              <a:off x="620688" y="6816259"/>
              <a:ext cx="6080178" cy="299065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40768" y="6778993"/>
              <a:ext cx="5256584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1500" b="1" dirty="0" smtClean="0">
                  <a:solidFill>
                    <a:prstClr val="black"/>
                  </a:solidFill>
                </a:rPr>
                <a:t>Муниципальная программа «Развитие культуры»</a:t>
              </a:r>
              <a:endParaRPr lang="ru-RU" sz="1500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05331" y="7746350"/>
              <a:ext cx="5663362" cy="2769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prstClr val="black"/>
                  </a:solidFill>
                </a:rPr>
                <a:t>Совершенствование деятельности муниципальных  учреждений</a:t>
              </a:r>
              <a:endParaRPr lang="ru-RU" sz="1200" b="1" dirty="0">
                <a:solidFill>
                  <a:prstClr val="black"/>
                </a:solidFill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705332" y="8034382"/>
              <a:ext cx="1907727" cy="360040"/>
            </a:xfrm>
            <a:prstGeom prst="roundRect">
              <a:avLst/>
            </a:prstGeom>
            <a:gradFill>
              <a:gsLst>
                <a:gs pos="0">
                  <a:srgbClr val="97DBA4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b="1" dirty="0" smtClean="0">
                  <a:solidFill>
                    <a:prstClr val="black"/>
                  </a:solidFill>
                </a:rPr>
                <a:t>2025 </a:t>
              </a:r>
              <a:r>
                <a:rPr lang="en-US" sz="1100" b="1" dirty="0" err="1" smtClean="0">
                  <a:solidFill>
                    <a:prstClr val="black"/>
                  </a:solidFill>
                </a:rPr>
                <a:t>год</a:t>
              </a:r>
              <a:r>
                <a:rPr lang="en-US" sz="1100" b="1" dirty="0" smtClean="0">
                  <a:solidFill>
                    <a:prstClr val="black"/>
                  </a:solidFill>
                </a:rPr>
                <a:t> – 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147,8 </a:t>
              </a:r>
              <a:r>
                <a:rPr lang="en-US" sz="1100" b="1" dirty="0" smtClean="0">
                  <a:solidFill>
                    <a:prstClr val="black"/>
                  </a:solidFill>
                </a:rPr>
                <a:t> </a:t>
              </a:r>
              <a:r>
                <a:rPr lang="en-US" sz="1100" b="1" dirty="0" err="1" smtClean="0">
                  <a:solidFill>
                    <a:prstClr val="black"/>
                  </a:solidFill>
                </a:rPr>
                <a:t>млн.руб</a:t>
              </a:r>
              <a:r>
                <a:rPr lang="ru-RU" sz="1100" b="1" dirty="0" smtClean="0">
                  <a:solidFill>
                    <a:prstClr val="black"/>
                  </a:solidFill>
                </a:rPr>
                <a:t>.</a:t>
              </a:r>
              <a:endParaRPr lang="ru-RU" sz="11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03356" y="4048939"/>
            <a:ext cx="6105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prstClr val="black"/>
                </a:solidFill>
              </a:rPr>
              <a:t>     На </a:t>
            </a:r>
            <a:r>
              <a:rPr lang="ru-RU" sz="1200" b="1" dirty="0">
                <a:solidFill>
                  <a:prstClr val="black"/>
                </a:solidFill>
              </a:rPr>
              <a:t>муниципальную программу «Развитие культуры» предусматриваются расходы на </a:t>
            </a:r>
            <a:r>
              <a:rPr lang="ru-RU" sz="1200" b="1" dirty="0" smtClean="0">
                <a:solidFill>
                  <a:prstClr val="black"/>
                </a:solidFill>
              </a:rPr>
              <a:t>2025 </a:t>
            </a:r>
            <a:r>
              <a:rPr lang="ru-RU" sz="1200" b="1" dirty="0">
                <a:solidFill>
                  <a:prstClr val="black"/>
                </a:solidFill>
              </a:rPr>
              <a:t>год в </a:t>
            </a:r>
            <a:r>
              <a:rPr lang="ru-RU" sz="1200" b="1" dirty="0" smtClean="0">
                <a:solidFill>
                  <a:prstClr val="black"/>
                </a:solidFill>
              </a:rPr>
              <a:t>сумме 153,4 млн. рублей, </a:t>
            </a:r>
            <a:r>
              <a:rPr lang="ru-RU" sz="1200" b="1" dirty="0">
                <a:solidFill>
                  <a:prstClr val="black"/>
                </a:solidFill>
              </a:rPr>
              <a:t>на </a:t>
            </a:r>
            <a:r>
              <a:rPr lang="ru-RU" sz="1200" b="1" dirty="0" smtClean="0">
                <a:solidFill>
                  <a:prstClr val="black"/>
                </a:solidFill>
              </a:rPr>
              <a:t>2026 </a:t>
            </a:r>
            <a:r>
              <a:rPr lang="ru-RU" sz="1200" b="1" dirty="0">
                <a:solidFill>
                  <a:prstClr val="black"/>
                </a:solidFill>
              </a:rPr>
              <a:t>год в сумме </a:t>
            </a:r>
            <a:r>
              <a:rPr lang="ru-RU" sz="1200" b="1" dirty="0" smtClean="0">
                <a:solidFill>
                  <a:prstClr val="black"/>
                </a:solidFill>
              </a:rPr>
              <a:t>151 </a:t>
            </a:r>
            <a:r>
              <a:rPr lang="ru-RU" sz="1200" b="1" dirty="0">
                <a:solidFill>
                  <a:prstClr val="black"/>
                </a:solidFill>
              </a:rPr>
              <a:t>млн. </a:t>
            </a:r>
            <a:r>
              <a:rPr lang="ru-RU" sz="1200" b="1" dirty="0" smtClean="0">
                <a:solidFill>
                  <a:prstClr val="black"/>
                </a:solidFill>
              </a:rPr>
              <a:t>рублей и </a:t>
            </a:r>
            <a:r>
              <a:rPr lang="ru-RU" sz="1200" b="1" dirty="0">
                <a:solidFill>
                  <a:prstClr val="black"/>
                </a:solidFill>
              </a:rPr>
              <a:t>на </a:t>
            </a:r>
            <a:r>
              <a:rPr lang="ru-RU" sz="1200" b="1" dirty="0" smtClean="0">
                <a:solidFill>
                  <a:prstClr val="black"/>
                </a:solidFill>
              </a:rPr>
              <a:t>2027 </a:t>
            </a:r>
            <a:r>
              <a:rPr lang="ru-RU" sz="1200" b="1" dirty="0">
                <a:solidFill>
                  <a:prstClr val="black"/>
                </a:solidFill>
              </a:rPr>
              <a:t>год в сумме </a:t>
            </a:r>
            <a:r>
              <a:rPr lang="ru-RU" sz="1200" b="1" dirty="0" smtClean="0">
                <a:solidFill>
                  <a:prstClr val="black"/>
                </a:solidFill>
              </a:rPr>
              <a:t>150,4 </a:t>
            </a:r>
            <a:r>
              <a:rPr lang="ru-RU" sz="1200" b="1" dirty="0">
                <a:solidFill>
                  <a:prstClr val="black"/>
                </a:solidFill>
              </a:rPr>
              <a:t>млн. рублей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608485" y="4932040"/>
            <a:ext cx="1944216" cy="360040"/>
          </a:xfrm>
          <a:prstGeom prst="round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2026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145,7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61632" y="4932040"/>
            <a:ext cx="1847288" cy="360040"/>
          </a:xfrm>
          <a:prstGeom prst="round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2027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145,1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66296" y="6516216"/>
            <a:ext cx="2294988" cy="3043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Культура </a:t>
            </a:r>
            <a:r>
              <a:rPr lang="ru-RU" sz="1200" b="1" dirty="0" err="1">
                <a:solidFill>
                  <a:prstClr val="black"/>
                </a:solidFill>
              </a:rPr>
              <a:t>Тимашевского</a:t>
            </a:r>
            <a:r>
              <a:rPr lang="ru-RU" sz="1200" b="1" dirty="0">
                <a:solidFill>
                  <a:prstClr val="black"/>
                </a:solidFill>
              </a:rPr>
              <a:t> района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0688" y="6804248"/>
            <a:ext cx="1907727" cy="360040"/>
          </a:xfrm>
          <a:prstGeom prst="round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2025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1,6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73401" y="6804248"/>
            <a:ext cx="1907727" cy="360040"/>
          </a:xfrm>
          <a:prstGeom prst="round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2026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1,6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89625" y="6804248"/>
            <a:ext cx="1907727" cy="360040"/>
          </a:xfrm>
          <a:prstGeom prst="round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2027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1,6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млн.рубл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38932" y="7236296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</a:rPr>
              <a:t>проведение районных фестивалей, мероприятий, посвященных праздничным и памятным датам,  и конкурсов, направленных на сохранение и развитие культурного сотрудничества на территории </a:t>
            </a:r>
            <a:r>
              <a:rPr lang="ru-RU" sz="1200" dirty="0" smtClean="0">
                <a:solidFill>
                  <a:prstClr val="black"/>
                </a:solidFill>
              </a:rPr>
              <a:t>района  </a:t>
            </a:r>
            <a:r>
              <a:rPr lang="ru-RU" sz="1200" b="1" dirty="0" smtClean="0">
                <a:solidFill>
                  <a:prstClr val="black"/>
                </a:solidFill>
              </a:rPr>
              <a:t>1,3 млн.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dirty="0">
                <a:solidFill>
                  <a:prstClr val="black"/>
                </a:solidFill>
              </a:rPr>
              <a:t>мероприятия по организации отдыха и оздоровления детей в каникулярное время (приобретение путевок) 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150 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тыс.рублей</a:t>
            </a:r>
            <a:r>
              <a:rPr lang="ru-RU" sz="1200" b="1" dirty="0" smtClean="0">
                <a:solidFill>
                  <a:prstClr val="black"/>
                </a:solidFill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</a:rPr>
              <a:t>выплата стипендий главы муниципального образования </a:t>
            </a:r>
            <a:r>
              <a:rPr lang="ru-RU" sz="1200" dirty="0" err="1">
                <a:solidFill>
                  <a:prstClr val="black"/>
                </a:solidFill>
              </a:rPr>
              <a:t>Тимашевский</a:t>
            </a:r>
            <a:r>
              <a:rPr lang="ru-RU" sz="1200" dirty="0">
                <a:solidFill>
                  <a:prstClr val="black"/>
                </a:solidFill>
              </a:rPr>
              <a:t> район для одаренных учащихся </a:t>
            </a:r>
            <a:r>
              <a:rPr lang="ru-RU" sz="1200" dirty="0" smtClean="0">
                <a:solidFill>
                  <a:prstClr val="black"/>
                </a:solidFill>
              </a:rPr>
              <a:t>в </a:t>
            </a:r>
            <a:r>
              <a:rPr lang="ru-RU" sz="1200" dirty="0">
                <a:solidFill>
                  <a:prstClr val="black"/>
                </a:solidFill>
              </a:rPr>
              <a:t>сумме </a:t>
            </a:r>
            <a:r>
              <a:rPr lang="ru-RU" sz="1200" b="1" dirty="0">
                <a:solidFill>
                  <a:prstClr val="black"/>
                </a:solidFill>
              </a:rPr>
              <a:t>100 </a:t>
            </a:r>
            <a:r>
              <a:rPr lang="ru-RU" sz="1200" b="1" dirty="0" err="1">
                <a:solidFill>
                  <a:prstClr val="black"/>
                </a:solidFill>
              </a:rPr>
              <a:t>тыс.рублей</a:t>
            </a:r>
            <a:r>
              <a:rPr lang="ru-RU" sz="1200" dirty="0">
                <a:solidFill>
                  <a:prstClr val="black"/>
                </a:solidFill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проведение мероприятий по поддержке добровольческих (волонтерских) и некоммерческих мероприятий </a:t>
            </a:r>
            <a:r>
              <a:rPr lang="ru-RU" sz="1200" b="1" dirty="0" smtClean="0">
                <a:solidFill>
                  <a:prstClr val="black"/>
                </a:solidFill>
              </a:rPr>
              <a:t>– 50 тыс. рублей.</a:t>
            </a: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92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64704" y="683568"/>
            <a:ext cx="5664424" cy="3026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4704" y="648435"/>
            <a:ext cx="5664424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программа </a:t>
            </a:r>
            <a:r>
              <a:rPr lang="ru-RU" sz="1500" b="1" dirty="0" smtClean="0">
                <a:solidFill>
                  <a:prstClr val="black"/>
                </a:solidFill>
              </a:rPr>
              <a:t>«Здравоохранение»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2946" y="1569144"/>
            <a:ext cx="614440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       В </a:t>
            </a:r>
            <a:r>
              <a:rPr lang="ru-RU" sz="1200" dirty="0">
                <a:solidFill>
                  <a:prstClr val="black"/>
                </a:solidFill>
              </a:rPr>
              <a:t>расходах на реализацию муниципальной программы «Развитие здравоохранения» за счет средств краевого бюджета на осуществление отдельных государственных полномочий по строительству зданий, включая проектно-изыскательские работы, для размещения фельдшерско-акушерских пунктов, фельдшерских пунктов, врачебных амбулаторий и офисов врача общей практики, а также  строительство иных объектов здравоохранения, начатое до 1 января 2019 года, необходимых для организации оказания медицинской помощи в соответствии с территориальной программой государственных гарантий бесплатного оказания гражданам медицинской помощи (за исключением медицинской помощи, оказываемой в федеральных медицинских организациях, перечень которых утверждается уполномоченным Правительством Российской Федерации федеральным органом исполнительной власти, и медицинской помощи, оказываемой в специализированных кожно-венерологических, противотуберкулезных, наркологических, онкологических диспансерах и других специализированных медицинских организациях) в Краснодарском крае предусмотрено финансирование по следующим объектам: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</a:t>
            </a:r>
            <a:r>
              <a:rPr lang="ru-RU" sz="1200" dirty="0">
                <a:solidFill>
                  <a:prstClr val="black"/>
                </a:solidFill>
              </a:rPr>
              <a:t>строительство здания ФАП </a:t>
            </a:r>
            <a:r>
              <a:rPr lang="ru-RU" sz="1200" dirty="0" err="1">
                <a:solidFill>
                  <a:prstClr val="black"/>
                </a:solidFill>
              </a:rPr>
              <a:t>х.Ольховский</a:t>
            </a:r>
            <a:r>
              <a:rPr lang="ru-RU" sz="1200" dirty="0">
                <a:solidFill>
                  <a:prstClr val="black"/>
                </a:solidFill>
              </a:rPr>
              <a:t> Днепровского сельского поселения и проектирование здания ВОП х. Беднягина сельского поселения </a:t>
            </a:r>
            <a:r>
              <a:rPr lang="ru-RU" sz="1200" dirty="0" smtClean="0">
                <a:solidFill>
                  <a:prstClr val="black"/>
                </a:solidFill>
              </a:rPr>
              <a:t>Кубанец </a:t>
            </a:r>
            <a:r>
              <a:rPr lang="ru-RU" sz="1200" dirty="0">
                <a:solidFill>
                  <a:prstClr val="black"/>
                </a:solidFill>
              </a:rPr>
              <a:t>в 2025 году </a:t>
            </a:r>
            <a:r>
              <a:rPr lang="ru-RU" sz="1200" dirty="0" smtClean="0">
                <a:solidFill>
                  <a:prstClr val="black"/>
                </a:solidFill>
              </a:rPr>
              <a:t>;</a:t>
            </a:r>
            <a:endParaRPr lang="ru-RU" sz="1200" dirty="0">
              <a:solidFill>
                <a:prstClr val="black"/>
              </a:solidFill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</a:t>
            </a:r>
            <a:r>
              <a:rPr lang="ru-RU" sz="1200" dirty="0">
                <a:solidFill>
                  <a:prstClr val="black"/>
                </a:solidFill>
              </a:rPr>
              <a:t>строительство здания ВОП х. Беднягина сельского поселения Кубанец и подготовку проектно-сметной документации здания ВОП п. Индустриальный </a:t>
            </a:r>
            <a:r>
              <a:rPr lang="ru-RU" sz="1200" dirty="0" err="1">
                <a:solidFill>
                  <a:prstClr val="black"/>
                </a:solidFill>
              </a:rPr>
              <a:t>Тимашевского</a:t>
            </a:r>
            <a:r>
              <a:rPr lang="ru-RU" sz="1200" dirty="0">
                <a:solidFill>
                  <a:prstClr val="black"/>
                </a:solidFill>
              </a:rPr>
              <a:t> городского </a:t>
            </a:r>
            <a:r>
              <a:rPr lang="ru-RU" sz="1200" dirty="0" smtClean="0">
                <a:solidFill>
                  <a:prstClr val="black"/>
                </a:solidFill>
              </a:rPr>
              <a:t>поселения </a:t>
            </a:r>
            <a:r>
              <a:rPr lang="ru-RU" sz="1200" dirty="0">
                <a:solidFill>
                  <a:prstClr val="black"/>
                </a:solidFill>
              </a:rPr>
              <a:t>в 2026 году</a:t>
            </a:r>
            <a:r>
              <a:rPr lang="ru-RU" sz="1200" dirty="0" smtClean="0">
                <a:solidFill>
                  <a:prstClr val="black"/>
                </a:solidFill>
              </a:rPr>
              <a:t>;</a:t>
            </a:r>
            <a:endParaRPr lang="ru-RU" sz="1200" dirty="0">
              <a:solidFill>
                <a:prstClr val="black"/>
              </a:solidFill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- строительство </a:t>
            </a:r>
            <a:r>
              <a:rPr lang="ru-RU" sz="1200" dirty="0">
                <a:solidFill>
                  <a:prstClr val="black"/>
                </a:solidFill>
              </a:rPr>
              <a:t>здания ВОП п. </a:t>
            </a:r>
            <a:r>
              <a:rPr lang="ru-RU" sz="1200" dirty="0" smtClean="0">
                <a:solidFill>
                  <a:prstClr val="black"/>
                </a:solidFill>
              </a:rPr>
              <a:t>Индустриальный </a:t>
            </a:r>
            <a:r>
              <a:rPr lang="ru-RU" sz="1200" dirty="0" err="1">
                <a:solidFill>
                  <a:prstClr val="black"/>
                </a:solidFill>
              </a:rPr>
              <a:t>Тимашевского</a:t>
            </a:r>
            <a:r>
              <a:rPr lang="ru-RU" sz="1200" dirty="0">
                <a:solidFill>
                  <a:prstClr val="black"/>
                </a:solidFill>
              </a:rPr>
              <a:t> городского </a:t>
            </a:r>
            <a:r>
              <a:rPr lang="ru-RU" sz="1200" dirty="0" smtClean="0">
                <a:solidFill>
                  <a:prstClr val="black"/>
                </a:solidFill>
              </a:rPr>
              <a:t>поселения </a:t>
            </a:r>
            <a:r>
              <a:rPr lang="ru-RU" sz="1200" dirty="0">
                <a:solidFill>
                  <a:prstClr val="black"/>
                </a:solidFill>
              </a:rPr>
              <a:t>в 2027 году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8462" y="5796136"/>
            <a:ext cx="5830666" cy="3025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8377" y="5796136"/>
            <a:ext cx="5790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</a:rPr>
              <a:t>Муниципальная программа «</a:t>
            </a:r>
            <a:r>
              <a:rPr lang="ru-RU" sz="1600" b="1" dirty="0">
                <a:solidFill>
                  <a:prstClr val="black"/>
                </a:solidFill>
              </a:rPr>
              <a:t>Молодежь </a:t>
            </a:r>
            <a:r>
              <a:rPr lang="ru-RU" sz="1600" b="1" dirty="0" err="1">
                <a:solidFill>
                  <a:prstClr val="black"/>
                </a:solidFill>
              </a:rPr>
              <a:t>Тимашевского</a:t>
            </a:r>
            <a:r>
              <a:rPr lang="ru-RU" sz="1600" b="1" dirty="0">
                <a:solidFill>
                  <a:prstClr val="black"/>
                </a:solidFill>
              </a:rPr>
              <a:t> района</a:t>
            </a:r>
            <a:r>
              <a:rPr lang="ru-RU" sz="1500" b="1" dirty="0" smtClean="0">
                <a:solidFill>
                  <a:prstClr val="black"/>
                </a:solidFill>
              </a:rPr>
              <a:t>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7408" y="6768822"/>
            <a:ext cx="61926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В рамках реализации муниципальной программы планируется финансирование следующих направлений:</a:t>
            </a:r>
            <a:endParaRPr lang="ru-RU" sz="1200" dirty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обеспечение </a:t>
            </a:r>
            <a:r>
              <a:rPr lang="ru-RU" sz="1200" dirty="0">
                <a:solidFill>
                  <a:prstClr val="black"/>
                </a:solidFill>
              </a:rPr>
              <a:t>деятельности 2-х казенных учреждений, подведомственных отделу по делам молодежи 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10,2 млн. рублей</a:t>
            </a:r>
            <a:r>
              <a:rPr lang="ru-RU" sz="1200" dirty="0" smtClean="0">
                <a:solidFill>
                  <a:prstClr val="black"/>
                </a:solidFill>
              </a:rPr>
              <a:t>;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</a:rPr>
              <a:t>мероприятия в области молодежной политики  – 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220,0</a:t>
            </a:r>
            <a:r>
              <a:rPr lang="ru-RU" sz="1200" b="1" dirty="0">
                <a:solidFill>
                  <a:prstClr val="black"/>
                </a:solidFill>
              </a:rPr>
              <a:t> тыс. </a:t>
            </a:r>
            <a:r>
              <a:rPr lang="ru-RU" sz="1200" b="1" dirty="0" smtClean="0">
                <a:solidFill>
                  <a:prstClr val="black"/>
                </a:solidFill>
              </a:rPr>
              <a:t>рублей</a:t>
            </a:r>
            <a:r>
              <a:rPr lang="ru-RU" sz="1200" dirty="0" smtClean="0">
                <a:solidFill>
                  <a:prstClr val="black"/>
                </a:solidFill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</a:rPr>
              <a:t>мероприятия по организации и проведению мероприятий, направленных на пропаганду здорового образа жизни в </a:t>
            </a:r>
            <a:r>
              <a:rPr lang="ru-RU" sz="1200" dirty="0" smtClean="0">
                <a:solidFill>
                  <a:prstClr val="black"/>
                </a:solidFill>
              </a:rPr>
              <a:t>муниципальном </a:t>
            </a:r>
            <a:r>
              <a:rPr lang="ru-RU" sz="1200" dirty="0">
                <a:solidFill>
                  <a:prstClr val="black"/>
                </a:solidFill>
              </a:rPr>
              <a:t>образовании Тимашевский район– </a:t>
            </a:r>
            <a:r>
              <a:rPr lang="ru-RU" sz="1200" b="1" dirty="0">
                <a:solidFill>
                  <a:prstClr val="black"/>
                </a:solidFill>
              </a:rPr>
              <a:t>300,0 тыс. </a:t>
            </a:r>
            <a:r>
              <a:rPr lang="ru-RU" sz="1200" b="1" dirty="0" smtClean="0">
                <a:solidFill>
                  <a:prstClr val="black"/>
                </a:solidFill>
              </a:rPr>
              <a:t>рублей</a:t>
            </a:r>
            <a:r>
              <a:rPr lang="ru-RU" sz="1200" dirty="0" smtClean="0">
                <a:solidFill>
                  <a:prstClr val="black"/>
                </a:solidFill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руководство </a:t>
            </a:r>
            <a:r>
              <a:rPr lang="ru-RU" sz="1200" dirty="0">
                <a:solidFill>
                  <a:prstClr val="black"/>
                </a:solidFill>
              </a:rPr>
              <a:t>и управление в сфере молодежной политики </a:t>
            </a:r>
            <a:r>
              <a:rPr lang="ru-RU" sz="1200" dirty="0" smtClean="0">
                <a:solidFill>
                  <a:prstClr val="black"/>
                </a:solidFill>
              </a:rPr>
              <a:t>–   </a:t>
            </a:r>
            <a:r>
              <a:rPr lang="ru-RU" sz="1200" b="1" dirty="0" smtClean="0">
                <a:solidFill>
                  <a:prstClr val="black"/>
                </a:solidFill>
              </a:rPr>
              <a:t>2,7 млн. </a:t>
            </a:r>
            <a:r>
              <a:rPr lang="ru-RU" sz="1200" b="1" dirty="0">
                <a:solidFill>
                  <a:prstClr val="black"/>
                </a:solidFill>
              </a:rPr>
              <a:t>рублей </a:t>
            </a:r>
            <a:r>
              <a:rPr lang="ru-RU" sz="1200" dirty="0">
                <a:solidFill>
                  <a:prstClr val="black"/>
                </a:solidFill>
              </a:rPr>
              <a:t>(содержание  двух штатных единиц отдела молодежи</a:t>
            </a:r>
            <a:r>
              <a:rPr lang="ru-RU" sz="1200" dirty="0" smtClean="0">
                <a:solidFill>
                  <a:prstClr val="black"/>
                </a:solidFill>
              </a:rPr>
              <a:t>);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7408" y="395536"/>
            <a:ext cx="63367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</a:rPr>
              <a:t>на обеспечение </a:t>
            </a:r>
            <a:r>
              <a:rPr lang="ru-RU" sz="1200" dirty="0">
                <a:solidFill>
                  <a:prstClr val="black"/>
                </a:solidFill>
              </a:rPr>
              <a:t>деятельности отдела  </a:t>
            </a:r>
            <a:r>
              <a:rPr lang="ru-RU" sz="1200" dirty="0" smtClean="0">
                <a:solidFill>
                  <a:prstClr val="black"/>
                </a:solidFill>
              </a:rPr>
              <a:t>культуры предусмотрено</a:t>
            </a:r>
            <a:r>
              <a:rPr lang="ru-RU" sz="1200" b="1" dirty="0" smtClean="0">
                <a:solidFill>
                  <a:prstClr val="black"/>
                </a:solidFill>
              </a:rPr>
              <a:t>  по  4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 ежегодно.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85739" y="179512"/>
            <a:ext cx="45745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Управление в сфере установленных функций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1153" y="1115616"/>
            <a:ext cx="1907727" cy="360040"/>
          </a:xfrm>
          <a:prstGeom prst="roundRect">
            <a:avLst/>
          </a:prstGeom>
          <a:gradFill>
            <a:gsLst>
              <a:gs pos="0">
                <a:srgbClr val="FDD1F7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2025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16,2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492896" y="1115616"/>
            <a:ext cx="1907727" cy="360040"/>
          </a:xfrm>
          <a:prstGeom prst="roundRect">
            <a:avLst/>
          </a:prstGeom>
          <a:gradFill>
            <a:gsLst>
              <a:gs pos="0">
                <a:srgbClr val="FDD1F7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2026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33,8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581128" y="1115616"/>
            <a:ext cx="1907727" cy="360040"/>
          </a:xfrm>
          <a:prstGeom prst="roundRect">
            <a:avLst/>
          </a:prstGeom>
          <a:gradFill>
            <a:gsLst>
              <a:gs pos="0">
                <a:srgbClr val="FDD1F7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2027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32,5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93553" y="6300192"/>
            <a:ext cx="1907727" cy="360040"/>
          </a:xfrm>
          <a:prstGeom prst="roundRect">
            <a:avLst/>
          </a:prstGeom>
          <a:gradFill>
            <a:gsLst>
              <a:gs pos="34000">
                <a:srgbClr val="FCDBC0"/>
              </a:gs>
              <a:gs pos="9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2025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13,4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36912" y="6300192"/>
            <a:ext cx="1907727" cy="360040"/>
          </a:xfrm>
          <a:prstGeom prst="roundRect">
            <a:avLst/>
          </a:prstGeom>
          <a:gradFill>
            <a:gsLst>
              <a:gs pos="34000">
                <a:srgbClr val="FCDBC0"/>
              </a:gs>
              <a:gs pos="9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2026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12,7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89625" y="6300192"/>
            <a:ext cx="1907727" cy="360040"/>
          </a:xfrm>
          <a:prstGeom prst="roundRect">
            <a:avLst/>
          </a:prstGeom>
          <a:gradFill>
            <a:gsLst>
              <a:gs pos="34000">
                <a:srgbClr val="FCDBC0"/>
              </a:gs>
              <a:gs pos="9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2027 </a:t>
            </a:r>
            <a:r>
              <a:rPr lang="en-US" sz="1100" b="1" dirty="0" err="1" smtClean="0">
                <a:solidFill>
                  <a:prstClr val="black"/>
                </a:solidFill>
              </a:rPr>
              <a:t>год</a:t>
            </a:r>
            <a:r>
              <a:rPr lang="en-US" sz="1100" b="1" dirty="0" smtClean="0">
                <a:solidFill>
                  <a:prstClr val="black"/>
                </a:solidFill>
              </a:rPr>
              <a:t> – </a:t>
            </a:r>
            <a:r>
              <a:rPr lang="ru-RU" sz="1100" b="1" dirty="0" smtClean="0">
                <a:solidFill>
                  <a:prstClr val="black"/>
                </a:solidFill>
              </a:rPr>
              <a:t>12,7 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2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Скругленный прямоугольник 59"/>
          <p:cNvSpPr/>
          <p:nvPr/>
        </p:nvSpPr>
        <p:spPr>
          <a:xfrm>
            <a:off x="374554" y="143315"/>
            <a:ext cx="6264696" cy="1113415"/>
          </a:xfrm>
          <a:prstGeom prst="roundRect">
            <a:avLst/>
          </a:prstGeom>
          <a:solidFill>
            <a:srgbClr val="B4EC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76672" y="179512"/>
            <a:ext cx="59612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</a:rPr>
              <a:t>Муниципальная программа «</a:t>
            </a:r>
            <a:r>
              <a:rPr lang="ru-RU" sz="1600" b="1" dirty="0">
                <a:solidFill>
                  <a:prstClr val="black"/>
                </a:solidFill>
              </a:rPr>
              <a:t>Финансовая поддержка работников бюджетной сферы муниципального образования </a:t>
            </a:r>
            <a:r>
              <a:rPr lang="ru-RU" sz="1600" b="1" dirty="0" err="1">
                <a:solidFill>
                  <a:prstClr val="black"/>
                </a:solidFill>
              </a:rPr>
              <a:t>Тимашевский</a:t>
            </a:r>
            <a:r>
              <a:rPr lang="ru-RU" sz="1600" b="1" dirty="0">
                <a:solidFill>
                  <a:prstClr val="black"/>
                </a:solidFill>
              </a:rPr>
              <a:t> район, приобретающих жилье на территории </a:t>
            </a:r>
            <a:r>
              <a:rPr lang="ru-RU" sz="1600" b="1" dirty="0" err="1">
                <a:solidFill>
                  <a:prstClr val="black"/>
                </a:solidFill>
              </a:rPr>
              <a:t>Тимашевского</a:t>
            </a:r>
            <a:r>
              <a:rPr lang="ru-RU" sz="1600" b="1" dirty="0">
                <a:solidFill>
                  <a:prstClr val="black"/>
                </a:solidFill>
              </a:rPr>
              <a:t> района по программам ипотечного кредитования</a:t>
            </a:r>
            <a:r>
              <a:rPr lang="ru-RU" sz="1500" b="1" dirty="0" smtClean="0">
                <a:solidFill>
                  <a:prstClr val="black"/>
                </a:solidFill>
              </a:rPr>
              <a:t>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36712" y="1547664"/>
            <a:ext cx="1944216" cy="261610"/>
          </a:xfrm>
          <a:prstGeom prst="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2025 год – 415,1 тыс. 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49080" y="1547664"/>
            <a:ext cx="2016224" cy="261610"/>
          </a:xfrm>
          <a:prstGeom prst="rect">
            <a:avLst/>
          </a:prstGeom>
          <a:gradFill>
            <a:gsLst>
              <a:gs pos="0">
                <a:srgbClr val="97DBA4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2026 год – 415,1 тыс. 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6124" y="1979712"/>
            <a:ext cx="61512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dirty="0" smtClean="0">
                <a:solidFill>
                  <a:prstClr val="black"/>
                </a:solidFill>
              </a:rPr>
              <a:t>        Средства направляются </a:t>
            </a:r>
            <a:r>
              <a:rPr lang="ru-RU" sz="1100" b="1" dirty="0">
                <a:solidFill>
                  <a:prstClr val="black"/>
                </a:solidFill>
              </a:rPr>
              <a:t>на финансовую поддержку по оплате (частичной оплате) первоначального взноса в целях обеспечения квалифицированными специалистами бюджетных учреждений </a:t>
            </a:r>
            <a:r>
              <a:rPr lang="ru-RU" sz="1100" b="1" dirty="0" smtClean="0">
                <a:solidFill>
                  <a:prstClr val="black"/>
                </a:solidFill>
              </a:rPr>
              <a:t>социально-культурной сферы </a:t>
            </a:r>
            <a:r>
              <a:rPr lang="ru-RU" sz="1100" b="1" dirty="0" err="1">
                <a:solidFill>
                  <a:prstClr val="black"/>
                </a:solidFill>
              </a:rPr>
              <a:t>Тимашевского</a:t>
            </a:r>
            <a:r>
              <a:rPr lang="ru-RU" sz="1100" b="1" dirty="0">
                <a:solidFill>
                  <a:prstClr val="black"/>
                </a:solidFill>
              </a:rPr>
              <a:t> района путем улучшения их жилищных </a:t>
            </a:r>
            <a:r>
              <a:rPr lang="ru-RU" sz="1100" b="1" dirty="0" smtClean="0">
                <a:solidFill>
                  <a:prstClr val="black"/>
                </a:solidFill>
              </a:rPr>
              <a:t>условий</a:t>
            </a:r>
            <a:r>
              <a:rPr lang="en-US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4554" y="2762074"/>
            <a:ext cx="6200617" cy="30255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5632" y="2741459"/>
            <a:ext cx="57907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</a:rPr>
              <a:t>Муниципальная программа «Доступная среда»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4664" y="3275856"/>
            <a:ext cx="2016224" cy="276999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2025 год – 205 тыс. </a:t>
            </a:r>
            <a:r>
              <a:rPr lang="ru-RU" sz="1100" b="1" dirty="0" smtClean="0">
                <a:solidFill>
                  <a:prstClr val="black"/>
                </a:solidFill>
              </a:rPr>
              <a:t>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46124" y="3702879"/>
            <a:ext cx="62500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>
                <a:solidFill>
                  <a:prstClr val="black"/>
                </a:solidFill>
              </a:rPr>
              <a:t>Расходы планируется направить на мероприятия по обеспечению беспрепятственного доступа для инвалидов и других маломобильных групп населения к образовательным </a:t>
            </a:r>
            <a:r>
              <a:rPr lang="ru-RU" sz="1100" b="1" dirty="0" smtClean="0">
                <a:solidFill>
                  <a:prstClr val="black"/>
                </a:solidFill>
              </a:rPr>
              <a:t>дошкольным организациям, </a:t>
            </a:r>
            <a:r>
              <a:rPr lang="ru-RU" sz="1100" b="1" dirty="0">
                <a:solidFill>
                  <a:prstClr val="black"/>
                </a:solidFill>
              </a:rPr>
              <a:t>подведомственным управлению образования.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74553" y="4321858"/>
            <a:ext cx="6200617" cy="55399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программа </a:t>
            </a:r>
            <a:r>
              <a:rPr lang="ru-RU" sz="1500" b="1" dirty="0" smtClean="0">
                <a:solidFill>
                  <a:prstClr val="black"/>
                </a:solidFill>
              </a:rPr>
              <a:t> «Создание </a:t>
            </a:r>
            <a:r>
              <a:rPr lang="ru-RU" sz="1500" b="1" dirty="0">
                <a:solidFill>
                  <a:prstClr val="black"/>
                </a:solidFill>
              </a:rPr>
              <a:t>условий для развития малого и среднего </a:t>
            </a:r>
            <a:r>
              <a:rPr lang="ru-RU" sz="1500" b="1" dirty="0" smtClean="0">
                <a:solidFill>
                  <a:prstClr val="black"/>
                </a:solidFill>
              </a:rPr>
              <a:t>предпринимательства»</a:t>
            </a:r>
            <a:endParaRPr lang="ru-RU" sz="1500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665" y="5069092"/>
            <a:ext cx="1944216" cy="276999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2025 </a:t>
            </a:r>
            <a:r>
              <a:rPr lang="ru-RU" sz="1200" b="1" dirty="0">
                <a:solidFill>
                  <a:prstClr val="black"/>
                </a:solidFill>
              </a:rPr>
              <a:t>год-720 </a:t>
            </a:r>
            <a:r>
              <a:rPr lang="ru-RU" sz="1200" b="1" dirty="0" err="1">
                <a:solidFill>
                  <a:prstClr val="black"/>
                </a:solidFill>
              </a:rPr>
              <a:t>тыс.рублей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5526" y="5436096"/>
            <a:ext cx="624182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b="1" dirty="0" smtClean="0">
                <a:solidFill>
                  <a:prstClr val="black"/>
                </a:solidFill>
              </a:rPr>
              <a:t>мероприятия </a:t>
            </a:r>
            <a:r>
              <a:rPr lang="ru-RU" sz="1100" b="1" dirty="0">
                <a:solidFill>
                  <a:prstClr val="black"/>
                </a:solidFill>
              </a:rPr>
              <a:t>программы  включают в себя расходы на организацию информационной и консультационной поддержки субъектов малого и среднего предпринимательства и на обеспечение взаимодействия субъектов малого и среднего предпринимательства с органами государственной власти, местного самоуправления и контролирующими организациями, а также организация работы по популяризации предпринимательской деятельности</a:t>
            </a:r>
            <a:endParaRPr lang="ru-RU" sz="1100" b="1" dirty="0" smtClean="0">
              <a:solidFill>
                <a:prstClr val="black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4553" y="6504357"/>
            <a:ext cx="6200617" cy="74214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6194" y="7415720"/>
            <a:ext cx="2064694" cy="27699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2025 </a:t>
            </a:r>
            <a:r>
              <a:rPr lang="ru-RU" sz="1200" b="1" dirty="0">
                <a:solidFill>
                  <a:prstClr val="black"/>
                </a:solidFill>
              </a:rPr>
              <a:t>год </a:t>
            </a:r>
            <a:r>
              <a:rPr lang="ru-RU" sz="1200" b="1" dirty="0" smtClean="0">
                <a:solidFill>
                  <a:prstClr val="black"/>
                </a:solidFill>
              </a:rPr>
              <a:t>– 697,9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4553" y="7740352"/>
            <a:ext cx="62418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b="1" dirty="0" smtClean="0">
                <a:solidFill>
                  <a:prstClr val="black"/>
                </a:solidFill>
              </a:rPr>
              <a:t>средства </a:t>
            </a:r>
            <a:r>
              <a:rPr lang="ru-RU" sz="1100" b="1" dirty="0">
                <a:solidFill>
                  <a:prstClr val="black"/>
                </a:solidFill>
              </a:rPr>
              <a:t>направляются на реализацию мероприятий по обеспечению подготовки презентационных материалов, обеспечению участия в </a:t>
            </a:r>
            <a:r>
              <a:rPr lang="ru-RU" sz="1100" b="1" dirty="0" err="1">
                <a:solidFill>
                  <a:prstClr val="black"/>
                </a:solidFill>
              </a:rPr>
              <a:t>выставочно</a:t>
            </a:r>
            <a:r>
              <a:rPr lang="ru-RU" sz="1100" b="1" dirty="0">
                <a:solidFill>
                  <a:prstClr val="black"/>
                </a:solidFill>
              </a:rPr>
              <a:t>-ярмарочных мероприятиях, на актуализацию и изготовление инвестиционных проектов, бизнес-планов (ТЭО) и инвестиционно-привлекательных земельных участков и на обеспечение доступа потенциальных инвесторов и соискателей инвестиций к информации об инвестиционных проектах и </a:t>
            </a:r>
            <a:r>
              <a:rPr lang="ru-RU" sz="1100" b="1" dirty="0" smtClean="0">
                <a:solidFill>
                  <a:prstClr val="black"/>
                </a:solidFill>
              </a:rPr>
              <a:t>площадках.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64904" y="3275856"/>
            <a:ext cx="1944216" cy="276999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2026 год – 205 тыс. </a:t>
            </a:r>
            <a:r>
              <a:rPr lang="ru-RU" sz="1100" b="1" dirty="0" smtClean="0">
                <a:solidFill>
                  <a:prstClr val="black"/>
                </a:solidFill>
              </a:rPr>
              <a:t>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28465" y="3275856"/>
            <a:ext cx="1968887" cy="276999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2027 год – 205 тыс. </a:t>
            </a:r>
            <a:r>
              <a:rPr lang="ru-RU" sz="1100" b="1" dirty="0" smtClean="0">
                <a:solidFill>
                  <a:prstClr val="black"/>
                </a:solidFill>
              </a:rPr>
              <a:t>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62413" y="5076056"/>
            <a:ext cx="1874699" cy="276999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2026 </a:t>
            </a:r>
            <a:r>
              <a:rPr lang="ru-RU" sz="1200" b="1" dirty="0">
                <a:solidFill>
                  <a:prstClr val="black"/>
                </a:solidFill>
              </a:rPr>
              <a:t>год-720 </a:t>
            </a:r>
            <a:r>
              <a:rPr lang="ru-RU" sz="1200" b="1" dirty="0" err="1">
                <a:solidFill>
                  <a:prstClr val="black"/>
                </a:solidFill>
              </a:rPr>
              <a:t>тыс.рублей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33331" y="5076056"/>
            <a:ext cx="1892013" cy="276999"/>
          </a:xfrm>
          <a:prstGeom prst="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2027 </a:t>
            </a:r>
            <a:r>
              <a:rPr lang="ru-RU" sz="1200" b="1" dirty="0">
                <a:solidFill>
                  <a:prstClr val="black"/>
                </a:solidFill>
              </a:rPr>
              <a:t>год-720 </a:t>
            </a:r>
            <a:r>
              <a:rPr lang="ru-RU" sz="1200" b="1" dirty="0" err="1">
                <a:solidFill>
                  <a:prstClr val="black"/>
                </a:solidFill>
              </a:rPr>
              <a:t>тыс.рублей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664" y="6588224"/>
            <a:ext cx="62345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</a:rPr>
              <a:t>Муниципальная</a:t>
            </a:r>
            <a:r>
              <a:rPr lang="ru-RU" sz="1400" b="1" dirty="0">
                <a:solidFill>
                  <a:prstClr val="black"/>
                </a:solidFill>
              </a:rPr>
              <a:t> программа  «Создание условий для инвестиционной привлекательности в муниципальном образовании </a:t>
            </a:r>
            <a:r>
              <a:rPr lang="ru-RU" sz="1400" b="1" dirty="0" err="1">
                <a:solidFill>
                  <a:prstClr val="black"/>
                </a:solidFill>
              </a:rPr>
              <a:t>Тимашевский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район»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34421" y="7415720"/>
            <a:ext cx="1874699" cy="27699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2026 </a:t>
            </a:r>
            <a:r>
              <a:rPr lang="ru-RU" sz="1200" b="1" dirty="0">
                <a:solidFill>
                  <a:prstClr val="black"/>
                </a:solidFill>
              </a:rPr>
              <a:t>год </a:t>
            </a:r>
            <a:r>
              <a:rPr lang="ru-RU" sz="1200" b="1" dirty="0" smtClean="0">
                <a:solidFill>
                  <a:prstClr val="black"/>
                </a:solidFill>
              </a:rPr>
              <a:t>– 697,9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53136" y="7415422"/>
            <a:ext cx="1862280" cy="27699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2027 </a:t>
            </a:r>
            <a:r>
              <a:rPr lang="ru-RU" sz="1200" b="1" dirty="0">
                <a:solidFill>
                  <a:prstClr val="black"/>
                </a:solidFill>
              </a:rPr>
              <a:t>год </a:t>
            </a:r>
            <a:r>
              <a:rPr lang="ru-RU" sz="1200" b="1" dirty="0" smtClean="0">
                <a:solidFill>
                  <a:prstClr val="black"/>
                </a:solidFill>
              </a:rPr>
              <a:t>– 697,9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0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6025" y="893508"/>
            <a:ext cx="632221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marL="250825" indent="-250825" eaLnBrk="0" hangingPunct="0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7 мая 20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  № 309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50825" indent="-250825" eaLnBrk="0" hangingPunct="0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 основных показателей социально-экономического развития  муниципального образования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 на 2025 год и на период  до 2027 года</a:t>
            </a:r>
          </a:p>
          <a:p>
            <a:pPr marL="250825" indent="-250825" eaLnBrk="0" hangingPunct="0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муниципального образования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 на 2025 год  и плановый период 2026  и 2027 годов </a:t>
            </a:r>
          </a:p>
          <a:p>
            <a:pPr marL="250825" indent="-250825" eaLnBrk="0" hangingPunct="0">
              <a:buFont typeface="Arial" charset="0"/>
              <a:buChar char="•"/>
              <a:tabLst>
                <a:tab pos="457200" algn="l"/>
              </a:tabLs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Муниципальные программы муниципального образования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1400" dirty="0">
                <a:cs typeface="Times New Roman" pitchFamily="18" charset="0"/>
              </a:rPr>
              <a:t>	</a:t>
            </a:r>
            <a:endParaRPr lang="ru-RU" sz="1400" dirty="0"/>
          </a:p>
        </p:txBody>
      </p:sp>
      <p:sp>
        <p:nvSpPr>
          <p:cNvPr id="12291" name="Прямоугольник 7"/>
          <p:cNvSpPr>
            <a:spLocks noChangeArrowheads="1"/>
          </p:cNvSpPr>
          <p:nvPr/>
        </p:nvSpPr>
        <p:spPr bwMode="auto">
          <a:xfrm>
            <a:off x="285728" y="142844"/>
            <a:ext cx="62925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составлении проекта районного бюджета на 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    год 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на плановый период 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годов учтены:</a:t>
            </a:r>
          </a:p>
        </p:txBody>
      </p:sp>
      <p:sp>
        <p:nvSpPr>
          <p:cNvPr id="12292" name="Прямоугольник 10"/>
          <p:cNvSpPr>
            <a:spLocks noChangeArrowheads="1"/>
          </p:cNvSpPr>
          <p:nvPr/>
        </p:nvSpPr>
        <p:spPr bwMode="auto">
          <a:xfrm>
            <a:off x="116632" y="5720372"/>
            <a:ext cx="6552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политики муниципального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altLang="ru-RU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годов</a:t>
            </a:r>
            <a:endParaRPr lang="ru-RU" altLang="ru-RU" dirty="0">
              <a:solidFill>
                <a:srgbClr val="002060"/>
              </a:solidFill>
            </a:endParaRPr>
          </a:p>
        </p:txBody>
      </p:sp>
      <p:sp>
        <p:nvSpPr>
          <p:cNvPr id="12293" name="Прямоугольник 12"/>
          <p:cNvSpPr>
            <a:spLocks noChangeArrowheads="1"/>
          </p:cNvSpPr>
          <p:nvPr/>
        </p:nvSpPr>
        <p:spPr bwMode="auto">
          <a:xfrm>
            <a:off x="246306" y="6611511"/>
            <a:ext cx="632596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793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Основные направления бюджетной политики сохраняют преемственность реализуемых мер, направленных на: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обеспечение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роста доходной части консолидированного бюджета края по муниципальному образованию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район, районного бюджета;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и распоряжения муниципальным имуществом муниципального образования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район, увеличение доходов от его использования;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 муниципального образования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район. </a:t>
            </a:r>
          </a:p>
          <a:p>
            <a:pPr algn="just">
              <a:buFont typeface="Arial" pitchFamily="34" charset="0"/>
              <a:buChar char="•"/>
            </a:pPr>
            <a:endParaRPr lang="ru-RU" sz="1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8" y="3899126"/>
            <a:ext cx="62865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Обеспечение населения доступными и качественными муниципальными услугами, социальными гарантиями; адресное решение социальных вопросов; создание благоприятных и комфортных условий для проживания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Обеспечение мер, направленных на устойчивое социально‑ экономическое развитие района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Обеспечение роста доходной части консолидированного бюджета муниципального образования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 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Выполнение социальных обязательств перед гражданами </a:t>
            </a:r>
          </a:p>
        </p:txBody>
      </p:sp>
      <p:sp>
        <p:nvSpPr>
          <p:cNvPr id="7" name="Прямоугольник 10"/>
          <p:cNvSpPr>
            <a:spLocks noChangeArrowheads="1"/>
          </p:cNvSpPr>
          <p:nvPr/>
        </p:nvSpPr>
        <p:spPr bwMode="auto">
          <a:xfrm>
            <a:off x="142852" y="3000364"/>
            <a:ext cx="6552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</a:p>
          <a:p>
            <a:pPr algn="ctr"/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бюджетной и налоговой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политики на 2025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2027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годов</a:t>
            </a:r>
            <a:endParaRPr lang="ru-RU" alt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3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502084" y="179512"/>
            <a:ext cx="6023260" cy="32316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696" y="170220"/>
            <a:ext cx="568863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СОЦИАЛЬНАЯ ПОЛИТИКА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47101" y="1099066"/>
            <a:ext cx="7709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solidFill>
                  <a:prstClr val="black"/>
                </a:solidFill>
              </a:rPr>
              <a:t>м</a:t>
            </a:r>
            <a:r>
              <a:rPr lang="ru-RU" sz="900" dirty="0" smtClean="0">
                <a:solidFill>
                  <a:prstClr val="black"/>
                </a:solidFill>
              </a:rPr>
              <a:t>лн. руб.</a:t>
            </a:r>
            <a:endParaRPr lang="ru-RU" sz="900" dirty="0">
              <a:solidFill>
                <a:prstClr val="black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/>
          </p:nvPr>
        </p:nvGraphicFramePr>
        <p:xfrm>
          <a:off x="3949285" y="1010916"/>
          <a:ext cx="2796994" cy="2481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58021" y="3253338"/>
            <a:ext cx="6357982" cy="52657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086" y="3203848"/>
            <a:ext cx="6388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</a:t>
            </a:r>
            <a:r>
              <a:rPr lang="ru-RU" sz="1500" b="1" dirty="0" smtClean="0">
                <a:solidFill>
                  <a:prstClr val="black"/>
                </a:solidFill>
              </a:rPr>
              <a:t>программа «Социальная </a:t>
            </a:r>
            <a:r>
              <a:rPr lang="ru-RU" sz="1500" b="1" dirty="0">
                <a:solidFill>
                  <a:prstClr val="black"/>
                </a:solidFill>
              </a:rPr>
              <a:t>поддержка граждан </a:t>
            </a:r>
            <a:r>
              <a:rPr lang="ru-RU" sz="1500" b="1" dirty="0" err="1">
                <a:solidFill>
                  <a:prstClr val="black"/>
                </a:solidFill>
              </a:rPr>
              <a:t>Тимашевского</a:t>
            </a:r>
            <a:r>
              <a:rPr lang="ru-RU" sz="1500" b="1" dirty="0">
                <a:solidFill>
                  <a:prstClr val="black"/>
                </a:solidFill>
              </a:rPr>
              <a:t> района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0547" y="3851920"/>
            <a:ext cx="1785949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2025 год- 17,9 млн.руб.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1588" y="4139952"/>
            <a:ext cx="6367797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</a:t>
            </a:r>
            <a:r>
              <a:rPr lang="ru-RU" sz="1100" dirty="0">
                <a:solidFill>
                  <a:prstClr val="black"/>
                </a:solidFill>
              </a:rPr>
              <a:t>обеспечение жильем </a:t>
            </a:r>
            <a:r>
              <a:rPr lang="ru-RU" sz="1100" dirty="0" smtClean="0">
                <a:solidFill>
                  <a:prstClr val="black"/>
                </a:solidFill>
              </a:rPr>
              <a:t>семи молодых </a:t>
            </a:r>
            <a:r>
              <a:rPr lang="ru-RU" sz="1100" dirty="0">
                <a:solidFill>
                  <a:prstClr val="black"/>
                </a:solidFill>
              </a:rPr>
              <a:t>семей в рамках </a:t>
            </a:r>
            <a:r>
              <a:rPr lang="ru-RU" sz="1100" dirty="0" err="1">
                <a:solidFill>
                  <a:prstClr val="black"/>
                </a:solidFill>
              </a:rPr>
              <a:t>софинансирования</a:t>
            </a:r>
            <a:r>
              <a:rPr lang="ru-RU" sz="1100" dirty="0">
                <a:solidFill>
                  <a:prstClr val="black"/>
                </a:solidFill>
              </a:rPr>
              <a:t> государственной программы «Обеспечение доступным и комфортным жильем и коммунальными услугами граждан Российской Федерации»</a:t>
            </a:r>
            <a:r>
              <a:rPr lang="ru-RU" sz="1100" b="1" dirty="0" smtClean="0">
                <a:solidFill>
                  <a:prstClr val="black"/>
                </a:solidFill>
              </a:rPr>
              <a:t>  9,6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;</a:t>
            </a:r>
            <a:endParaRPr lang="ru-RU" sz="1100" b="1" dirty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единовременная материальная помощь некоторым категориям граждан, оказавшимся в трудной жизненной ситуации 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300 </a:t>
            </a:r>
            <a:r>
              <a:rPr lang="ru-RU" sz="1100" b="1" dirty="0" err="1" smtClean="0">
                <a:solidFill>
                  <a:prstClr val="black"/>
                </a:solidFill>
              </a:rPr>
              <a:t>тыс.рублей</a:t>
            </a:r>
            <a:r>
              <a:rPr lang="en-US" sz="1100" b="1" dirty="0">
                <a:solidFill>
                  <a:prstClr val="black"/>
                </a:solidFill>
              </a:rPr>
              <a:t>;</a:t>
            </a:r>
            <a:endParaRPr lang="ru-RU" sz="1100" b="1" dirty="0" smtClean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поддержка социально ориентированных некоммерческих организаций 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1</a:t>
            </a:r>
            <a:r>
              <a:rPr lang="en-US" sz="1100" b="1" dirty="0" smtClean="0">
                <a:solidFill>
                  <a:prstClr val="black"/>
                </a:solidFill>
              </a:rPr>
              <a:t>,</a:t>
            </a:r>
            <a:r>
              <a:rPr lang="ru-RU" sz="1100" b="1" dirty="0" smtClean="0">
                <a:solidFill>
                  <a:prstClr val="black"/>
                </a:solidFill>
              </a:rPr>
              <a:t>3 </a:t>
            </a:r>
            <a:r>
              <a:rPr lang="ru-RU" sz="1100" b="1" dirty="0">
                <a:solidFill>
                  <a:prstClr val="black"/>
                </a:solidFill>
              </a:rPr>
              <a:t>млн. </a:t>
            </a:r>
            <a:r>
              <a:rPr lang="ru-RU" sz="1100" b="1" dirty="0" smtClean="0">
                <a:solidFill>
                  <a:prstClr val="black"/>
                </a:solidFill>
              </a:rPr>
              <a:t>рублей;</a:t>
            </a:r>
            <a:endParaRPr lang="ru-RU" sz="1100" b="1" dirty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поддержка и стимулирование трудовых успехов работников социальной сферы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en-US" sz="1100" b="1" dirty="0" smtClean="0">
                <a:solidFill>
                  <a:prstClr val="black"/>
                </a:solidFill>
              </a:rPr>
              <a:t>600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</a:rPr>
              <a:t>тыс.рублей</a:t>
            </a:r>
            <a:r>
              <a:rPr lang="ru-RU" sz="1100" b="1" dirty="0" smtClean="0">
                <a:solidFill>
                  <a:prstClr val="black"/>
                </a:solidFill>
              </a:rPr>
              <a:t>;</a:t>
            </a:r>
            <a:endParaRPr lang="ru-RU" sz="1100" b="1" dirty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на реализацию мер социальной поддержки граждан, удостоенных почетного звания «Почетный гражданин </a:t>
            </a:r>
            <a:r>
              <a:rPr lang="ru-RU" sz="1100" dirty="0" err="1">
                <a:solidFill>
                  <a:prstClr val="black"/>
                </a:solidFill>
              </a:rPr>
              <a:t>Тимашевского</a:t>
            </a:r>
            <a:r>
              <a:rPr lang="ru-RU" sz="1100" dirty="0">
                <a:solidFill>
                  <a:prstClr val="black"/>
                </a:solidFill>
              </a:rPr>
              <a:t> района</a:t>
            </a:r>
            <a:r>
              <a:rPr lang="ru-RU" sz="1100" dirty="0" smtClean="0">
                <a:solidFill>
                  <a:prstClr val="black"/>
                </a:solidFill>
              </a:rPr>
              <a:t>»   </a:t>
            </a:r>
            <a:r>
              <a:rPr lang="ru-RU" sz="1100" b="1" dirty="0" smtClean="0">
                <a:solidFill>
                  <a:prstClr val="black"/>
                </a:solidFill>
              </a:rPr>
              <a:t>623 </a:t>
            </a:r>
            <a:r>
              <a:rPr lang="ru-RU" sz="1100" b="1" dirty="0" err="1" smtClean="0">
                <a:solidFill>
                  <a:prstClr val="black"/>
                </a:solidFill>
              </a:rPr>
              <a:t>тыс.руб</a:t>
            </a:r>
            <a:r>
              <a:rPr lang="en-US" sz="1100" b="1" dirty="0" smtClean="0">
                <a:solidFill>
                  <a:prstClr val="black"/>
                </a:solidFill>
              </a:rPr>
              <a:t>.</a:t>
            </a:r>
            <a:r>
              <a:rPr lang="ru-RU" sz="1100" b="1" dirty="0" smtClean="0">
                <a:solidFill>
                  <a:prstClr val="black"/>
                </a:solidFill>
              </a:rPr>
              <a:t> 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выплата пенсии за выслугу лет лицам, замещавшим муниципальные должности и должности муниципальной службы</a:t>
            </a:r>
            <a:r>
              <a:rPr lang="ru-RU" sz="1100" b="1" dirty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 5,5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en-US" sz="1100" b="1" dirty="0" smtClean="0">
                <a:solidFill>
                  <a:prstClr val="black"/>
                </a:solidFill>
              </a:rPr>
              <a:t>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44037" y="3851920"/>
            <a:ext cx="1785949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2026 год- 18,3 </a:t>
            </a:r>
            <a:r>
              <a:rPr lang="ru-RU" sz="1200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100" y="960567"/>
            <a:ext cx="3431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ДИНАМИКА РАСХОДОВ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88343" y="7020272"/>
            <a:ext cx="6367797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обеспечение выплат на детей-сирот и вознаграждение приемным родителям–</a:t>
            </a:r>
            <a:r>
              <a:rPr lang="ru-RU" sz="1100" b="1" dirty="0" smtClean="0">
                <a:solidFill>
                  <a:prstClr val="black"/>
                </a:solidFill>
              </a:rPr>
              <a:t>115,2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en-US" sz="1100" b="1" dirty="0" err="1" smtClean="0">
                <a:solidFill>
                  <a:prstClr val="black"/>
                </a:solidFill>
              </a:rPr>
              <a:t>млн</a:t>
            </a:r>
            <a:r>
              <a:rPr lang="en-US" sz="1100" b="1" dirty="0">
                <a:solidFill>
                  <a:prstClr val="black"/>
                </a:solidFill>
              </a:rPr>
              <a:t>.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>
                <a:solidFill>
                  <a:prstClr val="black"/>
                </a:solidFill>
              </a:rPr>
              <a:t>рублей; </a:t>
            </a:r>
            <a:endParaRPr lang="en-US" sz="1100" b="1" dirty="0" smtClean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содержание детей-сирот, переданных на патронатное воспитание и вознаграждение патронатным воспитателям– </a:t>
            </a:r>
            <a:r>
              <a:rPr lang="ru-RU" sz="1100" b="1" dirty="0" smtClean="0">
                <a:solidFill>
                  <a:prstClr val="black"/>
                </a:solidFill>
              </a:rPr>
              <a:t>389,6 тыс. рублей;</a:t>
            </a:r>
            <a:endParaRPr lang="en-US" sz="1100" b="1" dirty="0" smtClean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организация </a:t>
            </a:r>
            <a:r>
              <a:rPr lang="ru-RU" sz="1100" dirty="0">
                <a:solidFill>
                  <a:prstClr val="black"/>
                </a:solidFill>
              </a:rPr>
              <a:t>подвоза детей-сирот и детей, оставшихся без попечения родителей  к месту лечения и обратно </a:t>
            </a:r>
            <a:r>
              <a:rPr lang="ru-RU" sz="1100" b="1" dirty="0" smtClean="0">
                <a:solidFill>
                  <a:prstClr val="black"/>
                </a:solidFill>
              </a:rPr>
              <a:t>298 </a:t>
            </a:r>
            <a:r>
              <a:rPr lang="ru-RU" sz="1100" b="1" dirty="0" err="1" smtClean="0">
                <a:solidFill>
                  <a:prstClr val="black"/>
                </a:solidFill>
              </a:rPr>
              <a:t>тыс.рублей</a:t>
            </a:r>
            <a:r>
              <a:rPr lang="ru-RU" sz="1100" b="1" dirty="0" smtClean="0">
                <a:solidFill>
                  <a:prstClr val="black"/>
                </a:solidFill>
              </a:rPr>
              <a:t> ;</a:t>
            </a:r>
            <a:endParaRPr lang="en-US" sz="1100" b="1" dirty="0" smtClean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выплата </a:t>
            </a:r>
            <a:r>
              <a:rPr lang="ru-RU" sz="1100" dirty="0">
                <a:solidFill>
                  <a:prstClr val="black"/>
                </a:solidFill>
              </a:rPr>
              <a:t>единовременного пособия детям-сиротам на государственную регистрацию права собственности (права пожизненного наследуемого владения)  </a:t>
            </a:r>
            <a:r>
              <a:rPr lang="ru-RU" sz="1100" b="1" dirty="0" smtClean="0">
                <a:solidFill>
                  <a:prstClr val="black"/>
                </a:solidFill>
              </a:rPr>
              <a:t>5,2 </a:t>
            </a:r>
            <a:r>
              <a:rPr lang="ru-RU" sz="1100" b="1" dirty="0" err="1">
                <a:solidFill>
                  <a:prstClr val="black"/>
                </a:solidFill>
              </a:rPr>
              <a:t>тыс.рублей</a:t>
            </a:r>
            <a:r>
              <a:rPr lang="ru-RU" sz="1100" b="1" dirty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;</a:t>
            </a:r>
            <a:endParaRPr lang="ru-RU" sz="1100" b="1" dirty="0">
              <a:solidFill>
                <a:prstClr val="black"/>
              </a:solidFill>
            </a:endParaRP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содержание отдела </a:t>
            </a:r>
            <a:r>
              <a:rPr lang="ru-RU" sz="1100" dirty="0">
                <a:solidFill>
                  <a:prstClr val="black"/>
                </a:solidFill>
              </a:rPr>
              <a:t>по опеке и попечительству в отношении </a:t>
            </a:r>
            <a:r>
              <a:rPr lang="ru-RU" sz="1100" dirty="0" smtClean="0">
                <a:solidFill>
                  <a:prstClr val="black"/>
                </a:solidFill>
              </a:rPr>
              <a:t>несовершеннолетних </a:t>
            </a:r>
            <a:r>
              <a:rPr lang="ru-RU" sz="1100" b="1" dirty="0" smtClean="0">
                <a:solidFill>
                  <a:prstClr val="black"/>
                </a:solidFill>
              </a:rPr>
              <a:t>13,1 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выплата единовременного пособия на ремонт жилых помещений, принадлежащих детям-сиротам </a:t>
            </a:r>
            <a:r>
              <a:rPr lang="ru-RU" sz="1100" b="1" dirty="0" smtClean="0">
                <a:solidFill>
                  <a:prstClr val="black"/>
                </a:solidFill>
              </a:rPr>
              <a:t>66</a:t>
            </a:r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100" b="1" dirty="0" err="1" smtClean="0">
                <a:solidFill>
                  <a:prstClr val="black"/>
                </a:solidFill>
              </a:rPr>
              <a:t>тыс</a:t>
            </a:r>
            <a:r>
              <a:rPr lang="en-US" sz="1100" b="1" dirty="0" smtClean="0">
                <a:solidFill>
                  <a:prstClr val="black"/>
                </a:solidFill>
              </a:rPr>
              <a:t>. </a:t>
            </a:r>
            <a:r>
              <a:rPr lang="en-US" sz="1100" b="1" dirty="0" err="1" smtClean="0">
                <a:solidFill>
                  <a:prstClr val="black"/>
                </a:solidFill>
              </a:rPr>
              <a:t>рублей</a:t>
            </a:r>
            <a:endParaRPr lang="ru-RU" sz="1100" b="1" dirty="0" smtClean="0">
              <a:solidFill>
                <a:prstClr val="black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1391" y="611560"/>
            <a:ext cx="6033953" cy="2616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Расходы: 2025 год -288,2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, 2026 год-271,4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,  2027 год –271,8 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39395" y="3851920"/>
            <a:ext cx="1785949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prstClr val="black"/>
                </a:solidFill>
              </a:rPr>
              <a:t>2027 год- 13,8 </a:t>
            </a:r>
            <a:r>
              <a:rPr lang="ru-RU" sz="1200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20689" y="6079154"/>
            <a:ext cx="6357982" cy="50094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692" y="6026096"/>
            <a:ext cx="63882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</a:t>
            </a:r>
            <a:r>
              <a:rPr lang="ru-RU" sz="1500" b="1" dirty="0" smtClean="0">
                <a:solidFill>
                  <a:prstClr val="black"/>
                </a:solidFill>
              </a:rPr>
              <a:t>программа «</a:t>
            </a:r>
            <a:r>
              <a:rPr lang="ru-RU" sz="1500" b="1" smtClean="0">
                <a:solidFill>
                  <a:prstClr val="black"/>
                </a:solidFill>
              </a:rPr>
              <a:t>Совершенствование поддержки </a:t>
            </a:r>
            <a:r>
              <a:rPr lang="ru-RU" sz="1500" b="1" dirty="0" smtClean="0">
                <a:solidFill>
                  <a:prstClr val="black"/>
                </a:solidFill>
              </a:rPr>
              <a:t>семьи и детей </a:t>
            </a:r>
            <a:r>
              <a:rPr lang="ru-RU" sz="1500" b="1" dirty="0" err="1" smtClean="0">
                <a:solidFill>
                  <a:prstClr val="black"/>
                </a:solidFill>
              </a:rPr>
              <a:t>Тимашевского</a:t>
            </a:r>
            <a:r>
              <a:rPr lang="ru-RU" sz="1500" b="1" dirty="0" smtClean="0">
                <a:solidFill>
                  <a:prstClr val="black"/>
                </a:solidFill>
              </a:rPr>
              <a:t> района»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3962" y="6678773"/>
            <a:ext cx="1824492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2025 год- 129 млн.руб.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11496" y="6676106"/>
            <a:ext cx="1868650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2026 год- 135,1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95379" y="6678773"/>
            <a:ext cx="1929965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2027 год- 137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24" name="Диаграмма 23"/>
          <p:cNvGraphicFramePr/>
          <p:nvPr>
            <p:extLst/>
          </p:nvPr>
        </p:nvGraphicFramePr>
        <p:xfrm>
          <a:off x="209094" y="963683"/>
          <a:ext cx="4104456" cy="25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2357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502084" y="246874"/>
            <a:ext cx="6023260" cy="3231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2696" y="246874"/>
            <a:ext cx="568863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ФИЗИЧЕСКАЯ КУЛЬТУРА И СПОРТ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4" name="Диаграмма 13"/>
          <p:cNvGraphicFramePr/>
          <p:nvPr>
            <p:extLst/>
          </p:nvPr>
        </p:nvGraphicFramePr>
        <p:xfrm>
          <a:off x="3573016" y="1108212"/>
          <a:ext cx="3075974" cy="2455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8660" y="3515483"/>
            <a:ext cx="6152967" cy="3231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</a:t>
            </a:r>
            <a:r>
              <a:rPr lang="ru-RU" sz="1500" b="1" dirty="0" smtClean="0">
                <a:solidFill>
                  <a:prstClr val="black"/>
                </a:solidFill>
              </a:rPr>
              <a:t>программа «Развитие </a:t>
            </a:r>
            <a:r>
              <a:rPr lang="ru-RU" sz="1500" b="1" dirty="0">
                <a:solidFill>
                  <a:prstClr val="black"/>
                </a:solidFill>
              </a:rPr>
              <a:t>физической культуры и спорта</a:t>
            </a:r>
            <a:r>
              <a:rPr lang="ru-RU" sz="1500" b="1" dirty="0" smtClean="0">
                <a:solidFill>
                  <a:prstClr val="black"/>
                </a:solidFill>
              </a:rPr>
              <a:t>»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4657" y="4427984"/>
            <a:ext cx="4710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Развитие физической культуры и массового спорта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62871" y="4794344"/>
            <a:ext cx="5958756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на выполнение муниципального задания </a:t>
            </a:r>
            <a:r>
              <a:rPr lang="ru-RU" sz="1100" dirty="0" smtClean="0">
                <a:solidFill>
                  <a:prstClr val="black"/>
                </a:solidFill>
              </a:rPr>
              <a:t>бюджетному </a:t>
            </a:r>
            <a:r>
              <a:rPr lang="ru-RU" sz="1100" dirty="0">
                <a:solidFill>
                  <a:prstClr val="black"/>
                </a:solidFill>
              </a:rPr>
              <a:t>и </a:t>
            </a:r>
            <a:r>
              <a:rPr lang="ru-RU" sz="1100" dirty="0" smtClean="0">
                <a:solidFill>
                  <a:prstClr val="black"/>
                </a:solidFill>
              </a:rPr>
              <a:t>автономному  учреждениям (МАУ СШ и УСК «Олимп») -</a:t>
            </a:r>
            <a:r>
              <a:rPr lang="ru-RU" sz="1100" b="1" dirty="0" smtClean="0">
                <a:solidFill>
                  <a:prstClr val="black"/>
                </a:solidFill>
              </a:rPr>
              <a:t>121,4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 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</a:t>
            </a:r>
            <a:r>
              <a:rPr lang="ru-RU" sz="1100" dirty="0">
                <a:solidFill>
                  <a:prstClr val="black"/>
                </a:solidFill>
              </a:rPr>
              <a:t>проведение районных спортивных мероприятий в области физической культуры и </a:t>
            </a:r>
            <a:r>
              <a:rPr lang="ru-RU" sz="1100" dirty="0" smtClean="0">
                <a:solidFill>
                  <a:prstClr val="black"/>
                </a:solidFill>
              </a:rPr>
              <a:t>спорта-  </a:t>
            </a:r>
            <a:r>
              <a:rPr lang="ru-RU" sz="1100" b="1" dirty="0" smtClean="0">
                <a:solidFill>
                  <a:prstClr val="black"/>
                </a:solidFill>
              </a:rPr>
              <a:t>3,8  млн.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на проведение спортивных мероприятий спортивными </a:t>
            </a:r>
            <a:r>
              <a:rPr lang="ru-RU" sz="1100" dirty="0" smtClean="0">
                <a:solidFill>
                  <a:prstClr val="black"/>
                </a:solidFill>
              </a:rPr>
              <a:t>школами   </a:t>
            </a:r>
            <a:r>
              <a:rPr lang="ru-RU" sz="1100" b="1" dirty="0" smtClean="0">
                <a:solidFill>
                  <a:prstClr val="black"/>
                </a:solidFill>
              </a:rPr>
              <a:t>- 1,6 млн.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на мероприятия по организации отдыха детей в каникулярное время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- 100,0 тыс.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x-none" sz="1100" dirty="0" smtClean="0">
                <a:solidFill>
                  <a:prstClr val="black"/>
                </a:solidFill>
              </a:rPr>
              <a:t>на </a:t>
            </a:r>
            <a:r>
              <a:rPr lang="x-none" sz="1100" dirty="0">
                <a:solidFill>
                  <a:prstClr val="black"/>
                </a:solidFill>
              </a:rPr>
              <a:t>выполнение условий софинансирования со средствами краевого бюджета в части оплаты труда инструкторов по </a:t>
            </a:r>
            <a:r>
              <a:rPr lang="x-none" sz="1100">
                <a:solidFill>
                  <a:prstClr val="black"/>
                </a:solidFill>
              </a:rPr>
              <a:t>спорту </a:t>
            </a:r>
            <a:r>
              <a:rPr lang="ru-RU" sz="1100" b="1" dirty="0" smtClean="0">
                <a:solidFill>
                  <a:prstClr val="black"/>
                </a:solidFill>
              </a:rPr>
              <a:t>– 2,5  млн</a:t>
            </a:r>
            <a:r>
              <a:rPr lang="x-none" sz="1100" b="1" smtClean="0">
                <a:solidFill>
                  <a:prstClr val="black"/>
                </a:solidFill>
              </a:rPr>
              <a:t>.рублей;</a:t>
            </a:r>
            <a:r>
              <a:rPr lang="ru-RU" sz="1100" b="1" dirty="0" smtClean="0">
                <a:solidFill>
                  <a:prstClr val="black"/>
                </a:solidFill>
              </a:rPr>
              <a:t> 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предоставление </a:t>
            </a:r>
            <a:r>
              <a:rPr lang="ru-RU" sz="1100" dirty="0">
                <a:solidFill>
                  <a:prstClr val="black"/>
                </a:solidFill>
              </a:rPr>
              <a:t>социальной поддержки отдельным  категориям работников муниципальных физкультурно-спортивных организаций, осуществляющих подготовку спортивного резерва, и муниципальных образовательных организаций дополнительного образования детей Краснодарского края отраслей "Образование" и "Физическая культура и спорт" </a:t>
            </a:r>
            <a:r>
              <a:rPr lang="ru-RU" sz="1100" dirty="0" smtClean="0">
                <a:solidFill>
                  <a:prstClr val="black"/>
                </a:solidFill>
              </a:rPr>
              <a:t> - </a:t>
            </a:r>
            <a:r>
              <a:rPr lang="ru-RU" sz="1100" b="1" dirty="0" smtClean="0">
                <a:solidFill>
                  <a:prstClr val="black"/>
                </a:solidFill>
              </a:rPr>
              <a:t>125 тыс.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на меры социальной поддержки в виде компенсации расходов на оплату жилых помещений, отопления и освещения педагогическим работникам муниципальных организаций, проживающим и работающим в сельской местности, рабочих поселках Краснодарского края </a:t>
            </a:r>
            <a:r>
              <a:rPr lang="ru-RU" sz="1100" dirty="0" smtClean="0">
                <a:solidFill>
                  <a:prstClr val="black"/>
                </a:solidFill>
              </a:rPr>
              <a:t>- </a:t>
            </a:r>
            <a:r>
              <a:rPr lang="ru-RU" sz="1100" b="1" dirty="0" smtClean="0">
                <a:solidFill>
                  <a:prstClr val="black"/>
                </a:solidFill>
              </a:rPr>
              <a:t>53,6 тыс</a:t>
            </a:r>
            <a:r>
              <a:rPr lang="ru-RU" sz="1100" b="1" dirty="0">
                <a:solidFill>
                  <a:prstClr val="black"/>
                </a:solidFill>
              </a:rPr>
              <a:t>. рублей;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100" dirty="0" smtClean="0">
                <a:solidFill>
                  <a:prstClr val="black"/>
                </a:solidFill>
              </a:rPr>
              <a:t>на </a:t>
            </a:r>
            <a:r>
              <a:rPr lang="en-US" sz="1100" dirty="0" err="1" smtClean="0">
                <a:solidFill>
                  <a:prstClr val="black"/>
                </a:solidFill>
              </a:rPr>
              <a:t>реконструкцию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dirty="0">
                <a:solidFill>
                  <a:prstClr val="black"/>
                </a:solidFill>
              </a:rPr>
              <a:t>МБУ УСК «Олимп</a:t>
            </a:r>
            <a:r>
              <a:rPr lang="ru-RU" sz="1100" dirty="0" smtClean="0">
                <a:solidFill>
                  <a:prstClr val="black"/>
                </a:solidFill>
              </a:rPr>
              <a:t>»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ru-RU" sz="1100" dirty="0">
                <a:solidFill>
                  <a:prstClr val="black"/>
                </a:solidFill>
              </a:rPr>
              <a:t>в части строительства крытого плавательного </a:t>
            </a:r>
            <a:r>
              <a:rPr lang="ru-RU" sz="1100" dirty="0" smtClean="0">
                <a:solidFill>
                  <a:prstClr val="black"/>
                </a:solidFill>
              </a:rPr>
              <a:t>бассейна-</a:t>
            </a:r>
            <a:r>
              <a:rPr lang="en-US" sz="1100" dirty="0" smtClean="0">
                <a:solidFill>
                  <a:prstClr val="black"/>
                </a:solidFill>
              </a:rPr>
              <a:t> 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58,9 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 .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16732" y="8193886"/>
            <a:ext cx="5040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1F497D">
                    <a:lumMod val="75000"/>
                  </a:srgbClr>
                </a:solidFill>
              </a:rPr>
              <a:t>Управление реализацией муниципальной программы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62871" y="8558862"/>
            <a:ext cx="603448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itchFamily="34" charset="0"/>
              <a:buChar char="•"/>
            </a:pPr>
            <a:r>
              <a:rPr lang="ru-RU" sz="1100" dirty="0">
                <a:solidFill>
                  <a:prstClr val="black"/>
                </a:solidFill>
              </a:rPr>
              <a:t>финансовое обеспечение отдела по ФК и </a:t>
            </a:r>
            <a:r>
              <a:rPr lang="ru-RU" sz="1100" dirty="0" smtClean="0">
                <a:solidFill>
                  <a:prstClr val="black"/>
                </a:solidFill>
              </a:rPr>
              <a:t>спорту в сумме </a:t>
            </a:r>
            <a:r>
              <a:rPr lang="ru-RU" sz="1100" b="1" dirty="0" smtClean="0">
                <a:solidFill>
                  <a:prstClr val="black"/>
                </a:solidFill>
              </a:rPr>
              <a:t> 3,8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8660" y="690242"/>
            <a:ext cx="6152967" cy="2616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Расходы: 2025 год – 232,5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, 2026 год-171,3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100" b="1" dirty="0" smtClean="0">
                <a:solidFill>
                  <a:prstClr val="black"/>
                </a:solidFill>
              </a:rPr>
              <a:t> и 2027 год -42,6 млн. 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775" y="4001763"/>
            <a:ext cx="1893979" cy="27699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2025 год- 192,2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676" y="3981128"/>
            <a:ext cx="1893979" cy="276999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2026 год- 131,5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/>
          <p:cNvGraphicFramePr/>
          <p:nvPr>
            <p:extLst/>
          </p:nvPr>
        </p:nvGraphicFramePr>
        <p:xfrm>
          <a:off x="209094" y="963683"/>
          <a:ext cx="4104456" cy="25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5631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88640" y="175795"/>
            <a:ext cx="6480720" cy="291749"/>
          </a:xfrm>
          <a:prstGeom prst="roundRect">
            <a:avLst/>
          </a:prstGeom>
          <a:solidFill>
            <a:srgbClr val="88E0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4664" y="144379"/>
            <a:ext cx="6048672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Создание условий для развития сельскохозяйственного </a:t>
            </a:r>
            <a:r>
              <a:rPr lang="ru-RU" sz="1500" b="1" dirty="0" smtClean="0">
                <a:solidFill>
                  <a:prstClr val="black"/>
                </a:solidFill>
              </a:rPr>
              <a:t>производства</a:t>
            </a:r>
            <a:endParaRPr lang="ru-RU" sz="1500" b="1" dirty="0">
              <a:solidFill>
                <a:prstClr val="black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328996" y="878686"/>
          <a:ext cx="6196348" cy="1767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0244"/>
                <a:gridCol w="936104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Наименование  мероприятия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CFFCC"/>
                    </a:solidFill>
                  </a:tcPr>
                </a:tc>
              </a:tr>
              <a:tr h="518051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Предоставление субсидий гражданам, ведущим личное подсобное хозяйство, крестьянским (фермерским) хозяйствам, индивидуальным предпринимателям, ведущим деятельность в области сельскохозяйственного производства</a:t>
                      </a:r>
                      <a:endParaRPr lang="ru-RU" sz="1100" dirty="0"/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7 389,2</a:t>
                      </a:r>
                      <a:endParaRPr lang="ru-RU" sz="1100" dirty="0"/>
                    </a:p>
                  </a:txBody>
                  <a:tcPr>
                    <a:solidFill>
                      <a:srgbClr val="CCFFCC"/>
                    </a:solidFill>
                  </a:tcPr>
                </a:tc>
              </a:tr>
              <a:tr h="3195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Поддержка сельскохозяйственного производства (содержание  2 штатных единиц)</a:t>
                      </a:r>
                      <a:endParaRPr lang="ru-RU" sz="1100" dirty="0"/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1 860,8</a:t>
                      </a:r>
                    </a:p>
                  </a:txBody>
                  <a:tcPr>
                    <a:solidFill>
                      <a:srgbClr val="CCFFCC"/>
                    </a:solidFill>
                  </a:tcPr>
                </a:tc>
              </a:tr>
              <a:tr h="390238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мероприятий при осуществлении деятельности по обращению с животными без владельцев на территории муниципальных образований Краснодарского края </a:t>
                      </a:r>
                      <a:endParaRPr lang="ru-RU" sz="1100" dirty="0"/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2 058,4</a:t>
                      </a:r>
                    </a:p>
                    <a:p>
                      <a:pPr algn="ctr"/>
                      <a:endParaRPr lang="ru-RU" sz="1100" dirty="0"/>
                    </a:p>
                  </a:txBody>
                  <a:tcP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805264" y="653371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8680" y="539552"/>
            <a:ext cx="5256584" cy="261610"/>
          </a:xfrm>
          <a:prstGeom prst="rect">
            <a:avLst/>
          </a:prstGeom>
          <a:gradFill>
            <a:gsLst>
              <a:gs pos="0">
                <a:srgbClr val="84FAB4"/>
              </a:gs>
              <a:gs pos="86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prstClr val="black"/>
                </a:solidFill>
              </a:rPr>
              <a:t>Расходы</a:t>
            </a:r>
            <a:r>
              <a:rPr lang="en-US" sz="1100" b="1" dirty="0" smtClean="0">
                <a:solidFill>
                  <a:prstClr val="black"/>
                </a:solidFill>
              </a:rPr>
              <a:t>:</a:t>
            </a:r>
            <a:r>
              <a:rPr lang="ru-RU" sz="1100" b="1" dirty="0" smtClean="0">
                <a:solidFill>
                  <a:prstClr val="black"/>
                </a:solidFill>
              </a:rPr>
              <a:t>  2025 </a:t>
            </a:r>
            <a:r>
              <a:rPr lang="ru-RU" sz="1100" b="1" dirty="0">
                <a:solidFill>
                  <a:prstClr val="black"/>
                </a:solidFill>
              </a:rPr>
              <a:t>год</a:t>
            </a:r>
            <a:r>
              <a:rPr lang="en-US" sz="1100" b="1" dirty="0">
                <a:solidFill>
                  <a:prstClr val="black"/>
                </a:solidFill>
              </a:rPr>
              <a:t>-</a:t>
            </a:r>
            <a:r>
              <a:rPr lang="ru-RU" sz="1100" b="1" dirty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11,3 </a:t>
            </a:r>
            <a:r>
              <a:rPr lang="ru-RU" sz="1100" b="1" dirty="0" err="1" smtClean="0">
                <a:solidFill>
                  <a:prstClr val="black"/>
                </a:solidFill>
              </a:rPr>
              <a:t>млн.рублей</a:t>
            </a:r>
            <a:r>
              <a:rPr lang="en-US" sz="1100" b="1" dirty="0" smtClean="0">
                <a:solidFill>
                  <a:prstClr val="black"/>
                </a:solidFill>
              </a:rPr>
              <a:t>,</a:t>
            </a:r>
            <a:r>
              <a:rPr lang="ru-RU" sz="1100" b="1" dirty="0" smtClean="0">
                <a:solidFill>
                  <a:prstClr val="black"/>
                </a:solidFill>
              </a:rPr>
              <a:t> 2026 </a:t>
            </a:r>
            <a:r>
              <a:rPr lang="ru-RU" sz="1100" b="1" dirty="0">
                <a:solidFill>
                  <a:prstClr val="black"/>
                </a:solidFill>
              </a:rPr>
              <a:t>год</a:t>
            </a:r>
            <a:r>
              <a:rPr lang="en-US" sz="1100" b="1" dirty="0">
                <a:solidFill>
                  <a:prstClr val="black"/>
                </a:solidFill>
              </a:rPr>
              <a:t>-</a:t>
            </a:r>
            <a:r>
              <a:rPr lang="ru-RU" sz="1100" b="1" dirty="0">
                <a:solidFill>
                  <a:prstClr val="black"/>
                </a:solidFill>
              </a:rPr>
              <a:t> </a:t>
            </a:r>
            <a:r>
              <a:rPr lang="ru-RU" sz="1100" b="1" dirty="0" smtClean="0">
                <a:solidFill>
                  <a:prstClr val="black"/>
                </a:solidFill>
              </a:rPr>
              <a:t>10,7 </a:t>
            </a:r>
            <a:r>
              <a:rPr lang="ru-RU" sz="1100" b="1" dirty="0" err="1">
                <a:solidFill>
                  <a:prstClr val="black"/>
                </a:solidFill>
              </a:rPr>
              <a:t>млн.рублей</a:t>
            </a:r>
            <a:endParaRPr lang="ru-RU" sz="1100" b="1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7204" y="2699792"/>
            <a:ext cx="6300148" cy="32316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350" y="2699792"/>
            <a:ext cx="6431409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prstClr val="black"/>
                </a:solidFill>
              </a:rPr>
              <a:t>Обеспечение безопасности населения и территорий </a:t>
            </a:r>
            <a:r>
              <a:rPr lang="ru-RU" sz="1500" b="1" dirty="0" err="1" smtClean="0">
                <a:solidFill>
                  <a:prstClr val="black"/>
                </a:solidFill>
              </a:rPr>
              <a:t>Тимашевского</a:t>
            </a:r>
            <a:r>
              <a:rPr lang="ru-RU" sz="1500" b="1" dirty="0" smtClean="0">
                <a:solidFill>
                  <a:prstClr val="black"/>
                </a:solidFill>
              </a:rPr>
              <a:t> </a:t>
            </a:r>
            <a:r>
              <a:rPr lang="ru-RU" sz="1500" b="1" dirty="0">
                <a:solidFill>
                  <a:prstClr val="black"/>
                </a:solidFill>
              </a:rPr>
              <a:t>района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0933" y="3111072"/>
            <a:ext cx="6174411" cy="276999"/>
          </a:xfrm>
          <a:prstGeom prst="rect">
            <a:avLst/>
          </a:prstGeom>
          <a:gradFill>
            <a:gsLst>
              <a:gs pos="0">
                <a:schemeClr val="bg1">
                  <a:lumMod val="75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 2025 год – 48,2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, 2026 год – 30,4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, 2027 год -30,8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/>
          </p:nvPr>
        </p:nvGraphicFramePr>
        <p:xfrm>
          <a:off x="326128" y="3554328"/>
          <a:ext cx="6192688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/>
                <a:gridCol w="936104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Наименование  подпрограммы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373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Мероприятия по предупреждению и ликвидации ЧС, стихийных бедствий и их последствий и обеспечение мероприятий гражданской обороны 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12 436,2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235064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Пожарная безопасность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493,4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258336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Профилактика терроризма и экстремизма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1684,8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269812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Укрепление правопорядка, профилактика правонарушений, усиление борьбы с преступностью в Тимашевском районе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32,4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410837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Построение и развитие аппаратно-программного комплекса "Безопасный город" на территории муниципального образования </a:t>
                      </a:r>
                      <a:r>
                        <a:rPr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Тимашевский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28 079,2 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  <a:tr h="264760">
                <a:tc>
                  <a:txBody>
                    <a:bodyPr/>
                    <a:lstStyle/>
                    <a:p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экологической безопасности 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/>
                        <a:t>5 425,4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75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805264" y="327585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9212" y="6084168"/>
            <a:ext cx="6300148" cy="3231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prstClr val="black"/>
                </a:solidFill>
              </a:rPr>
              <a:t>Муниципальная политика и развитие гражданского общества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4664" y="6516216"/>
            <a:ext cx="6192688" cy="27699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32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 2025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3 920,3  </a:t>
            </a:r>
            <a:r>
              <a:rPr lang="ru-RU" sz="1200" b="1" dirty="0" err="1" smtClean="0">
                <a:solidFill>
                  <a:prstClr val="black"/>
                </a:solidFill>
              </a:rPr>
              <a:t>тыс</a:t>
            </a:r>
            <a:r>
              <a:rPr lang="ru-RU" sz="1200" b="1" dirty="0" smtClean="0">
                <a:solidFill>
                  <a:prstClr val="black"/>
                </a:solidFill>
              </a:rPr>
              <a:t> .</a:t>
            </a:r>
            <a:r>
              <a:rPr lang="ru-RU" sz="1200" b="1" dirty="0" err="1" smtClean="0">
                <a:solidFill>
                  <a:prstClr val="black"/>
                </a:solidFill>
              </a:rPr>
              <a:t>руб</a:t>
            </a:r>
            <a:r>
              <a:rPr lang="ru-RU" sz="1200" b="1" dirty="0" smtClean="0">
                <a:solidFill>
                  <a:prstClr val="black"/>
                </a:solidFill>
              </a:rPr>
              <a:t>, 2026 год -3 094,3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</a:t>
            </a:r>
            <a:r>
              <a:rPr lang="ru-RU" sz="1200" b="1" dirty="0" smtClean="0">
                <a:solidFill>
                  <a:prstClr val="black"/>
                </a:solidFill>
              </a:rPr>
              <a:t>. 2027 год – 3 094,3 </a:t>
            </a:r>
            <a:r>
              <a:rPr lang="ru-RU" sz="1200" b="1" dirty="0" err="1" smtClean="0">
                <a:solidFill>
                  <a:prstClr val="black"/>
                </a:solidFill>
              </a:rPr>
              <a:t>тыс.руб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332656" y="6907088"/>
          <a:ext cx="6192688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/>
                <a:gridCol w="936104"/>
              </a:tblGrid>
              <a:tr h="240027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Наименование  мероприятий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  <a:tr h="2400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Гармонизация межнациональных отношений и развитие национальных культур</a:t>
                      </a:r>
                      <a:endParaRPr lang="ru-RU" sz="11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50,0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  <a:tr h="240027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Проведение праздничных дней и памятных дат </a:t>
                      </a:r>
                      <a:endParaRPr lang="ru-RU" sz="11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2 598,1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  <a:tr h="240027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Профессиональная переподготовка, повышение квалификации кадров </a:t>
                      </a:r>
                      <a:endParaRPr lang="ru-RU" sz="11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410,0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  <a:tr h="373375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Единовременная денежная выплата лицам, награжденным медалью «За выдающийся вклад в развитие Тимашевского района»</a:t>
                      </a:r>
                      <a:endParaRPr lang="ru-RU" sz="11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287,4 </a:t>
                      </a:r>
                      <a:endParaRPr lang="ru-RU" sz="1200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  <a:tr h="466718">
                <a:tc>
                  <a:txBody>
                    <a:bodyPr/>
                    <a:lstStyle/>
                    <a:p>
                      <a:pPr algn="l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Единовременная денежная выплата лицам, награжденным медалью «За доблестный труд на благо Тимашевского района»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sz="11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574,8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53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589240" y="6702043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9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620688" y="2555776"/>
            <a:ext cx="5832647" cy="3231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696" y="2555776"/>
            <a:ext cx="5688632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УПРАВЛЕНИЕ МУНИЦИПАЛЬНЫМ ИМУЩЕСТВОМ</a:t>
            </a:r>
            <a:endParaRPr lang="ru-RU" sz="1500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608980" y="3491880"/>
          <a:ext cx="5889454" cy="19548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7366"/>
                <a:gridCol w="79208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Наименование  мероприятия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80580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Осуществление государственных полномочий по обеспечению жилыми помещениями детей-сирот и детей, оставшихся без попечения родителей, и лиц из их числа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129 211,5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1479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Финансовое обеспечение муниципального казенного учреждения «Центр транспортно-хозяйственного обеспечения» 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56 149,0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7056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Финансовое обеспечение муниципального казенного учреждения «Центр муниципальных закупок» 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16 380,7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3204">
                <a:tc>
                  <a:txBody>
                    <a:bodyPr/>
                    <a:lstStyle/>
                    <a:p>
                      <a:r>
                        <a:rPr lang="en-US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r>
                        <a:rPr lang="ru-RU" sz="11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роведение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рыночной оценки объектов недвижимости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 smtClean="0">
                          <a:latin typeface="+mn-lt"/>
                          <a:cs typeface="Times New Roman" pitchFamily="18" charset="0"/>
                        </a:rPr>
                        <a:t>100</a:t>
                      </a:r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,0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33256" y="3203848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2347" y="179512"/>
            <a:ext cx="5636973" cy="29732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6712" y="179512"/>
            <a:ext cx="5112568" cy="3231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</a:rPr>
              <a:t>АРХИТЕКТУРА, СТРОИТЕЛЬСТВО И ДОРОЖНОЕ ХОЗЯЙСТВО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8679" y="550585"/>
            <a:ext cx="5904655" cy="276999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2025 год – 54,1 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., 2026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46,5 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., 2027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47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 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25859" y="5652120"/>
            <a:ext cx="5904655" cy="648072"/>
          </a:xfrm>
          <a:prstGeom prst="roundRect">
            <a:avLst/>
          </a:prstGeom>
          <a:solidFill>
            <a:srgbClr val="D3A6F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6741" y="5724128"/>
            <a:ext cx="5654996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prstClr val="black"/>
                </a:solidFill>
              </a:rPr>
              <a:t>ИНФОРМАЦИОННОЕ ОБЕСПЕЧЕНИЕ НАСЕЛЕНИЯ     ТИМАШЕВСКОГО РАЙОНА</a:t>
            </a:r>
            <a:endParaRPr lang="ru-RU" sz="1500" b="1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8679" y="6383233"/>
            <a:ext cx="5904656" cy="276999"/>
          </a:xfrm>
          <a:prstGeom prst="rect">
            <a:avLst/>
          </a:prstGeom>
          <a:gradFill>
            <a:gsLst>
              <a:gs pos="0">
                <a:srgbClr val="E896DC"/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 2025 год –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11,1 </a:t>
            </a:r>
            <a:r>
              <a:rPr lang="ru-RU" sz="1200" b="1" dirty="0" err="1">
                <a:solidFill>
                  <a:prstClr val="black"/>
                </a:solidFill>
              </a:rPr>
              <a:t>млн.руб</a:t>
            </a:r>
            <a:r>
              <a:rPr lang="en-US" sz="1200" b="1" dirty="0" smtClean="0">
                <a:solidFill>
                  <a:prstClr val="black"/>
                </a:solidFill>
              </a:rPr>
              <a:t>.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2026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10,4 </a:t>
            </a:r>
            <a:r>
              <a:rPr lang="ru-RU" sz="1200" b="1" dirty="0" err="1">
                <a:solidFill>
                  <a:prstClr val="black"/>
                </a:solidFill>
              </a:rPr>
              <a:t>млн.руб</a:t>
            </a:r>
            <a:r>
              <a:rPr lang="en-US" sz="1200" b="1" dirty="0" smtClean="0">
                <a:solidFill>
                  <a:prstClr val="black"/>
                </a:solidFill>
              </a:rPr>
              <a:t>.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563882" y="1043608"/>
          <a:ext cx="5889454" cy="1400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7366"/>
                <a:gridCol w="792088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Наименование  мероприятия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Архитектура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21 216,1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1479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Капитальный ремонт и ремонт автомобильных дорог местного значения вне границ населенных пунктов муниципального образования </a:t>
                      </a:r>
                      <a:r>
                        <a:rPr lang="ru-RU" sz="11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Тимашевский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1 358,5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7056"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Осуществление функций строительного контроля в муниципальном образовании </a:t>
                      </a:r>
                      <a:r>
                        <a:rPr lang="ru-RU" sz="11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Тимашевский</a:t>
                      </a: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район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31 523,2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733256" y="755576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4665" y="2987824"/>
            <a:ext cx="6120680" cy="276999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Расходы: 2025 год – 201,8 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., 2026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172,8 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., 2027 </a:t>
            </a:r>
            <a:r>
              <a:rPr lang="ru-RU" sz="1200" b="1" dirty="0">
                <a:solidFill>
                  <a:prstClr val="black"/>
                </a:solidFill>
              </a:rPr>
              <a:t>год – </a:t>
            </a:r>
            <a:r>
              <a:rPr lang="ru-RU" sz="1200" b="1" dirty="0" smtClean="0">
                <a:solidFill>
                  <a:prstClr val="black"/>
                </a:solidFill>
              </a:rPr>
              <a:t>176,1 </a:t>
            </a:r>
            <a:r>
              <a:rPr lang="ru-RU" sz="1200" b="1" dirty="0" err="1" smtClean="0">
                <a:solidFill>
                  <a:prstClr val="black"/>
                </a:solidFill>
              </a:rPr>
              <a:t>млн.руб</a:t>
            </a:r>
            <a:r>
              <a:rPr lang="ru-RU" sz="1200" b="1" dirty="0" smtClean="0">
                <a:solidFill>
                  <a:prstClr val="black"/>
                </a:solidFill>
              </a:rPr>
              <a:t>. </a:t>
            </a:r>
            <a:endParaRPr lang="ru-RU" sz="1200" b="1" dirty="0">
              <a:solidFill>
                <a:prstClr val="black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563882" y="6804248"/>
          <a:ext cx="5889454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7366"/>
                <a:gridCol w="79208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Наименование  мероприятия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1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</a:tr>
              <a:tr h="380580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Обеспечение информационной безопасности в муниципальном образовании </a:t>
                      </a:r>
                      <a:r>
                        <a:rPr lang="ru-RU" sz="1100" b="1" dirty="0" err="1" smtClean="0">
                          <a:latin typeface="+mn-lt"/>
                          <a:cs typeface="Times New Roman" pitchFamily="18" charset="0"/>
                        </a:rPr>
                        <a:t>Тимашевский</a:t>
                      </a:r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 район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7 623,4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</a:tr>
              <a:tr h="371479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Обеспечение в муниципальном образовании </a:t>
                      </a:r>
                      <a:r>
                        <a:rPr lang="ru-RU" sz="1100" b="1" dirty="0" err="1" smtClean="0">
                          <a:latin typeface="+mn-lt"/>
                          <a:cs typeface="Times New Roman" pitchFamily="18" charset="0"/>
                        </a:rPr>
                        <a:t>Тимашевский</a:t>
                      </a:r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 район функционирования информационной коммуникационной инфраструктуры и информационных систем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1 489,9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</a:tr>
              <a:tr h="377056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Обеспечение информационной открытости органов местного самоуправления и реализации права граждан на получение с учетом актуальных потребностей полной и объективной информации экономической и социальной направленности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+mn-lt"/>
                          <a:cs typeface="Times New Roman" pitchFamily="18" charset="0"/>
                        </a:rPr>
                        <a:t>2 000,0</a:t>
                      </a:r>
                      <a:endParaRPr lang="ru-RU" sz="1100" b="1" dirty="0"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B7F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733256" y="6558027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60648" y="755576"/>
            <a:ext cx="6286520" cy="210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b="1" dirty="0" smtClean="0">
                <a:solidFill>
                  <a:prstClr val="black"/>
                </a:solidFill>
              </a:rPr>
              <a:t> </a:t>
            </a:r>
            <a:r>
              <a:rPr lang="ru-RU" sz="1000" dirty="0">
                <a:solidFill>
                  <a:prstClr val="black"/>
                </a:solidFill>
              </a:rPr>
              <a:t>Распределение на 2025 год бюджетных ассигнований по непрограммным направлениям деятельности предусматривается в сумме 242 905,5 тыс. рублей, на 2026 год  - 276 360,9 тыс. рублей  и на 2027 год – 398 236,4 </a:t>
            </a:r>
            <a:r>
              <a:rPr lang="ru-RU" sz="1000" dirty="0" err="1">
                <a:solidFill>
                  <a:prstClr val="black"/>
                </a:solidFill>
              </a:rPr>
              <a:t>тыс.рублей</a:t>
            </a:r>
            <a:r>
              <a:rPr lang="ru-RU" sz="1000" dirty="0">
                <a:solidFill>
                  <a:prstClr val="black"/>
                </a:solidFill>
              </a:rPr>
              <a:t> соответственно. Непрограммные расходы включают бюджетные ассигнования на муниципальное управление, обслуживание муниципального долга, дотацию поселениям и другие направления. Непрограммные расходы на плановый период сохраняют уровень 2025 года и в их состав включены предусмотренные для бюджета муниципального района субсидии и субвенции за счет средств федерального и краевого бюджетов, в 2025-2026 годах являющиеся частью мероприятий муниципальных программ, срок действия которых истекает в 2027 году. </a:t>
            </a:r>
          </a:p>
          <a:p>
            <a:pPr algn="just"/>
            <a:r>
              <a:rPr lang="ru-RU" sz="1000" dirty="0">
                <a:solidFill>
                  <a:prstClr val="black"/>
                </a:solidFill>
              </a:rPr>
              <a:t>Кроме того, в соответствии со статьей 184.1 БК РФ в проекте бюджета условно утверждённые расходы планируются на 2026 год в сумме  106 519,6 тыс. рублей (7,2 % общего объема расходов бюджета без учета средств, предусмотренных за счет межбюджетных трансфертов из других бюджетов бюджетной системы </a:t>
            </a:r>
            <a:r>
              <a:rPr lang="ru-RU" sz="1000" dirty="0" smtClean="0">
                <a:solidFill>
                  <a:prstClr val="black"/>
                </a:solidFill>
              </a:rPr>
              <a:t>Российской </a:t>
            </a:r>
            <a:r>
              <a:rPr lang="ru-RU" sz="1000" dirty="0">
                <a:solidFill>
                  <a:prstClr val="black"/>
                </a:solidFill>
              </a:rPr>
              <a:t>Федерации, имеющих целевое назначение),  на 2027 год  в сумме 218 090,8 тыс. рублей (15,1 % соответственно</a:t>
            </a:r>
            <a:r>
              <a:rPr lang="ru-RU" sz="1000" dirty="0" smtClean="0">
                <a:solidFill>
                  <a:prstClr val="black"/>
                </a:solidFill>
              </a:rPr>
              <a:t>).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440230" y="251520"/>
            <a:ext cx="4104456" cy="3653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НЕПРОГРАММНЫЕ РАСХОДЫ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2656" y="2910514"/>
            <a:ext cx="2948052" cy="3653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ОБЩЕГОСУДАРСТВЕННЫЕ РАСХОДЫ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2656" y="4998746"/>
            <a:ext cx="2948052" cy="3653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НАЦИОНАЛЬНАЯ ОБОРОНА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4663" y="5934850"/>
            <a:ext cx="2876045" cy="50935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ЖИЛИЩНО-КОММУНАЛЬНОЕ ХОЗЯЙСТВО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4664" y="6804248"/>
            <a:ext cx="2876045" cy="57606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ОБСЛУЖИВАНИЕ ГОСУДАРСТВЕННОГО И МУНИЦИПАЛЬНОГО ДОЛГА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4664" y="7951074"/>
            <a:ext cx="2876044" cy="36534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МЕЖБЮДЖЕТНЫЕ ТРАНСФЕРТЫ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7176" y="2930912"/>
            <a:ext cx="297415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Расходы </a:t>
            </a:r>
            <a:r>
              <a:rPr lang="ru-RU" sz="1000" dirty="0">
                <a:solidFill>
                  <a:prstClr val="black"/>
                </a:solidFill>
              </a:rPr>
              <a:t>на финансовое обеспечение Совета,  администрации, финансового органа и контрольно-счетной палаты муниципального образования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район, расходы на резервный фонд администрации муниципального образования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район, а также расходы на реализацию отдельных мероприятий, связанных с общегосударственным управлением и расходы по отдельным краевым и поселенческим полномочиям, переданным муниципальному </a:t>
            </a:r>
            <a:r>
              <a:rPr lang="ru-RU" sz="1000" dirty="0" smtClean="0">
                <a:solidFill>
                  <a:prstClr val="black"/>
                </a:solidFill>
              </a:rPr>
              <a:t>району - 181,2 </a:t>
            </a:r>
            <a:r>
              <a:rPr lang="ru-RU" sz="1000" dirty="0" err="1" smtClean="0">
                <a:solidFill>
                  <a:prstClr val="black"/>
                </a:solidFill>
              </a:rPr>
              <a:t>млн.рублей</a:t>
            </a:r>
            <a:r>
              <a:rPr lang="ru-RU" sz="1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03908" y="4803120"/>
            <a:ext cx="3143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Расходы </a:t>
            </a:r>
            <a:r>
              <a:rPr lang="ru-RU" sz="1000" dirty="0">
                <a:solidFill>
                  <a:prstClr val="black"/>
                </a:solidFill>
              </a:rPr>
              <a:t>на организацию и осуществление мероприятий по мобилизационной подготовке муниципальных предприятий и учреждений, находящихся на территории района</a:t>
            </a:r>
            <a:r>
              <a:rPr lang="ru-RU" sz="1000" dirty="0" smtClean="0">
                <a:solidFill>
                  <a:prstClr val="black"/>
                </a:solidFill>
              </a:rPr>
              <a:t> - 30 </a:t>
            </a:r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r>
              <a:rPr lang="ru-RU" sz="1000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5580112"/>
            <a:ext cx="31432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Строительство </a:t>
            </a:r>
            <a:r>
              <a:rPr lang="ru-RU" sz="1000" dirty="0">
                <a:solidFill>
                  <a:prstClr val="black"/>
                </a:solidFill>
              </a:rPr>
              <a:t>котельной в </a:t>
            </a:r>
            <a:r>
              <a:rPr lang="ru-RU" sz="1000" dirty="0" err="1">
                <a:solidFill>
                  <a:prstClr val="black"/>
                </a:solidFill>
              </a:rPr>
              <a:t>хут</a:t>
            </a:r>
            <a:r>
              <a:rPr lang="ru-RU" sz="1000" dirty="0">
                <a:solidFill>
                  <a:prstClr val="black"/>
                </a:solidFill>
              </a:rPr>
              <a:t>. Беднягина сельского поселения Кубанец в рамках организация теплоснабжения населения (строительство (реконструкция, техническое перевооружение) объектов теплоснабжения населения (котельных, тепловых сетей, тепловых пунктов) за счет средств бюджета Краснодарского края  - </a:t>
            </a:r>
            <a:r>
              <a:rPr lang="ru-RU" sz="1000" dirty="0" smtClean="0">
                <a:solidFill>
                  <a:prstClr val="black"/>
                </a:solidFill>
              </a:rPr>
              <a:t>50,5 </a:t>
            </a:r>
            <a:r>
              <a:rPr lang="ru-RU" sz="1000" dirty="0" err="1">
                <a:solidFill>
                  <a:prstClr val="black"/>
                </a:solidFill>
              </a:rPr>
              <a:t>млн.рублей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4092" y="6754306"/>
            <a:ext cx="31432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Обслуживание </a:t>
            </a:r>
            <a:r>
              <a:rPr lang="ru-RU" sz="1000" dirty="0">
                <a:solidFill>
                  <a:prstClr val="black"/>
                </a:solidFill>
              </a:rPr>
              <a:t>муниципального долга за полученный кредит в 2022 году из краевого бюджета  - </a:t>
            </a:r>
            <a:r>
              <a:rPr lang="ru-RU" sz="1000" dirty="0" smtClean="0">
                <a:solidFill>
                  <a:prstClr val="black"/>
                </a:solidFill>
              </a:rPr>
              <a:t>62,8 </a:t>
            </a:r>
            <a:r>
              <a:rPr lang="ru-RU" sz="1000" dirty="0" err="1" smtClean="0">
                <a:solidFill>
                  <a:prstClr val="black"/>
                </a:solidFill>
              </a:rPr>
              <a:t>тыс.рублей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2458" y="7308304"/>
            <a:ext cx="3143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dirty="0" smtClean="0">
                <a:solidFill>
                  <a:prstClr val="black"/>
                </a:solidFill>
              </a:rPr>
              <a:t>В </a:t>
            </a:r>
            <a:r>
              <a:rPr lang="ru-RU" sz="1000" dirty="0">
                <a:solidFill>
                  <a:prstClr val="black"/>
                </a:solidFill>
              </a:rPr>
              <a:t>соответствии с решением Совета муниципального образования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район от 30 ноября 2011 года № 169 «Об утверждении  Положения о межбюджетных отношениях в муниципальном образовании </a:t>
            </a:r>
            <a:r>
              <a:rPr lang="ru-RU" sz="1000" dirty="0" err="1">
                <a:solidFill>
                  <a:prstClr val="black"/>
                </a:solidFill>
              </a:rPr>
              <a:t>Тимашевский</a:t>
            </a:r>
            <a:r>
              <a:rPr lang="ru-RU" sz="1000" dirty="0">
                <a:solidFill>
                  <a:prstClr val="black"/>
                </a:solidFill>
              </a:rPr>
              <a:t> район</a:t>
            </a:r>
            <a:r>
              <a:rPr lang="ru-RU" sz="1000" dirty="0" smtClean="0">
                <a:solidFill>
                  <a:prstClr val="black"/>
                </a:solidFill>
              </a:rPr>
              <a:t>» </a:t>
            </a:r>
            <a:r>
              <a:rPr lang="ru-RU" sz="1000" dirty="0">
                <a:solidFill>
                  <a:prstClr val="black"/>
                </a:solidFill>
              </a:rPr>
              <a:t>объем дотации на выравнивание бюджетной обеспеченности поселений формируется исключительно за счет </a:t>
            </a:r>
            <a:r>
              <a:rPr lang="ru-RU" sz="1000" dirty="0" smtClean="0">
                <a:solidFill>
                  <a:prstClr val="black"/>
                </a:solidFill>
              </a:rPr>
              <a:t> собственных средств районного бюджета</a:t>
            </a: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sz="1000" dirty="0" smtClean="0">
                <a:solidFill>
                  <a:prstClr val="black"/>
                </a:solidFill>
              </a:rPr>
              <a:t>– 11,2 </a:t>
            </a:r>
            <a:r>
              <a:rPr lang="ru-RU" sz="1000" dirty="0" err="1">
                <a:solidFill>
                  <a:prstClr val="black"/>
                </a:solidFill>
              </a:rPr>
              <a:t>млн.рублей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9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03261" y="899592"/>
            <a:ext cx="4857784" cy="3693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6105" y="901333"/>
            <a:ext cx="338437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МЕЖБЮДЖЕТНЫЕ ОТНОШЕНИЯ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1620" y="1835696"/>
            <a:ext cx="5345692" cy="57606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7585" y="7790045"/>
            <a:ext cx="5544616" cy="742395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3628" y="1835696"/>
            <a:ext cx="520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   БЮДЖЕТ КРАСНОДАРСКОГО КРАЯ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субвенции, субсидии, дотации, иные межбюджетные трансферты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1512" y="4450184"/>
            <a:ext cx="5434608" cy="49244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0825" y="4427984"/>
            <a:ext cx="5256390" cy="52322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БЮДЖЕТА ТИМАШЕВСКОГО РАЙОНА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</a:rPr>
              <a:t>д</a:t>
            </a:r>
            <a:r>
              <a:rPr lang="ru-RU" sz="1200" b="1" dirty="0" smtClean="0">
                <a:solidFill>
                  <a:prstClr val="black"/>
                </a:solidFill>
              </a:rPr>
              <a:t>отации, иные межбюджетные трансферты 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2191" y="7865204"/>
            <a:ext cx="3765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БЮДЖЕТЫ ПОСЕЛЕНИЙ</a:t>
            </a:r>
          </a:p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иные межбюджетные трансферты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677585" y="2555777"/>
            <a:ext cx="1872208" cy="1800199"/>
          </a:xfrm>
          <a:prstGeom prst="downArrow">
            <a:avLst>
              <a:gd name="adj1" fmla="val 83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780928" y="2555776"/>
            <a:ext cx="1656184" cy="1800200"/>
          </a:xfrm>
          <a:prstGeom prst="downArrow">
            <a:avLst>
              <a:gd name="adj1" fmla="val 83357"/>
              <a:gd name="adj2" fmla="val 530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614639" y="2555776"/>
            <a:ext cx="1766689" cy="1800199"/>
          </a:xfrm>
          <a:prstGeom prst="downArrow">
            <a:avLst>
              <a:gd name="adj1" fmla="val 83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52736" y="2627784"/>
            <a:ext cx="12070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2025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3 831,1 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96952" y="2627784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2026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    2 178,3 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41168" y="2627784"/>
            <a:ext cx="12070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2027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1 825,6 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723942" y="5076059"/>
            <a:ext cx="1342667" cy="2637872"/>
          </a:xfrm>
          <a:prstGeom prst="downArrow">
            <a:avLst>
              <a:gd name="adj1" fmla="val 83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2083710" y="5076058"/>
            <a:ext cx="1342667" cy="2657618"/>
          </a:xfrm>
          <a:prstGeom prst="downArrow">
            <a:avLst>
              <a:gd name="adj1" fmla="val 83357"/>
              <a:gd name="adj2" fmla="val 51892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3485868" y="5076060"/>
            <a:ext cx="1342667" cy="2618126"/>
          </a:xfrm>
          <a:prstGeom prst="downArrow">
            <a:avLst>
              <a:gd name="adj1" fmla="val 83357"/>
              <a:gd name="adj2" fmla="val 5000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4922199" y="5076060"/>
            <a:ext cx="1409983" cy="2618125"/>
          </a:xfrm>
          <a:prstGeom prst="upArrow">
            <a:avLst>
              <a:gd name="adj1" fmla="val 81124"/>
              <a:gd name="adj2" fmla="val 50000"/>
            </a:avLst>
          </a:prstGeom>
          <a:solidFill>
            <a:srgbClr val="92D050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0983" y="5724128"/>
            <a:ext cx="1351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2025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  23,1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60075" y="5724128"/>
            <a:ext cx="1253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2026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4,9 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85897" y="5724128"/>
            <a:ext cx="120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2027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4,9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15165" y="6228184"/>
            <a:ext cx="1253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</a:rPr>
              <a:t>2025 год </a:t>
            </a:r>
            <a:r>
              <a:rPr lang="ru-RU" sz="1400" b="1" dirty="0">
                <a:solidFill>
                  <a:prstClr val="black"/>
                </a:solidFill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</a:rPr>
              <a:t>       6,3  млн. руб.</a:t>
            </a:r>
            <a:endParaRPr lang="ru-RU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54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3730"/>
            <a:ext cx="6110436" cy="58783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1719229307"/>
              </p:ext>
            </p:extLst>
          </p:nvPr>
        </p:nvGraphicFramePr>
        <p:xfrm>
          <a:off x="-3" y="1621279"/>
          <a:ext cx="6783279" cy="3803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Овал 8"/>
          <p:cNvSpPr/>
          <p:nvPr/>
        </p:nvSpPr>
        <p:spPr>
          <a:xfrm>
            <a:off x="343515" y="650097"/>
            <a:ext cx="6475781" cy="97378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5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Объем муниципального долга не превышает ограничений, установленных Бюджетным кодексом Российской Федерации</a:t>
            </a:r>
            <a:endParaRPr lang="ru-RU" sz="15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756251" y="1862070"/>
            <a:ext cx="3135083" cy="51935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2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СТРУКТУРА МУНИЦИПАЛЬНОГО ДОЛГА</a:t>
            </a:r>
            <a:endParaRPr lang="ru-RU" sz="12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64704" y="5424760"/>
            <a:ext cx="5256584" cy="51935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12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ДОЛГОВАЯ ПОЛИТИКА МУНИЦИПАЛЬНОГО ОБРАЗОВАНИЯ ТИМАШЕВСКИЙ РАЙОН</a:t>
            </a:r>
            <a:endParaRPr lang="ru-RU" sz="12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4844" y="6342086"/>
            <a:ext cx="3234903" cy="240637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сбалансированности районного бюджета</a:t>
            </a: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Соблюдение ограничений по объему муниципального долга</a:t>
            </a: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Проведение эффективной долговой политики</a:t>
            </a: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Поддержание высокого уровня долговой устойчивости          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640672" y="6342086"/>
            <a:ext cx="3099063" cy="2406378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обязательств по погашению и обслуживанию муниципального долга в полном объеме и в установленные сроки</a:t>
            </a: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Минимизация рисков, связанных с осуществлением заимствований</a:t>
            </a:r>
          </a:p>
          <a:p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прозрачности и предсказуемости долговой политики муниципального образования </a:t>
            </a:r>
            <a:r>
              <a:rPr lang="ru-RU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19300" y="5986899"/>
            <a:ext cx="791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53135" y="6003532"/>
            <a:ext cx="10095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 rot="10800000">
            <a:off x="4991197" y="2618201"/>
            <a:ext cx="1763210" cy="1308786"/>
          </a:xfrm>
          <a:prstGeom prst="notch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5815" y="3050520"/>
            <a:ext cx="1617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БЮДЖЕТНЫЕ КРЕДИТЫ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 rot="10800000">
            <a:off x="4962935" y="3958086"/>
            <a:ext cx="1856360" cy="1344174"/>
          </a:xfrm>
          <a:prstGeom prst="notchedRightArrow">
            <a:avLst>
              <a:gd name="adj1" fmla="val 50000"/>
              <a:gd name="adj2" fmla="val 51992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62933" y="4307007"/>
            <a:ext cx="1690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РАСХОДЫ НА ОБСЛУЖИВАНИЕ МУНИЦИПАЛЬНОГО ДОЛГА</a:t>
            </a:r>
            <a:endParaRPr lang="ru-RU" sz="9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52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абличка 2"/>
          <p:cNvSpPr/>
          <p:nvPr/>
        </p:nvSpPr>
        <p:spPr>
          <a:xfrm>
            <a:off x="188640" y="571472"/>
            <a:ext cx="6429420" cy="1787444"/>
          </a:xfrm>
          <a:prstGeom prst="plaque">
            <a:avLst>
              <a:gd name="adj" fmla="val 2585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В </a:t>
            </a:r>
            <a:r>
              <a:rPr lang="ru-RU" sz="1200" b="1" dirty="0">
                <a:solidFill>
                  <a:schemeClr val="tx1"/>
                </a:solidFill>
              </a:rPr>
              <a:t>целях обеспечения принципа прозрачности (открытости) бюджетной системы Российской Федерации, руководствуясь статьей 28 Федерального закона от 6 октября 2003 года № 131-ФЗ «Об общих принципах организации местного самоуправления в Российской Федерации», статьей 36 Бюджетного кодекса Российской Федерации проект районного бюджета публикуется </a:t>
            </a:r>
            <a:r>
              <a:rPr lang="ru-RU" sz="1200" b="1" dirty="0" smtClean="0">
                <a:solidFill>
                  <a:schemeClr val="tx1"/>
                </a:solidFill>
              </a:rPr>
              <a:t>на сайте общественно- политической газеты «</a:t>
            </a:r>
            <a:r>
              <a:rPr lang="ru-RU" sz="1200" b="1" dirty="0">
                <a:solidFill>
                  <a:schemeClr val="tx1"/>
                </a:solidFill>
              </a:rPr>
              <a:t>Знамя труда</a:t>
            </a:r>
            <a:r>
              <a:rPr lang="ru-RU" sz="1200" b="1" dirty="0" smtClean="0">
                <a:solidFill>
                  <a:schemeClr val="tx1"/>
                </a:solidFill>
              </a:rPr>
              <a:t>» в информационно-телекоммуникационной сети «Интернет», зарегистрированном в качестве средства массовой информации </a:t>
            </a:r>
            <a:r>
              <a:rPr lang="ru-RU" sz="1200" b="1" dirty="0">
                <a:solidFill>
                  <a:schemeClr val="tx1"/>
                </a:solidFill>
              </a:rPr>
              <a:t>и размещается на официальном сайте муниципального образования </a:t>
            </a:r>
            <a:r>
              <a:rPr lang="ru-RU" sz="1200" b="1" dirty="0" err="1">
                <a:solidFill>
                  <a:schemeClr val="tx1"/>
                </a:solidFill>
              </a:rPr>
              <a:t>Тимашевский</a:t>
            </a:r>
            <a:r>
              <a:rPr lang="ru-RU" sz="1200" b="1" dirty="0">
                <a:solidFill>
                  <a:schemeClr val="tx1"/>
                </a:solidFill>
              </a:rPr>
              <a:t> </a:t>
            </a:r>
            <a:r>
              <a:rPr lang="ru-RU" sz="1200" b="1" dirty="0" smtClean="0">
                <a:solidFill>
                  <a:schemeClr val="tx1"/>
                </a:solidFill>
              </a:rPr>
              <a:t>район.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.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" name="Табличка 3"/>
          <p:cNvSpPr/>
          <p:nvPr/>
        </p:nvSpPr>
        <p:spPr>
          <a:xfrm>
            <a:off x="188640" y="2555776"/>
            <a:ext cx="6408712" cy="1368152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Ежегодно в Тимашевском районе </a:t>
            </a:r>
            <a:r>
              <a:rPr lang="ru-RU" sz="1400" b="1" dirty="0">
                <a:solidFill>
                  <a:schemeClr val="tx1"/>
                </a:solidFill>
              </a:rPr>
              <a:t>проводятся публичные слушания по проекту районного бюджета. Порядок проведения публичных слушаний определен решением Совета муниципального образования </a:t>
            </a:r>
            <a:r>
              <a:rPr lang="ru-RU" sz="1400" b="1" dirty="0" err="1">
                <a:solidFill>
                  <a:schemeClr val="tx1"/>
                </a:solidFill>
              </a:rPr>
              <a:t>Тимашевский</a:t>
            </a:r>
            <a:r>
              <a:rPr lang="ru-RU" sz="1400" b="1" dirty="0">
                <a:solidFill>
                  <a:schemeClr val="tx1"/>
                </a:solidFill>
              </a:rPr>
              <a:t> район от </a:t>
            </a:r>
            <a:r>
              <a:rPr lang="ru-RU" sz="1400" b="1" dirty="0" smtClean="0">
                <a:solidFill>
                  <a:schemeClr val="tx1"/>
                </a:solidFill>
              </a:rPr>
              <a:t> 27 января 2016 года </a:t>
            </a:r>
            <a:r>
              <a:rPr lang="ru-RU" sz="1400" b="1" dirty="0">
                <a:solidFill>
                  <a:schemeClr val="tx1"/>
                </a:solidFill>
              </a:rPr>
              <a:t>№ </a:t>
            </a:r>
            <a:r>
              <a:rPr lang="ru-RU" sz="1400" b="1" dirty="0" smtClean="0">
                <a:solidFill>
                  <a:schemeClr val="tx1"/>
                </a:solidFill>
              </a:rPr>
              <a:t>39 «Об </a:t>
            </a:r>
            <a:r>
              <a:rPr lang="ru-RU" sz="1400" b="1" dirty="0">
                <a:solidFill>
                  <a:schemeClr val="tx1"/>
                </a:solidFill>
              </a:rPr>
              <a:t>утверждении положения о порядке организации и проведении публичных слушаний в муниципальном образовании </a:t>
            </a:r>
            <a:r>
              <a:rPr lang="ru-RU" sz="1400" b="1" dirty="0" err="1">
                <a:solidFill>
                  <a:schemeClr val="tx1"/>
                </a:solidFill>
              </a:rPr>
              <a:t>Тимашевский</a:t>
            </a:r>
            <a:r>
              <a:rPr lang="ru-RU" sz="1400" b="1" dirty="0">
                <a:solidFill>
                  <a:schemeClr val="tx1"/>
                </a:solidFill>
              </a:rPr>
              <a:t> район</a:t>
            </a:r>
            <a:r>
              <a:rPr lang="ru-RU" sz="1400" b="1" dirty="0" smtClean="0">
                <a:solidFill>
                  <a:schemeClr val="tx1"/>
                </a:solidFill>
              </a:rPr>
              <a:t>» (с изменениями).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Табличка 4"/>
          <p:cNvSpPr/>
          <p:nvPr/>
        </p:nvSpPr>
        <p:spPr>
          <a:xfrm>
            <a:off x="188640" y="4139952"/>
            <a:ext cx="6408712" cy="1152128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Публичные </a:t>
            </a:r>
            <a:r>
              <a:rPr lang="ru-RU" sz="1400" b="1" dirty="0" smtClean="0">
                <a:solidFill>
                  <a:schemeClr val="tx1"/>
                </a:solidFill>
              </a:rPr>
              <a:t>слушания </a:t>
            </a:r>
            <a:r>
              <a:rPr lang="ru-RU" sz="1400" b="1" dirty="0">
                <a:solidFill>
                  <a:schemeClr val="tx1"/>
                </a:solidFill>
              </a:rPr>
              <a:t>по проекту районного бюджета проводятся не </a:t>
            </a:r>
            <a:r>
              <a:rPr lang="ru-RU" sz="1400" b="1" dirty="0" smtClean="0">
                <a:solidFill>
                  <a:schemeClr val="tx1"/>
                </a:solidFill>
              </a:rPr>
              <a:t>ранее чем </a:t>
            </a:r>
            <a:r>
              <a:rPr lang="ru-RU" sz="1400" b="1" dirty="0">
                <a:solidFill>
                  <a:schemeClr val="tx1"/>
                </a:solidFill>
              </a:rPr>
              <a:t>через 15 </a:t>
            </a:r>
            <a:r>
              <a:rPr lang="ru-RU" sz="1400" b="1" dirty="0" smtClean="0">
                <a:solidFill>
                  <a:schemeClr val="tx1"/>
                </a:solidFill>
              </a:rPr>
              <a:t>дней со дня опубликования </a:t>
            </a:r>
            <a:r>
              <a:rPr lang="ru-RU" sz="1400" b="1" dirty="0">
                <a:solidFill>
                  <a:schemeClr val="tx1"/>
                </a:solidFill>
              </a:rPr>
              <a:t>проекта районного бюджета. Публичные слушания носят открытый характер. Принять </a:t>
            </a:r>
            <a:r>
              <a:rPr lang="ru-RU" sz="1400" b="1" dirty="0" smtClean="0">
                <a:solidFill>
                  <a:schemeClr val="tx1"/>
                </a:solidFill>
              </a:rPr>
              <a:t>участие в публичных слушаниях </a:t>
            </a:r>
            <a:r>
              <a:rPr lang="ru-RU" sz="1400" b="1" dirty="0">
                <a:solidFill>
                  <a:schemeClr val="tx1"/>
                </a:solidFill>
              </a:rPr>
              <a:t>может каждый желающий.</a:t>
            </a:r>
          </a:p>
        </p:txBody>
      </p:sp>
      <p:sp>
        <p:nvSpPr>
          <p:cNvPr id="6" name="Табличка 5"/>
          <p:cNvSpPr/>
          <p:nvPr/>
        </p:nvSpPr>
        <p:spPr>
          <a:xfrm>
            <a:off x="188640" y="5508104"/>
            <a:ext cx="6408712" cy="864096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Участники публичных слушаний - органы местного самоуправления и их представители, представители общественности, </a:t>
            </a:r>
            <a:r>
              <a:rPr lang="ru-RU" sz="1400" b="1" dirty="0" smtClean="0">
                <a:solidFill>
                  <a:schemeClr val="tx1"/>
                </a:solidFill>
              </a:rPr>
              <a:t> эксперты публичных слушаний, члены </a:t>
            </a:r>
            <a:r>
              <a:rPr lang="ru-RU" sz="1400" b="1" dirty="0">
                <a:solidFill>
                  <a:schemeClr val="tx1"/>
                </a:solidFill>
              </a:rPr>
              <a:t>оргкомитета по проведению публичных слушаний. </a:t>
            </a:r>
          </a:p>
        </p:txBody>
      </p:sp>
      <p:sp>
        <p:nvSpPr>
          <p:cNvPr id="7" name="Табличка 6"/>
          <p:cNvSpPr/>
          <p:nvPr/>
        </p:nvSpPr>
        <p:spPr>
          <a:xfrm>
            <a:off x="188640" y="6588224"/>
            <a:ext cx="6401655" cy="1368152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По результатам публичных слушаний  составляется итоговый документ – протокол публичных слушаний, содержащий обобщенную информацию о ходе публичных слушаний, в том числе о мнении их участников, поступивших предложениях и заявлениях.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Протокол публичных слушаний подлежит  опубликованию в течение 5 рабочих дней со дня проведения публичных слушаний.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Табличка 7"/>
          <p:cNvSpPr/>
          <p:nvPr/>
        </p:nvSpPr>
        <p:spPr>
          <a:xfrm>
            <a:off x="188640" y="8172400"/>
            <a:ext cx="6408712" cy="864096"/>
          </a:xfrm>
          <a:prstGeom prst="plaqu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Дополнительную информацию о публичных слушаниях по районному бюджету можно получить в финансовом управлении администрации муниципального </a:t>
            </a:r>
            <a:r>
              <a:rPr lang="ru-RU" sz="1200" b="1" dirty="0" smtClean="0">
                <a:solidFill>
                  <a:schemeClr val="tx1"/>
                </a:solidFill>
              </a:rPr>
              <a:t>образования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Тимашевский район  </a:t>
            </a:r>
            <a:r>
              <a:rPr lang="ru-RU" sz="1200" b="1" dirty="0">
                <a:solidFill>
                  <a:schemeClr val="tx1"/>
                </a:solidFill>
              </a:rPr>
              <a:t>по телефону 8 (</a:t>
            </a:r>
            <a:r>
              <a:rPr lang="ru-RU" sz="1200" b="1" dirty="0" smtClean="0">
                <a:solidFill>
                  <a:schemeClr val="tx1"/>
                </a:solidFill>
              </a:rPr>
              <a:t>861-30) 4-16-56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4664" y="35496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Обеспечение прозрачности (открытости) бюджетного процесса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в Тимашевском </a:t>
            </a:r>
            <a:r>
              <a:rPr lang="ru-RU" sz="1400" b="1" dirty="0" smtClean="0">
                <a:solidFill>
                  <a:srgbClr val="002060"/>
                </a:solidFill>
              </a:rPr>
              <a:t>районе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2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2816" y="8028384"/>
            <a:ext cx="3446462" cy="752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002060"/>
                </a:solidFill>
              </a:rPr>
              <a:t/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352700,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г.Тимашевск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ул.Красная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д.103,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тел.(861-30)4-16-61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E-mail:fumotim@mail.ru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88640" y="3995936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муниципального образования Тимашевский район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86036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8" y="251520"/>
            <a:ext cx="6172200" cy="63055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показатели социально-экономического развития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Тимашевского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48" y="899592"/>
            <a:ext cx="6254452" cy="38884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Тимашевский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был и остается экономически развитым агропромышленным районом Кубани, имеет выгодное и удобное географическое положение. В Тимашевском районе проживает 10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5,9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человек. Ожидается, что к 2027 году численность населения района останется на уровне 104,8 тыс. человек. Из общей численности населения в экономике занято свыше 52,6 тыс. человек.</a:t>
            </a:r>
            <a:endParaRPr lang="en-US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Тимашевский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занимает серьезные позиции в экономическом пространстве Краснодарского края и относится к числу муниципальных образований с уровнем развития выше среднего. Удельный вес района в валовом региональном продукте Краснодарского края на протяжении последних лет сохраняется на уровне 2,8 %.</a:t>
            </a:r>
          </a:p>
          <a:p>
            <a:pPr marL="0" indent="0" algn="just">
              <a:buNone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районе производится около 4,6 % краевых объемов промышленной продукции, более 3,3 % сельского хозяйства.</a:t>
            </a:r>
          </a:p>
          <a:p>
            <a:pPr marL="0" indent="0" algn="just">
              <a:buNone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Экономика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Тимашевского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– многопрофильная: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cтруктура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базовых направлений деятельности района на 61 % формируется производством промышленной продукции, 14,1 % - сельским хозяйством, 20,6 % - оборотом розничной торговли, 1,7 % - строительством, 2 % - транспортом. В районе действует более 60 крупных предприятий,          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тысяч ИП, 29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–фермерских хозяйств и 21,3 тыс. личных подсобных хозяйств. </a:t>
            </a:r>
          </a:p>
          <a:p>
            <a:pPr marL="0" indent="0" algn="just">
              <a:buNone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202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годы планируется рост промышленного производства –  в среднем на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%, сельского хозяйства –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%, розничной торговли – на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 ежегодно.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238593"/>
              </p:ext>
            </p:extLst>
          </p:nvPr>
        </p:nvGraphicFramePr>
        <p:xfrm>
          <a:off x="404664" y="6804248"/>
          <a:ext cx="6264694" cy="19065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9409"/>
                <a:gridCol w="856895"/>
                <a:gridCol w="834572"/>
                <a:gridCol w="877057"/>
                <a:gridCol w="877057"/>
                <a:gridCol w="939704"/>
              </a:tblGrid>
              <a:tr h="6720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отчет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оценка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прогноз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166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организаций,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9907,7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10794,9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11373,4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12125,8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13066,0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166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оплаты труда, </a:t>
                      </a:r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млн.рублей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14468,1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16685,0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18220,0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81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367785726"/>
              </p:ext>
            </p:extLst>
          </p:nvPr>
        </p:nvGraphicFramePr>
        <p:xfrm>
          <a:off x="116632" y="179512"/>
          <a:ext cx="6624736" cy="3336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073563391"/>
              </p:ext>
            </p:extLst>
          </p:nvPr>
        </p:nvGraphicFramePr>
        <p:xfrm>
          <a:off x="-315416" y="3131840"/>
          <a:ext cx="400506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224186" y="6588224"/>
            <a:ext cx="1058416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20</a:t>
            </a:r>
            <a:r>
              <a:rPr lang="en-US" sz="1400" b="1" dirty="0" smtClean="0">
                <a:solidFill>
                  <a:schemeClr val="tx1"/>
                </a:solidFill>
              </a:rPr>
              <a:t>23</a:t>
            </a:r>
            <a:r>
              <a:rPr lang="ru-RU" sz="1400" b="1" dirty="0" smtClean="0">
                <a:solidFill>
                  <a:schemeClr val="tx1"/>
                </a:solidFill>
              </a:rPr>
              <a:t> год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8195" y="7524328"/>
            <a:ext cx="2880320" cy="1030456"/>
          </a:xfrm>
          <a:prstGeom prst="roundRect">
            <a:avLst>
              <a:gd name="adj" fmla="val 50000"/>
            </a:avLst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Реализовано </a:t>
            </a:r>
            <a:r>
              <a:rPr lang="en-US" sz="1200" b="1" dirty="0" smtClean="0">
                <a:solidFill>
                  <a:schemeClr val="tx1"/>
                </a:solidFill>
              </a:rPr>
              <a:t>15</a:t>
            </a:r>
            <a:r>
              <a:rPr lang="ru-RU" sz="1200" b="1" dirty="0" smtClean="0">
                <a:solidFill>
                  <a:schemeClr val="tx1"/>
                </a:solidFill>
              </a:rPr>
              <a:t> инвестиционных проектов на общую сумму</a:t>
            </a:r>
            <a:endParaRPr lang="en-US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</a:rPr>
              <a:t>1167,2</a:t>
            </a:r>
            <a:r>
              <a:rPr lang="ru-RU" sz="1200" b="1" dirty="0" smtClean="0">
                <a:solidFill>
                  <a:schemeClr val="tx1"/>
                </a:solidFill>
              </a:rPr>
              <a:t> млн. рублей</a:t>
            </a: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3573013" y="3707904"/>
            <a:ext cx="3096344" cy="2041384"/>
          </a:xfrm>
          <a:prstGeom prst="horizontalScroll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ysClr val="windowText" lastClr="000000"/>
                </a:solidFill>
              </a:rPr>
              <a:t>Привлечение инвестиций в район делает развитие экономики более динамичным, что способствует росту социально-экономических показателей района и Краснодарского края в целом</a:t>
            </a:r>
            <a:endParaRPr lang="ru-RU" sz="1400" dirty="0">
              <a:solidFill>
                <a:sysClr val="windowText" lastClr="0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29389" y="6450657"/>
            <a:ext cx="1131567" cy="28803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20</a:t>
            </a:r>
            <a:r>
              <a:rPr lang="en-US" sz="1400" b="1" dirty="0" smtClean="0">
                <a:solidFill>
                  <a:schemeClr val="tx1"/>
                </a:solidFill>
              </a:rPr>
              <a:t>24</a:t>
            </a:r>
            <a:r>
              <a:rPr lang="ru-RU" sz="1400" b="1" dirty="0" smtClean="0">
                <a:solidFill>
                  <a:schemeClr val="tx1"/>
                </a:solidFill>
              </a:rPr>
              <a:t> год*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55012" y="7524328"/>
            <a:ext cx="2880320" cy="1063664"/>
          </a:xfrm>
          <a:prstGeom prst="roundRect">
            <a:avLst>
              <a:gd name="adj" fmla="val 50000"/>
            </a:avLst>
          </a:prstGeom>
          <a:blipFill>
            <a:blip r:embed="rId5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На активной стадии реализуется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</a:rPr>
              <a:t>5</a:t>
            </a:r>
            <a:r>
              <a:rPr lang="ru-RU" sz="1200" b="1" dirty="0" smtClean="0">
                <a:solidFill>
                  <a:schemeClr val="tx1"/>
                </a:solidFill>
              </a:rPr>
              <a:t> инвестиционных проектов,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</a:rPr>
              <a:t>з</a:t>
            </a:r>
            <a:r>
              <a:rPr lang="ru-RU" sz="1200" b="1" dirty="0" smtClean="0">
                <a:solidFill>
                  <a:schemeClr val="tx1"/>
                </a:solidFill>
              </a:rPr>
              <a:t>апланировано </a:t>
            </a:r>
            <a:r>
              <a:rPr lang="ru-RU" sz="1200" b="1" dirty="0">
                <a:solidFill>
                  <a:schemeClr val="tx1"/>
                </a:solidFill>
              </a:rPr>
              <a:t>создание </a:t>
            </a:r>
            <a:r>
              <a:rPr lang="ru-RU" sz="1200" b="1" dirty="0" smtClean="0">
                <a:solidFill>
                  <a:schemeClr val="tx1"/>
                </a:solidFill>
              </a:rPr>
              <a:t>более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 1</a:t>
            </a:r>
            <a:r>
              <a:rPr lang="en-US" sz="1200" b="1" dirty="0" smtClean="0">
                <a:solidFill>
                  <a:schemeClr val="tx1"/>
                </a:solidFill>
              </a:rPr>
              <a:t>6</a:t>
            </a:r>
            <a:r>
              <a:rPr lang="ru-RU" sz="1200" b="1" dirty="0" smtClean="0">
                <a:solidFill>
                  <a:schemeClr val="tx1"/>
                </a:solidFill>
              </a:rPr>
              <a:t>0 </a:t>
            </a:r>
            <a:r>
              <a:rPr lang="ru-RU" sz="1200" b="1" dirty="0">
                <a:solidFill>
                  <a:schemeClr val="tx1"/>
                </a:solidFill>
              </a:rPr>
              <a:t>новых рабочих мест</a:t>
            </a:r>
          </a:p>
          <a:p>
            <a:pPr algn="ctr"/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005064" y="8676456"/>
            <a:ext cx="266429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 smtClean="0"/>
          </a:p>
          <a:p>
            <a:r>
              <a:rPr lang="ru-RU" sz="1100" dirty="0" smtClean="0"/>
              <a:t>*По итогам за 1 полугодия 202</a:t>
            </a:r>
            <a:r>
              <a:rPr lang="en-US" sz="1100" dirty="0" smtClean="0"/>
              <a:t>4</a:t>
            </a:r>
            <a:r>
              <a:rPr lang="ru-RU" sz="1100" dirty="0" smtClean="0"/>
              <a:t> года</a:t>
            </a:r>
          </a:p>
          <a:p>
            <a:endParaRPr lang="ru-RU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476672" y="107504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ОСНОВНЫЕ НАПРАВЛЕНИЯ ДЕЯТЕЛЬНОСТИ РАЙОНА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cxnSp>
        <p:nvCxnSpPr>
          <p:cNvPr id="50" name="Прямая со стрелкой 49"/>
          <p:cNvCxnSpPr>
            <a:stCxn id="15" idx="2"/>
            <a:endCxn id="16" idx="0"/>
          </p:cNvCxnSpPr>
          <p:nvPr/>
        </p:nvCxnSpPr>
        <p:spPr>
          <a:xfrm flipH="1">
            <a:off x="4995172" y="6738689"/>
            <a:ext cx="1" cy="7856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4" idx="2"/>
            <a:endCxn id="5" idx="0"/>
          </p:cNvCxnSpPr>
          <p:nvPr/>
        </p:nvCxnSpPr>
        <p:spPr>
          <a:xfrm>
            <a:off x="1753394" y="6876256"/>
            <a:ext cx="4961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l="-62000" r="-6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604" y="179511"/>
            <a:ext cx="6000792" cy="28803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8" y="179512"/>
            <a:ext cx="58579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ОСНОВНЫЕ ПАРАМЕТРЫ БЮДЖЕТА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802583"/>
              </p:ext>
            </p:extLst>
          </p:nvPr>
        </p:nvGraphicFramePr>
        <p:xfrm>
          <a:off x="422037" y="687213"/>
          <a:ext cx="6007359" cy="206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49707"/>
                <a:gridCol w="571504"/>
                <a:gridCol w="500066"/>
                <a:gridCol w="785818"/>
                <a:gridCol w="714380"/>
                <a:gridCol w="428628"/>
                <a:gridCol w="428628"/>
                <a:gridCol w="428628"/>
              </a:tblGrid>
              <a:tr h="31984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Наименование показателя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2024 год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2025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Плановый период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Динамика</a:t>
                      </a:r>
                      <a:r>
                        <a:rPr lang="ru-RU" sz="1200" u="none" strike="noStrike" dirty="0" smtClean="0">
                          <a:effectLst/>
                        </a:rPr>
                        <a:t>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2026 </a:t>
                      </a:r>
                      <a:r>
                        <a:rPr lang="ru-RU" sz="1200" u="none" strike="noStrike" dirty="0"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2027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2025/2024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2026/2025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2027/2026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Доходы, 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4252,5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5255,3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3577,9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3219,2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123,6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68,1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983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    Налоговые </a:t>
                      </a:r>
                      <a:r>
                        <a:rPr lang="ru-RU" sz="1200" u="none" strike="noStrike" dirty="0">
                          <a:effectLst/>
                        </a:rPr>
                        <a:t>и </a:t>
                      </a:r>
                      <a:r>
                        <a:rPr lang="ru-RU" sz="1200" u="none" strike="noStrike" dirty="0" smtClean="0">
                          <a:effectLst/>
                        </a:rPr>
                        <a:t>неналоговые                 </a:t>
                      </a:r>
                      <a:r>
                        <a:rPr lang="ru-RU" sz="1200" u="none" strike="noStrike" dirty="0">
                          <a:effectLst/>
                        </a:rPr>
                        <a:t>доходы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1255,2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1417,9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1399,6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1393,7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113,0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98,7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99,6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    Безвозмездные </a:t>
                      </a:r>
                      <a:r>
                        <a:rPr lang="ru-RU" sz="1200" u="none" strike="noStrike" dirty="0">
                          <a:effectLst/>
                        </a:rPr>
                        <a:t>поступления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2997,3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3837,4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2178,3</a:t>
                      </a:r>
                      <a:endParaRPr lang="ru-RU" sz="1200" dirty="0" smtClean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1825,5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128,0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56,8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83,8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Расходы, 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4439,8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5238,1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3560,7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3184,8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118,0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68,0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89,4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Дефицит (-),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профицит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(+)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-187,3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34,4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err="1">
                          <a:effectLst/>
                          <a:latin typeface="Calibri" pitchFamily="34" charset="0"/>
                          <a:cs typeface="Calibri" pitchFamily="34" charset="0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28604" y="3000364"/>
            <a:ext cx="6000792" cy="28803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1480" y="3000364"/>
            <a:ext cx="58579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ИСТОЧНИКИ ФИНАНСИРОВАНИЯ ДЕФИЦИТА БЮДЖЕТА</a:t>
            </a:r>
            <a:endParaRPr lang="ru-RU" sz="1600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431985"/>
              </p:ext>
            </p:extLst>
          </p:nvPr>
        </p:nvGraphicFramePr>
        <p:xfrm>
          <a:off x="428605" y="3500430"/>
          <a:ext cx="6000791" cy="2333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14709"/>
                <a:gridCol w="714380"/>
                <a:gridCol w="714380"/>
                <a:gridCol w="659556"/>
                <a:gridCol w="697766"/>
              </a:tblGrid>
              <a:tr h="31984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Наименование </a:t>
                      </a:r>
                      <a:r>
                        <a:rPr lang="ru-RU" sz="1200" u="none" strike="noStrike" dirty="0" smtClean="0">
                          <a:effectLst/>
                        </a:rPr>
                        <a:t>показателя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2024 год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2025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Плановый период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2026 </a:t>
                      </a:r>
                      <a:r>
                        <a:rPr lang="ru-RU" sz="1200" u="none" strike="noStrike" dirty="0"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2027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Источники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финансирования дефицита бюджета</a:t>
                      </a:r>
                      <a:r>
                        <a:rPr lang="ru-RU" sz="1200" u="none" strike="noStrike" dirty="0" smtClean="0">
                          <a:effectLst/>
                        </a:rPr>
                        <a:t>, всего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187,3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-17,2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-17,2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-34,4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143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 </a:t>
                      </a:r>
                      <a:r>
                        <a:rPr lang="ru-RU" sz="1200" dirty="0" smtClean="0"/>
                        <a:t>Кредиты кредитных организаций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   </a:t>
                      </a:r>
                      <a:r>
                        <a:rPr lang="ru-RU" sz="1200" dirty="0" smtClean="0"/>
                        <a:t>получение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dirty="0" smtClean="0"/>
                        <a:t>      погашение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272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dirty="0" smtClean="0"/>
                        <a:t>Бюджетные кредиты от других бюджетов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   </a:t>
                      </a:r>
                      <a:r>
                        <a:rPr lang="ru-RU" sz="1200" dirty="0" smtClean="0"/>
                        <a:t>получение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dirty="0" smtClean="0"/>
                        <a:t>      погашение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-17,2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-17,2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Иные источники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187,3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7133" marR="7133" marT="7133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633888" y="3238820"/>
            <a:ext cx="10098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м</a:t>
            </a:r>
            <a:r>
              <a:rPr lang="ru-RU" sz="1100" dirty="0" smtClean="0"/>
              <a:t>лн.рублей</a:t>
            </a:r>
            <a:endParaRPr lang="ru-RU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5633888" y="452738"/>
            <a:ext cx="10098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м</a:t>
            </a:r>
            <a:r>
              <a:rPr lang="ru-RU" sz="1100" dirty="0" smtClean="0"/>
              <a:t>лн.рублей</a:t>
            </a:r>
            <a:endParaRPr lang="ru-RU" sz="11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010013"/>
              </p:ext>
            </p:extLst>
          </p:nvPr>
        </p:nvGraphicFramePr>
        <p:xfrm>
          <a:off x="493475" y="6516216"/>
          <a:ext cx="6007359" cy="2485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71636"/>
                <a:gridCol w="857256"/>
                <a:gridCol w="792385"/>
                <a:gridCol w="785818"/>
                <a:gridCol w="714380"/>
                <a:gridCol w="428628"/>
                <a:gridCol w="428628"/>
                <a:gridCol w="428628"/>
              </a:tblGrid>
              <a:tr h="33749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Наименование показателя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2024 год 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2025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Плановый период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Динамика</a:t>
                      </a:r>
                      <a:r>
                        <a:rPr lang="ru-RU" sz="1200" u="none" strike="noStrike" dirty="0" smtClean="0">
                          <a:effectLst/>
                        </a:rPr>
                        <a:t>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2026 </a:t>
                      </a:r>
                      <a:r>
                        <a:rPr lang="ru-RU" sz="1200" u="none" strike="noStrike" dirty="0">
                          <a:effectLst/>
                        </a:rPr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2027 </a:t>
                      </a:r>
                      <a:r>
                        <a:rPr lang="ru-RU" sz="1200" u="none" strike="noStrike" dirty="0">
                          <a:effectLst/>
                        </a:rPr>
                        <a:t>год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2025/2024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2026/2025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</a:rPr>
                        <a:t>2027/2026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Всего,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2997,3</a:t>
                      </a: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3837,4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2178,3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1825,5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128,0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56,8</a:t>
                      </a: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83,8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 том числе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  Дотация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152,7</a:t>
                      </a: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134,0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78,3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52,8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87,8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58,4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67,4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7484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u="none" strike="noStrike" dirty="0" smtClean="0">
                          <a:effectLst/>
                        </a:rPr>
                        <a:t>   Субсидии    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1301,4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2047,0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364,8</a:t>
                      </a: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9,3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157,3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17,8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2,5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  Субвенции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133" marR="7133" marT="7133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1532,8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1650,1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1735,2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1763,4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107,7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105,2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/>
                        <a:t>101,6</a:t>
                      </a:r>
                      <a:endParaRPr lang="ru-RU" sz="1100" dirty="0"/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Иные МТ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33" marR="7133" marT="7133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13,2</a:t>
                      </a: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6,3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0,0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0,0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47,7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477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Возврат остатков и доход от возврата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33" marR="7133" marT="7133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-2,8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0,0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0,0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0,0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+mn-lt"/>
                        </a:rPr>
                        <a:t>-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marL="7133" marR="7133" marT="7133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500042" y="5959838"/>
            <a:ext cx="6000792" cy="28803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26744" y="5954800"/>
            <a:ext cx="585791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БЕЗВОЗМЕЗДНЫЕ ПОСТУПЛЕНИЯ</a:t>
            </a:r>
            <a:endParaRPr lang="ru-RU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43578" y="6247871"/>
            <a:ext cx="10098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/>
              <a:t>м</a:t>
            </a:r>
            <a:r>
              <a:rPr lang="ru-RU" sz="1100" dirty="0" smtClean="0"/>
              <a:t>лн.рублей</a:t>
            </a:r>
            <a:endParaRPr lang="ru-RU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648" y="179512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Структура доходов районного бюджета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 на 202</a:t>
            </a:r>
            <a:r>
              <a:rPr lang="en-US" sz="2000" b="1" dirty="0" smtClean="0">
                <a:solidFill>
                  <a:srgbClr val="002060"/>
                </a:solidFill>
              </a:rPr>
              <a:t>5</a:t>
            </a:r>
            <a:r>
              <a:rPr lang="ru-RU" sz="2000" b="1" dirty="0" smtClean="0">
                <a:solidFill>
                  <a:srgbClr val="002060"/>
                </a:solidFill>
              </a:rPr>
              <a:t> год и на плановый период 202</a:t>
            </a:r>
            <a:r>
              <a:rPr lang="en-US" sz="2000" b="1" dirty="0" smtClean="0">
                <a:solidFill>
                  <a:srgbClr val="002060"/>
                </a:solidFill>
              </a:rPr>
              <a:t>6</a:t>
            </a:r>
            <a:r>
              <a:rPr lang="ru-RU" sz="2000" b="1" dirty="0" smtClean="0">
                <a:solidFill>
                  <a:srgbClr val="002060"/>
                </a:solidFill>
              </a:rPr>
              <a:t> и 202</a:t>
            </a:r>
            <a:r>
              <a:rPr lang="en-US" sz="2000" b="1" dirty="0" smtClean="0">
                <a:solidFill>
                  <a:srgbClr val="002060"/>
                </a:solidFill>
              </a:rPr>
              <a:t>7</a:t>
            </a:r>
            <a:r>
              <a:rPr lang="ru-RU" sz="2000" b="1" dirty="0" smtClean="0">
                <a:solidFill>
                  <a:srgbClr val="002060"/>
                </a:solidFill>
              </a:rPr>
              <a:t> годов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103449199"/>
              </p:ext>
            </p:extLst>
          </p:nvPr>
        </p:nvGraphicFramePr>
        <p:xfrm>
          <a:off x="404664" y="1259632"/>
          <a:ext cx="61206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587098929"/>
              </p:ext>
            </p:extLst>
          </p:nvPr>
        </p:nvGraphicFramePr>
        <p:xfrm>
          <a:off x="368660" y="3563888"/>
          <a:ext cx="3024336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21883218"/>
              </p:ext>
            </p:extLst>
          </p:nvPr>
        </p:nvGraphicFramePr>
        <p:xfrm>
          <a:off x="3717032" y="3635896"/>
          <a:ext cx="2736304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008146747"/>
              </p:ext>
            </p:extLst>
          </p:nvPr>
        </p:nvGraphicFramePr>
        <p:xfrm>
          <a:off x="266102" y="5940152"/>
          <a:ext cx="5904656" cy="3084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868144"/>
            <a:ext cx="674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Безвозмездные поступления </a:t>
            </a:r>
            <a:r>
              <a:rPr lang="ru-RU" b="1" dirty="0" smtClean="0">
                <a:solidFill>
                  <a:srgbClr val="002060"/>
                </a:solidFill>
              </a:rPr>
              <a:t>из </a:t>
            </a:r>
            <a:r>
              <a:rPr lang="ru-RU" b="1" dirty="0">
                <a:solidFill>
                  <a:srgbClr val="002060"/>
                </a:solidFill>
              </a:rPr>
              <a:t>краевого бюджета, млн. </a:t>
            </a:r>
            <a:r>
              <a:rPr lang="ru-RU" b="1" dirty="0" smtClean="0">
                <a:solidFill>
                  <a:srgbClr val="002060"/>
                </a:solidFill>
              </a:rPr>
              <a:t>рублей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2091"/>
            <a:ext cx="6172200" cy="425904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Объем поступлений доходов в районный бюджет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997113"/>
              </p:ext>
            </p:extLst>
          </p:nvPr>
        </p:nvGraphicFramePr>
        <p:xfrm>
          <a:off x="260648" y="611560"/>
          <a:ext cx="6118930" cy="5472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360"/>
                <a:gridCol w="713343"/>
                <a:gridCol w="1096921"/>
                <a:gridCol w="1068306"/>
              </a:tblGrid>
              <a:tr h="2362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202</a:t>
                      </a:r>
                      <a:r>
                        <a:rPr lang="en-US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5</a:t>
                      </a:r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202</a:t>
                      </a:r>
                      <a:r>
                        <a:rPr lang="en-US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6</a:t>
                      </a:r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202</a:t>
                      </a:r>
                      <a:r>
                        <a:rPr lang="en-US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7</a:t>
                      </a:r>
                      <a:r>
                        <a:rPr lang="ru-RU" sz="1400" b="1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ru-RU" sz="1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год</a:t>
                      </a:r>
                      <a:endParaRPr lang="ru-RU" sz="1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ДОХОДЫ всего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5255,3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3577,9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3219,2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220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в  том числе</a:t>
                      </a:r>
                      <a:endParaRPr lang="ru-RU" sz="11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НАЛОГОВЫЕ И НЕНАЛОГОВЫЕ ДОХОДЫ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1417,9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1399,6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1393,7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220"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из них</a:t>
                      </a:r>
                      <a:endParaRPr lang="ru-RU" sz="11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Налог на прибыль организаций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95,3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98,0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99,5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Налог на доходы физических лиц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791,7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778,0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768,8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41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1,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1,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1,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302,8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303,5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305,1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Единый налог на вмененный доход для отдельных видов деятельности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0,0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solidFill>
                            <a:srgbClr val="002060"/>
                          </a:solidFill>
                          <a:effectLst/>
                        </a:rPr>
                        <a:t>Единый сельскохозяйственный налог</a:t>
                      </a:r>
                      <a:endParaRPr lang="ru-RU" sz="1000" b="1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60,3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60,3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60,3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Налог, применяемый в связи с патентной системой налогообложения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61,2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62,0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62,3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Налог на имущество организаций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15,0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15,3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,4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Государственная пошлина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15,9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</a:t>
                      </a:r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,0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36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solidFill>
                            <a:srgbClr val="002060"/>
                          </a:solidFill>
                          <a:effectLst/>
                        </a:rPr>
                        <a:t>Доходы от арендной платы за земельные участки, а также средства от продажи права на заключение договоров аренды земельных участков</a:t>
                      </a:r>
                      <a:endParaRPr lang="ru-RU" sz="1000" b="1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40,8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40,4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39,6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Доходы от сдачи в аренду имущества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,6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3,5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3,5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solidFill>
                            <a:srgbClr val="002060"/>
                          </a:solidFill>
                          <a:effectLst/>
                        </a:rPr>
                        <a:t>Плата за негативное воздействие на окружающую среду</a:t>
                      </a:r>
                      <a:endParaRPr lang="ru-RU" sz="1000" b="1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solidFill>
                            <a:srgbClr val="002060"/>
                          </a:solidFill>
                          <a:effectLst/>
                        </a:rPr>
                        <a:t>Доходы от продажи земельных участков</a:t>
                      </a:r>
                      <a:endParaRPr lang="ru-RU" sz="1000" b="1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18,9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11,2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11,2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>
                          <a:solidFill>
                            <a:srgbClr val="002060"/>
                          </a:solidFill>
                          <a:effectLst/>
                        </a:rPr>
                        <a:t>Штрафы, санкции, возмещение ущерба</a:t>
                      </a:r>
                      <a:endParaRPr lang="ru-RU" sz="1000" b="1" i="0" u="none" strike="noStrike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2,1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2,1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2,1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Прочие неналоговые доходы</a:t>
                      </a:r>
                      <a:endParaRPr lang="ru-RU" sz="1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4,0</a:t>
                      </a:r>
                      <a:endParaRPr lang="ru-RU" sz="1200" b="1" u="none" strike="noStrike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2,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2,</a:t>
                      </a:r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БЕЗВОЗМЕЗДНЫЕ ПОСТУПЛЕНИЯ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/>
                      </a:endParaRPr>
                    </a:p>
                  </a:txBody>
                  <a:tcPr marL="9295" marR="9295" marT="929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3837,4</a:t>
                      </a:r>
                      <a:endParaRPr lang="ru-RU" sz="1200" b="1" i="0" u="none" strike="noStrike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2178,3</a:t>
                      </a:r>
                      <a:endParaRPr lang="ru-RU" sz="1200" b="1" i="0" u="none" strike="noStrike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1825,5</a:t>
                      </a:r>
                      <a:endParaRPr lang="ru-RU" sz="1200" b="1" i="0" u="none" strike="noStrike" dirty="0" smtClean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9295" marR="9295" marT="9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9904" y="6035457"/>
            <a:ext cx="60486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tabLst>
                <a:tab pos="361950" algn="l"/>
              </a:tabLs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Тимашевский район на 202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-202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годы сформирован с ежегодным приростом прогнозных поступлений налоговых и неналоговых доходов. В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основу расчетов формирования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положены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прогнозные данные социально-экономического развития </a:t>
            </a:r>
            <a:r>
              <a:rPr lang="ru-RU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Тимашевского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на среднесрочную перспективу, индексы роста цен, заработной платы и инвестиций в основной капитал, показатели собираемости налогов в динамике за предшествующие годы, ряд других параметров, влияющих на изменение налогооблагаемой базы. </a:t>
            </a:r>
            <a:endPara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61950" algn="l"/>
              </a:tabLst>
            </a:pP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налоговых и неналоговых доходов основная сумма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поступлений (9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4 %) на 202</a:t>
            </a:r>
            <a:r>
              <a:rPr lang="en-US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 запланирована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шести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доходным источникам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налогу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прибыль, налогу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доходы физических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лиц, единому налогу, взимаемому в связи с применением упрощенной системы налогообложения, единому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сельскохозяйственному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налогу, налогу, применяемому в связи с патентной системой налогообложения, доходам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получаемым в виде арендной платы за земельные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участки.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5224" y="303783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м</a:t>
            </a:r>
            <a:r>
              <a:rPr lang="ru-RU" sz="1400" dirty="0" smtClean="0"/>
              <a:t>лн.</a:t>
            </a:r>
            <a:r>
              <a:rPr lang="en-US" sz="1400" dirty="0" smtClean="0"/>
              <a:t> </a:t>
            </a:r>
            <a:r>
              <a:rPr lang="ru-RU" sz="1400" dirty="0" smtClean="0"/>
              <a:t>рублей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17884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32" y="251520"/>
            <a:ext cx="6606733" cy="79208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Структура налоговых и неналоговых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доходов районного бюджета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99944435"/>
              </p:ext>
            </p:extLst>
          </p:nvPr>
        </p:nvGraphicFramePr>
        <p:xfrm>
          <a:off x="62245" y="1187624"/>
          <a:ext cx="6795755" cy="5071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Багетная рамка 5"/>
          <p:cNvSpPr/>
          <p:nvPr/>
        </p:nvSpPr>
        <p:spPr>
          <a:xfrm>
            <a:off x="188640" y="6623652"/>
            <a:ext cx="360040" cy="296183"/>
          </a:xfrm>
          <a:prstGeom prst="bevel">
            <a:avLst/>
          </a:prstGeom>
          <a:solidFill>
            <a:srgbClr val="FF66FF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48680" y="7965764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единый налог, взимаемый  в связи с применением упрощенной системы налогообложения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548680" y="723629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</a:t>
            </a:r>
            <a:r>
              <a:rPr lang="ru-RU" sz="1600" dirty="0" smtClean="0"/>
              <a:t>алог на доходы физических лиц</a:t>
            </a:r>
            <a:endParaRPr lang="ru-RU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48680" y="6588224"/>
            <a:ext cx="23222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</a:t>
            </a:r>
            <a:r>
              <a:rPr lang="ru-RU" sz="1600" dirty="0" smtClean="0"/>
              <a:t>алог на прибыль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293096" y="6516216"/>
            <a:ext cx="2636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единый сельскохозяйственный </a:t>
            </a:r>
            <a:r>
              <a:rPr lang="ru-RU" sz="1600" dirty="0"/>
              <a:t>налог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93096" y="7452320"/>
            <a:ext cx="23222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патент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99888" y="7974381"/>
            <a:ext cx="2500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арендная плата за землю</a:t>
            </a:r>
            <a:endParaRPr lang="ru-RU" sz="1600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188640" y="7274294"/>
            <a:ext cx="360040" cy="269033"/>
          </a:xfrm>
          <a:prstGeom prst="bevel">
            <a:avLst/>
          </a:prstGeom>
          <a:solidFill>
            <a:srgbClr val="0088EE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агетная рамка 20"/>
          <p:cNvSpPr/>
          <p:nvPr/>
        </p:nvSpPr>
        <p:spPr>
          <a:xfrm>
            <a:off x="188640" y="7952824"/>
            <a:ext cx="360040" cy="288031"/>
          </a:xfrm>
          <a:prstGeom prst="bevel">
            <a:avLst/>
          </a:prstGeom>
          <a:solidFill>
            <a:srgbClr val="FFFF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агетная рамка 21"/>
          <p:cNvSpPr/>
          <p:nvPr/>
        </p:nvSpPr>
        <p:spPr>
          <a:xfrm>
            <a:off x="3861048" y="6633917"/>
            <a:ext cx="360040" cy="258957"/>
          </a:xfrm>
          <a:prstGeom prst="bevel">
            <a:avLst/>
          </a:prstGeom>
          <a:solidFill>
            <a:srgbClr val="5ED55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агетная рамка 22"/>
          <p:cNvSpPr/>
          <p:nvPr/>
        </p:nvSpPr>
        <p:spPr>
          <a:xfrm>
            <a:off x="3861048" y="7518354"/>
            <a:ext cx="360040" cy="240027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агетная рамка 23"/>
          <p:cNvSpPr/>
          <p:nvPr/>
        </p:nvSpPr>
        <p:spPr>
          <a:xfrm>
            <a:off x="3861048" y="8069228"/>
            <a:ext cx="360040" cy="247188"/>
          </a:xfrm>
          <a:prstGeom prst="bevel">
            <a:avLst/>
          </a:prstGeom>
          <a:solidFill>
            <a:srgbClr val="BF504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агетная рамка 24"/>
          <p:cNvSpPr/>
          <p:nvPr/>
        </p:nvSpPr>
        <p:spPr>
          <a:xfrm>
            <a:off x="3861048" y="8532441"/>
            <a:ext cx="360040" cy="288031"/>
          </a:xfrm>
          <a:prstGeom prst="bevel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299889" y="8461593"/>
            <a:ext cx="24414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</a:t>
            </a:r>
            <a:r>
              <a:rPr lang="ru-RU" sz="1600" dirty="0" smtClean="0"/>
              <a:t>рочие налоговые и неналоговые доходы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4478068" y="8726979"/>
            <a:ext cx="2322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5229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l="-72000" r="-7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8680" y="107504"/>
            <a:ext cx="5974178" cy="60541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Динамика налоговых и неналоговых доходов районного бюджета, млн.рублей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Диаграмма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714272"/>
              </p:ext>
            </p:extLst>
          </p:nvPr>
        </p:nvGraphicFramePr>
        <p:xfrm>
          <a:off x="-54002" y="683568"/>
          <a:ext cx="6926810" cy="83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5910" y="899592"/>
            <a:ext cx="790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1225,3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4301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18114</TotalTime>
  <Words>5425</Words>
  <Application>Microsoft Office PowerPoint</Application>
  <PresentationFormat>Экран (4:3)</PresentationFormat>
  <Paragraphs>934</Paragraphs>
  <Slides>28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Bahnschrift SemiBold</vt:lpstr>
      <vt:lpstr>Bahnschrift SemiBold Condensed</vt:lpstr>
      <vt:lpstr>Calibri</vt:lpstr>
      <vt:lpstr>Calibri Light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Основные показатели социально-экономического развития Тимашевского района</vt:lpstr>
      <vt:lpstr>Презентация PowerPoint</vt:lpstr>
      <vt:lpstr>Презентация PowerPoint</vt:lpstr>
      <vt:lpstr>Презентация PowerPoint</vt:lpstr>
      <vt:lpstr>Объем поступлений доходов в районный бюджет</vt:lpstr>
      <vt:lpstr>Структура налоговых и неналоговых  доходов районного бюджета</vt:lpstr>
      <vt:lpstr>Динамика налоговых и неналоговых доходов районного бюджета, млн.рублей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  млн. рублей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Борисов</dc:creator>
  <cp:lastModifiedBy>Борисов А.В.</cp:lastModifiedBy>
  <cp:revision>1933</cp:revision>
  <cp:lastPrinted>2024-10-30T14:41:08Z</cp:lastPrinted>
  <dcterms:created xsi:type="dcterms:W3CDTF">2014-11-11T10:39:10Z</dcterms:created>
  <dcterms:modified xsi:type="dcterms:W3CDTF">2024-11-26T08:16:24Z</dcterms:modified>
</cp:coreProperties>
</file>