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drawings/drawing9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4.xml" ContentType="application/vnd.openxmlformats-officedocument.presentationml.notesSlide+xml"/>
  <Override PartName="/ppt/charts/chart15.xml" ContentType="application/vnd.openxmlformats-officedocument.drawingml.chart+xml"/>
  <Override PartName="/ppt/theme/themeOverride1.xml" ContentType="application/vnd.openxmlformats-officedocument.themeOverride+xml"/>
  <Override PartName="/ppt/drawings/drawing10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6.xml" ContentType="application/vnd.openxmlformats-officedocument.drawingml.chart+xml"/>
  <Override PartName="/ppt/drawings/drawing11.xml" ContentType="application/vnd.openxmlformats-officedocument.drawingml.chartshapes+xml"/>
  <Override PartName="/ppt/charts/chart17.xml" ContentType="application/vnd.openxmlformats-officedocument.drawingml.chart+xml"/>
  <Override PartName="/ppt/drawings/drawing12.xml" ContentType="application/vnd.openxmlformats-officedocument.drawingml.chartshapes+xml"/>
  <Override PartName="/ppt/charts/chart18.xml" ContentType="application/vnd.openxmlformats-officedocument.drawingml.chart+xml"/>
  <Override PartName="/ppt/drawings/drawing13.xml" ContentType="application/vnd.openxmlformats-officedocument.drawingml.chartshape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57" r:id="rId2"/>
    <p:sldId id="359" r:id="rId3"/>
    <p:sldId id="299" r:id="rId4"/>
    <p:sldId id="304" r:id="rId5"/>
    <p:sldId id="301" r:id="rId6"/>
    <p:sldId id="280" r:id="rId7"/>
    <p:sldId id="334" r:id="rId8"/>
    <p:sldId id="310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  <p:sldId id="335" r:id="rId30"/>
    <p:sldId id="296" r:id="rId31"/>
    <p:sldId id="297" r:id="rId32"/>
    <p:sldId id="358" r:id="rId33"/>
  </p:sldIdLst>
  <p:sldSz cx="6858000" cy="9144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747"/>
    <a:srgbClr val="2BA3A0"/>
    <a:srgbClr val="457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7" autoAdjust="0"/>
    <p:restoredTop sz="94651" autoAdjust="0"/>
  </p:normalViewPr>
  <p:slideViewPr>
    <p:cSldViewPr>
      <p:cViewPr>
        <p:scale>
          <a:sx n="130" d="100"/>
          <a:sy n="130" d="100"/>
        </p:scale>
        <p:origin x="-1200" y="12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_____Microsoft_Excel15.xlsx"/><Relationship Id="rId1" Type="http://schemas.openxmlformats.org/officeDocument/2006/relationships/themeOverride" Target="../theme/themeOverride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1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Общий объём доходов бюджета муниципального образования Тимашевский район составил                 1 799,2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млн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.рублей,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из них 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оля налоговых доходов – 29,5%,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неналоговых –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9,9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%,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безвозмездных поступлений – 60,6%.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2996104299178744E-2"/>
          <c:y val="2.14895087121770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911962650041851E-2"/>
          <c:y val="7.6374089100288423E-2"/>
          <c:w val="0.6556819723079087"/>
          <c:h val="0.853757886298779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Lbls>
            <c:dLbl>
              <c:idx val="1"/>
              <c:layout>
                <c:manualLayout>
                  <c:x val="-7.8542729133948608E-2"/>
                  <c:y val="-6.7515085411992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0.29500000000000032</c:v>
                </c:pt>
                <c:pt idx="1">
                  <c:v>9.9000000000000268E-2</c:v>
                </c:pt>
                <c:pt idx="2">
                  <c:v>0.60600000000000065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796813724918283"/>
          <c:y val="0.32802198660817988"/>
          <c:w val="0.28313776559989057"/>
          <c:h val="0.3289811003031825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99560913773382"/>
          <c:y val="0.26841165713334691"/>
          <c:w val="0.66078132684026825"/>
          <c:h val="0.7650538829019000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</c:spPr>
          <c:dPt>
            <c:idx val="0"/>
            <c:bubble3D val="0"/>
            <c:spPr>
              <a:gradFill>
                <a:gsLst>
                  <a:gs pos="0">
                    <a:srgbClr val="00B0F0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2BA3A0"/>
              </a:solidFill>
            </c:spPr>
          </c:dPt>
          <c:dPt>
            <c:idx val="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84,7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4111973498567972E-2"/>
                  <c:y val="3.477630875936080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3,0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276162058236218E-2"/>
                  <c:y val="-1.672541199329272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3,4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026040469634753E-2"/>
                  <c:y val="-4.787232286088088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6,7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6345928849019835E-2"/>
                  <c:y val="-3.6351436404138786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ru-RU" dirty="0" smtClean="0"/>
                      <a:t>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Здравоохранение</c:v>
                </c:pt>
                <c:pt idx="3">
                  <c:v>Социальная политика</c:v>
                </c:pt>
                <c:pt idx="4">
                  <c:v>Физическая культура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84.9</c:v>
                </c:pt>
                <c:pt idx="1">
                  <c:v>3</c:v>
                </c:pt>
                <c:pt idx="2">
                  <c:v>3.4</c:v>
                </c:pt>
                <c:pt idx="3">
                  <c:v>6.7</c:v>
                </c:pt>
                <c:pt idx="4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926449244941297E-2"/>
          <c:y val="4.1456651015384323E-2"/>
          <c:w val="0.82789926321723661"/>
          <c:h val="0.9585433489846155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00B0F0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2BA3A0"/>
              </a:solidFill>
            </c:spPr>
          </c:dPt>
          <c:dPt>
            <c:idx val="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82,9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1422795524324119E-3"/>
                  <c:y val="4.044473402238189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3,8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168733727148017E-2"/>
                  <c:y val="-3.663418246973224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3,9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16580344727837E-3"/>
                  <c:y val="-1.968267461422372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7,8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6470739195759557E-2"/>
                  <c:y val="-3.813173024797095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Здравоохранение</c:v>
                </c:pt>
                <c:pt idx="3">
                  <c:v>Социальная политика</c:v>
                </c:pt>
                <c:pt idx="4">
                  <c:v>Физическая культура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82.9</c:v>
                </c:pt>
                <c:pt idx="1">
                  <c:v>3.8</c:v>
                </c:pt>
                <c:pt idx="2">
                  <c:v>3.9</c:v>
                </c:pt>
                <c:pt idx="3">
                  <c:v>7.8</c:v>
                </c:pt>
                <c:pt idx="4">
                  <c:v>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18822713186294"/>
          <c:y val="0.21055262865529564"/>
          <c:w val="0.63374554701275065"/>
          <c:h val="0.733751805354960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gradFill>
                <a:gsLst>
                  <a:gs pos="50000">
                    <a:srgbClr val="00B050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6000000" scaled="0"/>
              </a:gra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bubble3D val="0"/>
            <c:explosion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3908410029566712E-2"/>
                  <c:y val="8.088461734815709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5458941902375019E-2"/>
                  <c:y val="-3.83439582053600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Социальная политика</c:v>
                </c:pt>
                <c:pt idx="2">
                  <c:v>Иные</c:v>
                </c:pt>
                <c:pt idx="3">
                  <c:v>Здравоохранение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84</c:v>
                </c:pt>
                <c:pt idx="1">
                  <c:v>10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smtClean="0">
                <a:latin typeface="+mn-lt"/>
                <a:cs typeface="Times New Roman" pitchFamily="18" charset="0"/>
              </a:rPr>
              <a:t>Численность</a:t>
            </a:r>
            <a:r>
              <a:rPr lang="ru-RU" sz="1400" baseline="0" dirty="0" smtClean="0">
                <a:latin typeface="+mn-lt"/>
                <a:cs typeface="Times New Roman" pitchFamily="18" charset="0"/>
              </a:rPr>
              <a:t> воспитанников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400" baseline="0" dirty="0" smtClean="0">
                <a:latin typeface="+mn-lt"/>
                <a:cs typeface="Times New Roman" pitchFamily="18" charset="0"/>
              </a:rPr>
              <a:t>человек в ДДУ</a:t>
            </a:r>
            <a:endParaRPr lang="ru-RU" sz="1400" dirty="0">
              <a:latin typeface="+mn-lt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7101576738212346"/>
          <c:y val="2.666648002463674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rgbClr val="00B050"/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contrasting" dir="t">
                <a:rot lat="0" lon="0" rev="1500000"/>
              </a:lightRig>
            </a:scene3d>
            <a:sp3d prstMaterial="powder">
              <a:bevelT w="50800" h="63500"/>
            </a:sp3d>
          </c:spPr>
          <c:invertIfNegative val="0"/>
          <c:dLbls>
            <c:dLbl>
              <c:idx val="0"/>
              <c:layout>
                <c:manualLayout>
                  <c:x val="4.3360130121360583E-3"/>
                  <c:y val="-4.4444133374394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60130121360583E-3"/>
                  <c:y val="-3.55553066995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5574</c:v>
                </c:pt>
                <c:pt idx="1">
                  <c:v>5484</c:v>
                </c:pt>
                <c:pt idx="2">
                  <c:v>5667</c:v>
                </c:pt>
                <c:pt idx="3">
                  <c:v>5747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754752"/>
        <c:axId val="99756288"/>
      </c:barChart>
      <c:catAx>
        <c:axId val="99754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9756288"/>
        <c:crosses val="autoZero"/>
        <c:auto val="1"/>
        <c:lblAlgn val="ctr"/>
        <c:lblOffset val="100"/>
        <c:noMultiLvlLbl val="0"/>
      </c:catAx>
      <c:valAx>
        <c:axId val="997562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97547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smtClean="0">
                <a:latin typeface="+mn-lt"/>
                <a:cs typeface="Times New Roman" pitchFamily="18" charset="0"/>
              </a:rPr>
              <a:t>Численность</a:t>
            </a:r>
            <a:r>
              <a:rPr lang="ru-RU" sz="1400" baseline="0" dirty="0" smtClean="0">
                <a:latin typeface="+mn-lt"/>
                <a:cs typeface="Times New Roman" pitchFamily="18" charset="0"/>
              </a:rPr>
              <a:t> обучающихся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400" baseline="0" dirty="0" smtClean="0">
                <a:latin typeface="+mn-lt"/>
                <a:cs typeface="Times New Roman" pitchFamily="18" charset="0"/>
              </a:rPr>
              <a:t>человек в СОШ</a:t>
            </a:r>
            <a:endParaRPr lang="ru-RU" sz="1400" dirty="0">
              <a:latin typeface="+mn-lt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rgbClr val="00B0F0"/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9.1167453075681228E-3"/>
                  <c:y val="-3.1110893362076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11218</c:v>
                </c:pt>
                <c:pt idx="1">
                  <c:v>11263</c:v>
                </c:pt>
                <c:pt idx="2">
                  <c:v>11513</c:v>
                </c:pt>
                <c:pt idx="3">
                  <c:v>11850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806208"/>
        <c:axId val="105129472"/>
      </c:barChart>
      <c:catAx>
        <c:axId val="99806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05129472"/>
        <c:crosses val="autoZero"/>
        <c:auto val="1"/>
        <c:lblAlgn val="ctr"/>
        <c:lblOffset val="100"/>
        <c:noMultiLvlLbl val="0"/>
      </c:catAx>
      <c:valAx>
        <c:axId val="10512947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9806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140111198965328E-2"/>
          <c:y val="0.13023802023043746"/>
          <c:w val="0.42720561912873878"/>
          <c:h val="0.908333333333333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дошкольное образование - 35,8%</c:v>
                </c:pt>
                <c:pt idx="1">
                  <c:v>школьное образование - 44,9%</c:v>
                </c:pt>
                <c:pt idx="2">
                  <c:v>молодежная политика и оздоровление - 1,6%</c:v>
                </c:pt>
                <c:pt idx="3">
                  <c:v>другие вопросы в области образования - 3,9%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0.35800000000000032</c:v>
                </c:pt>
                <c:pt idx="1">
                  <c:v>0.44900000000000001</c:v>
                </c:pt>
                <c:pt idx="2">
                  <c:v>1.6000000000000021E-2</c:v>
                </c:pt>
                <c:pt idx="3">
                  <c:v>3.9000000000000014E-2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49227193147121578"/>
          <c:y val="1.789370078740158E-2"/>
          <c:w val="0.48518252122689087"/>
          <c:h val="0.9821062992125984"/>
        </c:manualLayout>
      </c:layout>
      <c:overlay val="0"/>
      <c:txPr>
        <a:bodyPr/>
        <a:lstStyle/>
        <a:p>
          <a:pPr>
            <a:defRPr sz="1200" b="0" spc="-100" baseline="0">
              <a:latin typeface="+mn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041273888550438E-2"/>
          <c:y val="2.2636373736251644E-3"/>
          <c:w val="0.68974828820189771"/>
          <c:h val="0.9038081017817943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2BA3A0">
                <a:alpha val="83000"/>
              </a:srgbClr>
            </a:solidFill>
          </c:spPr>
          <c:dPt>
            <c:idx val="0"/>
            <c:bubble3D val="0"/>
            <c:explosion val="16"/>
          </c:dPt>
          <c:dPt>
            <c:idx val="1"/>
            <c:bubble3D val="0"/>
            <c:explosion val="10"/>
            <c:spPr>
              <a:solidFill>
                <a:srgbClr val="F79747">
                  <a:alpha val="83000"/>
                </a:srgbClr>
              </a:solidFill>
            </c:spPr>
          </c:dPt>
          <c:dLbls>
            <c:dLbl>
              <c:idx val="0"/>
              <c:layout>
                <c:manualLayout>
                  <c:x val="2.4924793850366438E-2"/>
                  <c:y val="-1.306439202228558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0255025780479788E-2"/>
                  <c:y val="2.762193089656710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150</c:v>
                </c:pt>
                <c:pt idx="1">
                  <c:v>31.2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319092491406678E-2"/>
          <c:y val="0"/>
          <c:w val="0.91542648459935427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2BA3A0">
                  <a:alpha val="84000"/>
                </a:srgbClr>
              </a:solidFill>
            </c:spPr>
          </c:dPt>
          <c:dPt>
            <c:idx val="1"/>
            <c:bubble3D val="0"/>
            <c:explosion val="6"/>
            <c:spPr>
              <a:solidFill>
                <a:srgbClr val="F79747">
                  <a:alpha val="74000"/>
                </a:srgbClr>
              </a:solidFill>
            </c:spPr>
          </c:dPt>
          <c:dLbls>
            <c:dLbl>
              <c:idx val="1"/>
              <c:layout>
                <c:manualLayout>
                  <c:x val="1.4695336881760612E-2"/>
                  <c:y val="3.38669266633209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0823560382286172"/>
                  <c:y val="-9.282594331624223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3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6078429392020071E-2"/>
                  <c:y val="-0.1037223934182761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6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0174287537822395E-2"/>
                  <c:y val="-8.338400996380519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2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</c:v>
                </c:pt>
                <c:pt idx="1">
                  <c:v>31.2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630880363091374E-2"/>
          <c:y val="0"/>
          <c:w val="0.87159909298749783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2BA3A0"/>
            </a:solidFill>
          </c:spPr>
          <c:explosion val="23"/>
          <c:dPt>
            <c:idx val="0"/>
            <c:bubble3D val="0"/>
            <c:explosion val="9"/>
            <c:spPr>
              <a:solidFill>
                <a:srgbClr val="2BA3A0">
                  <a:alpha val="83000"/>
                </a:srgbClr>
              </a:solidFill>
            </c:spPr>
          </c:dPt>
          <c:dLbls>
            <c:dLbl>
              <c:idx val="1"/>
              <c:delete val="1"/>
            </c:dLbl>
            <c:dLbl>
              <c:idx val="2"/>
              <c:layout>
                <c:manualLayout>
                  <c:x val="-0.10823560382286172"/>
                  <c:y val="-9.2825943316242304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3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6078429392020071E-2"/>
                  <c:y val="-0.1037223934182761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6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0174287537822395E-2"/>
                  <c:y val="-8.338400996380519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+mn-lt"/>
                        <a:cs typeface="Times New Roman" pitchFamily="18" charset="0"/>
                      </a:rPr>
                      <a:t>2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16961641943166"/>
          <c:y val="1.7229789638758146E-2"/>
          <c:w val="0.88787764523748569"/>
          <c:h val="0.87819195303086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Pt>
            <c:idx val="3"/>
            <c:invertIfNegative val="0"/>
            <c:bubble3D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9.3316926138642029E-4"/>
                  <c:y val="0.169651822874381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990711177019161E-3"/>
                  <c:y val="0.15198872403627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5945269366205692E-3"/>
                  <c:y val="0.158357545009028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.176146427106390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0.201807170998094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План 2016</c:v>
                </c:pt>
                <c:pt idx="4">
                  <c:v>2016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599.6</c:v>
                </c:pt>
                <c:pt idx="1">
                  <c:v>525</c:v>
                </c:pt>
                <c:pt idx="2">
                  <c:v>562.29999999999995</c:v>
                </c:pt>
                <c:pt idx="3">
                  <c:v>610.9</c:v>
                </c:pt>
                <c:pt idx="4">
                  <c:v>708.4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26566656"/>
        <c:axId val="26568192"/>
        <c:axId val="0"/>
      </c:bar3DChart>
      <c:catAx>
        <c:axId val="2656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568192"/>
        <c:crosses val="autoZero"/>
        <c:auto val="1"/>
        <c:lblAlgn val="ctr"/>
        <c:lblOffset val="100"/>
        <c:noMultiLvlLbl val="0"/>
      </c:catAx>
      <c:valAx>
        <c:axId val="26568192"/>
        <c:scaling>
          <c:orientation val="minMax"/>
        </c:scaling>
        <c:delete val="0"/>
        <c:axPos val="l"/>
        <c:majorGridlines>
          <c:spPr>
            <a:ln w="6350"/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6566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4.2496995498379334E-2"/>
          <c:w val="0.65564552347624072"/>
          <c:h val="0.8707374904094223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gradFill flip="none" rotWithShape="1">
                <a:gsLst>
                  <a:gs pos="0">
                    <a:schemeClr val="bg1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200000" scaled="0"/>
                <a:tileRect/>
              </a:gradFill>
            </a:ln>
            <a:effectLst>
              <a:glow>
                <a:schemeClr val="accent1">
                  <a:alpha val="75000"/>
                </a:schemeClr>
              </a:glow>
              <a:softEdge rad="12700"/>
            </a:effectLst>
            <a:scene3d>
              <a:camera prst="orthographicFront"/>
              <a:lightRig rig="threePt" dir="t"/>
            </a:scene3d>
            <a:sp3d prstMaterial="dkEdge">
              <a:bevelT w="0"/>
            </a:sp3d>
          </c:spPr>
          <c:explosion val="11"/>
          <c:dLbls>
            <c:dLbl>
              <c:idx val="9"/>
              <c:layout>
                <c:manualLayout>
                  <c:x val="6.5890201224848028E-3"/>
                  <c:y val="3.9311236158281492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Лист1!$A$2:$A$13</c:f>
              <c:strCache>
                <c:ptCount val="12"/>
                <c:pt idx="0">
                  <c:v>НДФЛ</c:v>
                </c:pt>
                <c:pt idx="1">
                  <c:v>ЕСХН</c:v>
                </c:pt>
                <c:pt idx="2">
                  <c:v>ЕНВД</c:v>
                </c:pt>
                <c:pt idx="3">
                  <c:v>УСН</c:v>
                </c:pt>
                <c:pt idx="4">
                  <c:v>Госпошлина</c:v>
                </c:pt>
                <c:pt idx="5">
                  <c:v>Аренда земли</c:v>
                </c:pt>
                <c:pt idx="6">
                  <c:v>Аренда имущества</c:v>
                </c:pt>
                <c:pt idx="7">
                  <c:v>Негативное воздействие на окружающую среду</c:v>
                </c:pt>
                <c:pt idx="8">
                  <c:v>Штрафы</c:v>
                </c:pt>
                <c:pt idx="9">
                  <c:v>Доходы от продажи земельных участков</c:v>
                </c:pt>
                <c:pt idx="10">
                  <c:v>Прочие доходы</c:v>
                </c:pt>
                <c:pt idx="11">
                  <c:v>Налог на прибыль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54.3</c:v>
                </c:pt>
                <c:pt idx="1">
                  <c:v>3.7</c:v>
                </c:pt>
                <c:pt idx="2">
                  <c:v>7.4</c:v>
                </c:pt>
                <c:pt idx="3">
                  <c:v>2.4</c:v>
                </c:pt>
                <c:pt idx="4">
                  <c:v>2.6</c:v>
                </c:pt>
                <c:pt idx="5">
                  <c:v>4.0999999999999996</c:v>
                </c:pt>
                <c:pt idx="6">
                  <c:v>0.2</c:v>
                </c:pt>
                <c:pt idx="7">
                  <c:v>0.60000000000000064</c:v>
                </c:pt>
                <c:pt idx="8">
                  <c:v>1.6</c:v>
                </c:pt>
                <c:pt idx="9">
                  <c:v>18.2</c:v>
                </c:pt>
                <c:pt idx="10">
                  <c:v>0.70000000000000062</c:v>
                </c:pt>
                <c:pt idx="11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7"/>
      </c:pieChart>
    </c:plotArea>
    <c:legend>
      <c:legendPos val="r"/>
      <c:layout>
        <c:manualLayout>
          <c:xMode val="edge"/>
          <c:yMode val="edge"/>
          <c:x val="0.64546106736658648"/>
          <c:y val="0"/>
          <c:w val="0.35268708078156896"/>
          <c:h val="1"/>
        </c:manualLayout>
      </c:layout>
      <c:overlay val="0"/>
      <c:spPr>
        <a:ln>
          <a:noFill/>
        </a:ln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08013119315243"/>
          <c:y val="3.0796671780538735E-2"/>
          <c:w val="0.84528612164219996"/>
          <c:h val="0.8968463380612030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-2.8502267863957202E-3"/>
                  <c:y val="0.18491449883795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990711177019169E-3"/>
                  <c:y val="0.151988724036274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5945269366205692E-3"/>
                  <c:y val="0.158357545009028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341150500186012E-3"/>
                  <c:y val="0.242284948137076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0.0</c:formatCode>
                <c:ptCount val="4"/>
                <c:pt idx="0">
                  <c:v>599.6</c:v>
                </c:pt>
                <c:pt idx="1">
                  <c:v>525</c:v>
                </c:pt>
                <c:pt idx="2">
                  <c:v>562.29999999999995</c:v>
                </c:pt>
                <c:pt idx="3">
                  <c:v>708.4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89066496"/>
        <c:axId val="89113344"/>
        <c:axId val="26578432"/>
      </c:bar3DChart>
      <c:catAx>
        <c:axId val="89066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9113344"/>
        <c:crosses val="autoZero"/>
        <c:auto val="1"/>
        <c:lblAlgn val="ctr"/>
        <c:lblOffset val="100"/>
        <c:noMultiLvlLbl val="0"/>
      </c:catAx>
      <c:valAx>
        <c:axId val="8911334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9066496"/>
        <c:crosses val="autoZero"/>
        <c:crossBetween val="between"/>
      </c:valAx>
      <c:serAx>
        <c:axId val="26578432"/>
        <c:scaling>
          <c:orientation val="minMax"/>
        </c:scaling>
        <c:delete val="1"/>
        <c:axPos val="b"/>
        <c:majorTickMark val="out"/>
        <c:minorTickMark val="none"/>
        <c:tickLblPos val="none"/>
        <c:crossAx val="8911334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44646366997445"/>
          <c:y val="2.1531751101729456E-2"/>
          <c:w val="0.88434688422915519"/>
          <c:h val="0.8295242026980189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8101341498979302E-2"/>
                  <c:y val="-5.2495219386398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4507035450167402E-2"/>
                  <c:y val="2.7803988449304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838805350130206E-2"/>
                  <c:y val="2.7803988449304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843495650242486E-2"/>
                  <c:y val="-2.4328489893140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672920400148802E-2"/>
                  <c:y val="3.4754985561629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6009380600223096E-2"/>
                  <c:y val="3.301723628354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7926438125232534E-2"/>
                  <c:y val="3.4754985561629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175265550204545E-2"/>
                  <c:y val="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9014070900335844E-2"/>
                  <c:y val="2.2590740615059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5.1760553175251064E-2"/>
                  <c:y val="3.301723628354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8341150500185966E-2"/>
                  <c:y val="1.0426495668489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#,##0.0</c:formatCode>
                <c:ptCount val="1"/>
                <c:pt idx="0">
                  <c:v>184.1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186643336249635E-3"/>
                  <c:y val="-7.915429430399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004690300111583E-2"/>
                  <c:y val="2.2590740615059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336460200074386E-2"/>
                  <c:y val="1.91152420588962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1703110199215412E-2"/>
                  <c:y val="-3.8624315912950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1502345150055791E-2"/>
                  <c:y val="-1.56397435027333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3004690300111503E-2"/>
                  <c:y val="-2.4328489893140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6424092975176812E-2"/>
                  <c:y val="-2.9541737727385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755862875139482E-2"/>
                  <c:y val="-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1087632775102613E-2"/>
                  <c:y val="-2.085299133697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4507035450167402E-2"/>
                  <c:y val="2.6066239171222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8.0516416050390546E-2"/>
                  <c:y val="-5.3870227620525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9556458763133422E-2"/>
                  <c:y val="-2.9462274754464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5.7511725750278974E-3"/>
                  <c:y val="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#,##0.0</c:formatCode>
                <c:ptCount val="1"/>
                <c:pt idx="0">
                  <c:v>187.2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#,##0.0</c:formatCode>
                <c:ptCount val="1"/>
                <c:pt idx="0">
                  <c:v>159.4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188672"/>
        <c:axId val="28190208"/>
        <c:axId val="66187264"/>
      </c:bar3DChart>
      <c:catAx>
        <c:axId val="28188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190208"/>
        <c:crosses val="autoZero"/>
        <c:auto val="1"/>
        <c:lblAlgn val="ctr"/>
        <c:lblOffset val="100"/>
        <c:noMultiLvlLbl val="0"/>
      </c:catAx>
      <c:valAx>
        <c:axId val="28190208"/>
        <c:scaling>
          <c:orientation val="minMax"/>
        </c:scaling>
        <c:delete val="0"/>
        <c:axPos val="l"/>
        <c:majorGridlines/>
        <c:minorGridlines/>
        <c:numFmt formatCode="#,##0.0" sourceLinked="1"/>
        <c:majorTickMark val="out"/>
        <c:minorTickMark val="none"/>
        <c:tickLblPos val="nextTo"/>
        <c:crossAx val="28188672"/>
        <c:crosses val="autoZero"/>
        <c:crossBetween val="between"/>
      </c:valAx>
      <c:serAx>
        <c:axId val="66187264"/>
        <c:scaling>
          <c:orientation val="minMax"/>
        </c:scaling>
        <c:delete val="0"/>
        <c:axPos val="b"/>
        <c:majorTickMark val="out"/>
        <c:minorTickMark val="none"/>
        <c:tickLblPos val="nextTo"/>
        <c:crossAx val="2819020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Недоимка физических лиц на 1 января 2017 года,</a:t>
            </a:r>
          </a:p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54718415125684"/>
          <c:y val="3.040849867256129E-2"/>
        </c:manualLayout>
      </c:layout>
      <c:overlay val="0"/>
    </c:title>
    <c:autoTitleDeleted val="0"/>
    <c:view3D>
      <c:rotX val="7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519533183181713E-2"/>
          <c:y val="2.8809538403778891E-2"/>
          <c:w val="0.30408048095666329"/>
          <c:h val="0.92272697669607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недоимка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 на имущество физлиц</c:v>
                </c:pt>
                <c:pt idx="1">
                  <c:v>земельный налог с физлиц</c:v>
                </c:pt>
                <c:pt idx="2">
                  <c:v>транспортный налог с физлиц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10</c:v>
                </c:pt>
                <c:pt idx="1">
                  <c:v>24</c:v>
                </c:pt>
                <c:pt idx="2">
                  <c:v>59.3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158132050984264"/>
          <c:y val="0.20880630121557375"/>
          <c:w val="0.32639350046964627"/>
          <c:h val="0.75673727823345516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/>
              <a:t>за 2016 год</a:t>
            </a:r>
          </a:p>
          <a:p>
            <a:pPr>
              <a:defRPr sz="1400"/>
            </a:pPr>
            <a:r>
              <a:rPr lang="ru-RU" sz="1400" dirty="0" smtClean="0"/>
              <a:t>1731,4</a:t>
            </a:r>
          </a:p>
          <a:p>
            <a:pPr>
              <a:defRPr sz="1400"/>
            </a:pPr>
            <a:r>
              <a:rPr lang="ru-RU" sz="1400" dirty="0" smtClean="0"/>
              <a:t>млн.руб.</a:t>
            </a:r>
            <a:endParaRPr lang="ru-RU" sz="1400" dirty="0"/>
          </a:p>
        </c:rich>
      </c:tx>
      <c:layout>
        <c:manualLayout>
          <c:xMode val="edge"/>
          <c:yMode val="edge"/>
          <c:x val="0.21558769627024621"/>
          <c:y val="0.5636459941062863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6927857830458783E-2"/>
          <c:y val="0.33732539436692438"/>
          <c:w val="0.59040372824633125"/>
          <c:h val="0.6189761225921904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2016 год</c:v>
                </c:pt>
              </c:strCache>
            </c:strRef>
          </c:tx>
          <c:explosion val="2"/>
          <c:dLbls>
            <c:dLbl>
              <c:idx val="1"/>
              <c:layout>
                <c:manualLayout>
                  <c:x val="-7.7777777777777821E-2"/>
                  <c:y val="4.336013012136090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7842522434097528E-2"/>
                  <c:y val="-3.732798179731184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7.2778040357497034E-2"/>
                  <c:y val="-4.00036214836178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6.6927636140264812E-2"/>
                  <c:y val="-6.5949835678567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2.0914886293832119E-2"/>
                  <c:y val="-4.73379332109995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2.9280840811366494E-2"/>
                  <c:y val="-9.212158540527226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- 70,5%</c:v>
                </c:pt>
                <c:pt idx="1">
                  <c:v>социальная политика - 6,6%</c:v>
                </c:pt>
                <c:pt idx="2">
                  <c:v>здравоохранение - 3,4%</c:v>
                </c:pt>
                <c:pt idx="3">
                  <c:v>культура - 3,2%</c:v>
                </c:pt>
                <c:pt idx="4">
                  <c:v>физкультура - 1,3%</c:v>
                </c:pt>
                <c:pt idx="5">
                  <c:v>ЖКХ - 0,9%</c:v>
                </c:pt>
                <c:pt idx="6">
                  <c:v>национальная экономика - 2,2%</c:v>
                </c:pt>
                <c:pt idx="7">
                  <c:v>межбюджетные трансферты - 0,8%</c:v>
                </c:pt>
                <c:pt idx="8">
                  <c:v>прочие вопросы - 11,1%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0.70500000000000063</c:v>
                </c:pt>
                <c:pt idx="1">
                  <c:v>6.6000000000000003E-2</c:v>
                </c:pt>
                <c:pt idx="2">
                  <c:v>3.4000000000000002E-2</c:v>
                </c:pt>
                <c:pt idx="3">
                  <c:v>3.2000000000000202E-2</c:v>
                </c:pt>
                <c:pt idx="4">
                  <c:v>1.2999999999999998E-2</c:v>
                </c:pt>
                <c:pt idx="5">
                  <c:v>9.0000000000000531E-3</c:v>
                </c:pt>
                <c:pt idx="6">
                  <c:v>2.2000000000000092E-2</c:v>
                </c:pt>
                <c:pt idx="7">
                  <c:v>8.0000000000000227E-3</c:v>
                </c:pt>
                <c:pt idx="8">
                  <c:v>0.11100000000000018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758320504073415E-2"/>
          <c:y val="2.8749999999999998E-2"/>
          <c:w val="0.63071721168324435"/>
          <c:h val="0.87222211286089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1474.6</c:v>
                </c:pt>
                <c:pt idx="1">
                  <c:v>1579.9</c:v>
                </c:pt>
                <c:pt idx="2">
                  <c:v>1627.4</c:v>
                </c:pt>
                <c:pt idx="3">
                  <c:v>1731.4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1250.0999999999999</c:v>
                </c:pt>
                <c:pt idx="1">
                  <c:v>1362.2</c:v>
                </c:pt>
                <c:pt idx="2">
                  <c:v>1394.7</c:v>
                </c:pt>
                <c:pt idx="3">
                  <c:v>1472.5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19104"/>
        <c:axId val="24320640"/>
      </c:barChart>
      <c:catAx>
        <c:axId val="24319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4320640"/>
        <c:crosses val="autoZero"/>
        <c:auto val="1"/>
        <c:lblAlgn val="ctr"/>
        <c:lblOffset val="100"/>
        <c:noMultiLvlLbl val="0"/>
      </c:catAx>
      <c:valAx>
        <c:axId val="24320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319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507633420822394"/>
          <c:y val="0.35958155511606132"/>
          <c:w val="0.26492366579177967"/>
          <c:h val="0.43735839779947983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18822713186294"/>
          <c:y val="0.21055262865529564"/>
          <c:w val="0.55757997385181901"/>
          <c:h val="0.6455671592045327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gradFill>
                <a:gsLst>
                  <a:gs pos="50000">
                    <a:srgbClr val="00B050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6000000" scaled="0"/>
              </a:gra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bubble3D val="0"/>
            <c:explosion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004496426079599E-3"/>
                  <c:y val="7.489230171617417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Социальная политика</c:v>
                </c:pt>
                <c:pt idx="2">
                  <c:v>Иные</c:v>
                </c:pt>
                <c:pt idx="3">
                  <c:v>Здравоохранение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79</c:v>
                </c:pt>
                <c:pt idx="1">
                  <c:v>12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0.01472</cdr:x>
      <cdr:y>0.7299</cdr:y>
    </cdr:from>
    <cdr:to>
      <cdr:x>0.98295</cdr:x>
      <cdr:y>0.90213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100728" y="6912768"/>
          <a:ext cx="6624736" cy="16312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just"/>
          <a:r>
            <a:rPr lang="ru-RU" sz="20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 В отчетном году бюджет муниципального образования Тимашевский район по налоговым и неналоговым доходам был утвержден в сумме 610,9 млн. рублей. Фактически  поступило почти 708,4 млн. рублей, или 116,0 % к годовому плану.</a:t>
          </a:r>
          <a:endParaRPr lang="ru-RU" sz="2000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0.16959</cdr:x>
      <cdr:y>0.41304</cdr:y>
    </cdr:from>
    <cdr:to>
      <cdr:x>0.67834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803045"/>
          <a:ext cx="1296144" cy="434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/>
            <a:t>   на 01.01.2015</a:t>
          </a:r>
        </a:p>
        <a:p xmlns:a="http://schemas.openxmlformats.org/drawingml/2006/main">
          <a:pPr algn="ctr"/>
          <a:r>
            <a:rPr lang="ru-RU" sz="1000" b="1" dirty="0" smtClean="0"/>
            <a:t>  181,2 млн.руб.</a:t>
          </a:r>
          <a:endParaRPr lang="ru-RU" sz="10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0.30556</cdr:x>
      <cdr:y>0.46875</cdr:y>
    </cdr:from>
    <cdr:to>
      <cdr:x>0.72222</cdr:x>
      <cdr:y>0.64946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2088" y="1080120"/>
          <a:ext cx="1080120" cy="4164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/>
            <a:t>   на 01.01.2016</a:t>
          </a:r>
        </a:p>
        <a:p xmlns:a="http://schemas.openxmlformats.org/drawingml/2006/main">
          <a:pPr algn="ctr"/>
          <a:r>
            <a:rPr lang="ru-RU" sz="1000" b="1" dirty="0" smtClean="0"/>
            <a:t>  231,2млн.руб.</a:t>
          </a:r>
          <a:endParaRPr lang="ru-RU" sz="1000" b="1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0.24619</cdr:x>
      <cdr:y>0.41304</cdr:y>
    </cdr:from>
    <cdr:to>
      <cdr:x>0.71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9170" y="922008"/>
          <a:ext cx="1223038" cy="4985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dirty="0" smtClean="0"/>
            <a:t>   </a:t>
          </a:r>
          <a:r>
            <a:rPr lang="ru-RU" sz="1000" b="1" dirty="0" smtClean="0"/>
            <a:t>на 01.01.2017</a:t>
          </a:r>
        </a:p>
        <a:p xmlns:a="http://schemas.openxmlformats.org/drawingml/2006/main">
          <a:pPr algn="ctr"/>
          <a:r>
            <a:rPr lang="ru-RU" sz="1000" b="1" dirty="0" smtClean="0"/>
            <a:t>   200,0 млн.руб.</a:t>
          </a:r>
          <a:endParaRPr lang="ru-RU" sz="1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0.27174</cdr:x>
      <cdr:y>0.25</cdr:y>
    </cdr:from>
    <cdr:to>
      <cdr:x>0.34783</cdr:x>
      <cdr:y>0.30769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1800200" y="1872208"/>
          <a:ext cx="504056" cy="43204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0.42391</cdr:x>
      <cdr:y>0.28846</cdr:y>
    </cdr:from>
    <cdr:to>
      <cdr:x>0.48913</cdr:x>
      <cdr:y>0.31731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flipV="1">
          <a:off x="2808312" y="2160240"/>
          <a:ext cx="432048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0.58696</cdr:x>
      <cdr:y>0.14423</cdr:y>
    </cdr:from>
    <cdr:to>
      <cdr:x>0.82609</cdr:x>
      <cdr:y>0.27885</cdr:y>
    </cdr:to>
    <cdr:sp macro="" textlink="">
      <cdr:nvSpPr>
        <cdr:cNvPr id="13" name="Прямая со стрелкой 12"/>
        <cdr:cNvSpPr/>
      </cdr:nvSpPr>
      <cdr:spPr>
        <a:xfrm xmlns:a="http://schemas.openxmlformats.org/drawingml/2006/main" flipV="1">
          <a:off x="3888432" y="1080120"/>
          <a:ext cx="1584176" cy="100811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0.2875</cdr:x>
      <cdr:y>0.22547</cdr:y>
    </cdr:from>
    <cdr:to>
      <cdr:x>0.38533</cdr:x>
      <cdr:y>0.27355</cdr:y>
    </cdr:to>
    <cdr:sp macro="" textlink="">
      <cdr:nvSpPr>
        <cdr:cNvPr id="14" name="TextBox 13"/>
        <cdr:cNvSpPr txBox="1"/>
      </cdr:nvSpPr>
      <cdr:spPr>
        <a:xfrm xmlns:a="http://schemas.openxmlformats.org/drawingml/2006/main" rot="2698297">
          <a:off x="1904644" y="1688519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0.29607</cdr:x>
      <cdr:y>0.23111</cdr:y>
    </cdr:from>
    <cdr:to>
      <cdr:x>0.3776</cdr:x>
      <cdr:y>0.26618</cdr:y>
    </cdr:to>
    <cdr:sp macro="" textlink="">
      <cdr:nvSpPr>
        <cdr:cNvPr id="15" name="TextBox 14"/>
        <cdr:cNvSpPr txBox="1"/>
      </cdr:nvSpPr>
      <cdr:spPr>
        <a:xfrm xmlns:a="http://schemas.openxmlformats.org/drawingml/2006/main" rot="2508776">
          <a:off x="1961361" y="1730715"/>
          <a:ext cx="540131" cy="262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rgbClr val="FF0000"/>
              </a:solidFill>
            </a:rPr>
            <a:t>-74,6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0.32609</cdr:x>
      <cdr:y>0.25962</cdr:y>
    </cdr:from>
    <cdr:to>
      <cdr:x>0.46412</cdr:x>
      <cdr:y>0.38172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160240" y="19442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0.39733</cdr:x>
      <cdr:y>0.25827</cdr:y>
    </cdr:from>
    <cdr:to>
      <cdr:x>0.48917</cdr:x>
      <cdr:y>0.30153</cdr:y>
    </cdr:to>
    <cdr:sp macro="" textlink="">
      <cdr:nvSpPr>
        <cdr:cNvPr id="17" name="TextBox 16"/>
        <cdr:cNvSpPr txBox="1"/>
      </cdr:nvSpPr>
      <cdr:spPr>
        <a:xfrm xmlns:a="http://schemas.openxmlformats.org/drawingml/2006/main" rot="19979039">
          <a:off x="2632216" y="1934147"/>
          <a:ext cx="608426" cy="323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accent1">
                  <a:lumMod val="50000"/>
                </a:schemeClr>
              </a:solidFill>
            </a:rPr>
            <a:t>+37,3</a:t>
          </a:r>
          <a:endParaRPr lang="ru-RU" sz="14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0.61243</cdr:x>
      <cdr:y>0.17163</cdr:y>
    </cdr:from>
    <cdr:to>
      <cdr:x>0.72453</cdr:x>
      <cdr:y>0.21329</cdr:y>
    </cdr:to>
    <cdr:sp macro="" textlink="">
      <cdr:nvSpPr>
        <cdr:cNvPr id="18" name="TextBox 17"/>
        <cdr:cNvSpPr txBox="1"/>
      </cdr:nvSpPr>
      <cdr:spPr>
        <a:xfrm xmlns:a="http://schemas.openxmlformats.org/drawingml/2006/main" rot="19605070">
          <a:off x="4057189" y="1285291"/>
          <a:ext cx="742607" cy="3119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accent1">
                  <a:lumMod val="50000"/>
                </a:schemeClr>
              </a:solidFill>
            </a:rPr>
            <a:t>+146,1</a:t>
          </a:r>
          <a:endParaRPr lang="ru-RU" sz="1400" dirty="0">
            <a:solidFill>
              <a:schemeClr val="accent1">
                <a:lumMod val="50000"/>
              </a:schemeClr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0.80435</cdr:x>
      <cdr:y>0.17172</cdr:y>
    </cdr:from>
    <cdr:to>
      <cdr:x>0.95653</cdr:x>
      <cdr:y>0.26161</cdr:y>
    </cdr:to>
    <cdr:sp macro="" textlink="">
      <cdr:nvSpPr>
        <cdr:cNvPr id="3" name="Скругленная прямоугольная выноска 2"/>
        <cdr:cNvSpPr/>
      </cdr:nvSpPr>
      <cdr:spPr>
        <a:xfrm xmlns:a="http://schemas.openxmlformats.org/drawingml/2006/main">
          <a:off x="5328592" y="1224136"/>
          <a:ext cx="1008153" cy="640819"/>
        </a:xfrm>
        <a:prstGeom xmlns:a="http://schemas.openxmlformats.org/drawingml/2006/main" prst="wedgeRoundRectCallout">
          <a:avLst>
            <a:gd name="adj1" fmla="val -3673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 6371 руб.       на 1 жителя </a:t>
          </a:r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0.3913</cdr:x>
      <cdr:y>0.29293</cdr:y>
    </cdr:from>
    <cdr:to>
      <cdr:x>0.54347</cdr:x>
      <cdr:y>0.38282</cdr:y>
    </cdr:to>
    <cdr:sp macro="" textlink="">
      <cdr:nvSpPr>
        <cdr:cNvPr id="4" name="Скругленная прямоугольная выноска 3"/>
        <cdr:cNvSpPr/>
      </cdr:nvSpPr>
      <cdr:spPr>
        <a:xfrm xmlns:a="http://schemas.openxmlformats.org/drawingml/2006/main">
          <a:off x="2592288" y="2088232"/>
          <a:ext cx="1008086" cy="640807"/>
        </a:xfrm>
        <a:prstGeom xmlns:a="http://schemas.openxmlformats.org/drawingml/2006/main" prst="wedgeRoundRectCallout">
          <a:avLst>
            <a:gd name="adj1" fmla="val -4898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4 803 руб. на 1 жителя</a:t>
          </a:r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0.16304</cdr:x>
      <cdr:y>0.24242</cdr:y>
    </cdr:from>
    <cdr:to>
      <cdr:x>0.31521</cdr:x>
      <cdr:y>0.33231</cdr:y>
    </cdr:to>
    <cdr:sp macro="" textlink="">
      <cdr:nvSpPr>
        <cdr:cNvPr id="5" name="Скругленная прямоугольная выноска 4"/>
        <cdr:cNvSpPr/>
      </cdr:nvSpPr>
      <cdr:spPr>
        <a:xfrm xmlns:a="http://schemas.openxmlformats.org/drawingml/2006/main">
          <a:off x="1080120" y="1728192"/>
          <a:ext cx="1008086" cy="640807"/>
        </a:xfrm>
        <a:prstGeom xmlns:a="http://schemas.openxmlformats.org/drawingml/2006/main" prst="wedgeRoundRectCallout">
          <a:avLst>
            <a:gd name="adj1" fmla="val -2447"/>
            <a:gd name="adj2" fmla="val 8180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solidFill>
                <a:schemeClr val="tx1"/>
              </a:solidFill>
            </a:rPr>
            <a:t>5 532 руб. </a:t>
          </a:r>
          <a:endParaRPr lang="ru-RU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</a:rPr>
            <a:t>на </a:t>
          </a:r>
          <a:r>
            <a:rPr lang="ru-RU" b="1" dirty="0">
              <a:solidFill>
                <a:schemeClr val="tx1"/>
              </a:solidFill>
            </a:rPr>
            <a:t>1 жителя</a:t>
          </a:r>
        </a:p>
      </cdr:txBody>
    </cdr:sp>
  </cdr:relSizeAnchor>
  <cdr:relSizeAnchor xmlns:cdr="http://schemas.openxmlformats.org/drawingml/2006/chartDrawing">
    <cdr:from>
      <cdr:x>0.59783</cdr:x>
      <cdr:y>0.26263</cdr:y>
    </cdr:from>
    <cdr:to>
      <cdr:x>0.75</cdr:x>
      <cdr:y>0.35252</cdr:y>
    </cdr:to>
    <cdr:sp macro="" textlink="">
      <cdr:nvSpPr>
        <cdr:cNvPr id="6" name="Скругленная прямоугольная выноска 5"/>
        <cdr:cNvSpPr/>
      </cdr:nvSpPr>
      <cdr:spPr>
        <a:xfrm xmlns:a="http://schemas.openxmlformats.org/drawingml/2006/main">
          <a:off x="3960440" y="1872208"/>
          <a:ext cx="1008086" cy="640807"/>
        </a:xfrm>
        <a:prstGeom xmlns:a="http://schemas.openxmlformats.org/drawingml/2006/main" prst="wedgeRoundRectCallout">
          <a:avLst>
            <a:gd name="adj1" fmla="val -4898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5145 руб. на 1 жителя</a:t>
          </a:r>
          <a:endParaRPr lang="ru-RU" sz="1100" b="1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0.5945</cdr:x>
      <cdr:y>0.24242</cdr:y>
    </cdr:from>
    <cdr:to>
      <cdr:x>0.689</cdr:x>
      <cdr:y>0.30303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77071" y="1152128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cs typeface="Times New Roman" pitchFamily="18" charset="0"/>
            </a:rPr>
            <a:t>159,4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0.38636</cdr:x>
      <cdr:y>0.17241</cdr:y>
    </cdr:from>
    <cdr:to>
      <cdr:x>0.59091</cdr:x>
      <cdr:y>0.31034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48272" y="360040"/>
          <a:ext cx="129614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млн. рублей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0.11905</cdr:x>
      <cdr:y>0.49836</cdr:y>
    </cdr:from>
    <cdr:to>
      <cdr:x>0.21428</cdr:x>
      <cdr:y>0.56923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720080" y="1800200"/>
          <a:ext cx="576015" cy="255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>
              <a:ln>
                <a:noFill/>
              </a:ln>
              <a:solidFill>
                <a:schemeClr val="tx1"/>
              </a:solidFill>
            </a:rPr>
            <a:t>84,8 %</a:t>
          </a:r>
          <a:endParaRPr lang="ru-RU" dirty="0">
            <a:ln>
              <a:noFill/>
            </a:ln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0.44048</cdr:x>
      <cdr:y>0.47843</cdr:y>
    </cdr:from>
    <cdr:to>
      <cdr:x>0.54763</cdr:x>
      <cdr:y>0.59655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2664296" y="1728192"/>
          <a:ext cx="648115" cy="4266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>
              <a:solidFill>
                <a:schemeClr val="tx1"/>
              </a:solidFill>
            </a:rPr>
            <a:t>85,7 %</a:t>
          </a:r>
          <a:endParaRPr lang="ru-RU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0.46694</cdr:x>
      <cdr:y>0.5</cdr:y>
    </cdr:from>
    <cdr:to>
      <cdr:x>0.73969</cdr:x>
      <cdr:y>0.78947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79320" y="1368152"/>
          <a:ext cx="864095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2015 год 1394,7 млн.руб.</a:t>
          </a:r>
          <a:endParaRPr lang="ru-RU" sz="12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0.40912</cdr:x>
      <cdr:y>0.44737</cdr:y>
    </cdr:from>
    <cdr:to>
      <cdr:x>0.68187</cdr:x>
      <cdr:y>0.68421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6132" y="1224135"/>
          <a:ext cx="864099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2016 год </a:t>
          </a:r>
          <a:r>
            <a:rPr lang="ru-RU" sz="1200" dirty="0" smtClean="0"/>
            <a:t>1472,5</a:t>
          </a:r>
          <a:r>
            <a:rPr lang="ru-RU" sz="1100" dirty="0" smtClean="0"/>
            <a:t> млн.руб.</a:t>
          </a:r>
          <a:endParaRPr lang="ru-RU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0.41305</cdr:x>
      <cdr:y>0.5098</cdr:y>
    </cdr:from>
    <cdr:to>
      <cdr:x>0.65218</cdr:x>
      <cdr:y>0.66667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57322" y="1857388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0.41305</cdr:x>
      <cdr:y>0.4902</cdr:y>
    </cdr:from>
    <cdr:to>
      <cdr:x>0.65218</cdr:x>
      <cdr:y>0.66667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57322" y="1785950"/>
          <a:ext cx="785818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2015 год 867,4 млн.руб.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D65E0-CED0-498E-9CB2-646597090C1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56EF-5B5F-444E-9311-79ADA9C10A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2A034BB-8BC1-43F2-95ED-A8EFBECF2A04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0413" y="746125"/>
            <a:ext cx="27971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93840C3-613D-4537-B56A-6A537BFF7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29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51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692DDF-72E7-484C-8410-9C23F651BEB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9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78A536-5612-4ACA-8935-AABE37CC34A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1B2BBD-5E41-453B-9BC6-85B5124554CF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74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93F1-9B46-4C08-BF19-BB2A9F6A4EA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0C077-1BA1-4C2F-BF92-C112DD1CE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E686F-CAA9-4225-8BFB-0A8B161F5ED2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01FDF-0221-465C-B2F9-8DA591D33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1AD19-556D-4892-A7B3-86A92DABF33F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C27FF-6A0D-4E7B-84C1-522116232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5CCC5-A861-4A6E-8720-D9EA3AA55F1D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E1A5-4247-4360-AFB1-04E8022A1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50B3D-1B58-4F70-8534-FC66C41EEA0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DA7B-FB34-43C4-B681-6C8ED2F0B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DF446-353A-472B-B87E-CE7794A63C53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BDB0-D0DA-41FA-96B8-A6CFB49D8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8F10-851A-41CB-8C2B-6BE65D7AC17D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49F7C-B378-487B-A925-8C2DFE3E5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A5AA6-A1F5-4E7E-BEF3-26DDDD23112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3E233-C30A-422E-967A-53740073E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3CE2-BE55-4E7D-A473-B89674A75E5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05F7C-F2BD-4C5A-A6DF-441453EF2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831-AAF1-4982-BEE8-AB730F6A54A3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EB50-85E5-4446-A50F-6D37B110A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E3677-D1E5-4D1A-AEA4-8E0D8BE6515A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B5666-51EC-4492-94A1-B9F4B5A05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67797-C501-4F81-8E9F-3B8ACBF79B8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15B670-EC98-4A3D-AD09-146B1B039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5.xml"/><Relationship Id="rId5" Type="http://schemas.openxmlformats.org/officeDocument/2006/relationships/image" Target="../media/image4.emf"/><Relationship Id="rId4" Type="http://schemas.openxmlformats.org/officeDocument/2006/relationships/oleObject" Target="../embeddings/_____Microsoft_Excel_97-20031.xls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_____Microsoft_Excel_97-20032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_____Microsoft_Excel_97-20033.xls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../embeddings/_____Microsoft_Excel_97-20034.xls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oleObject" Target="../embeddings/_____Microsoft_Excel_97-20035.xls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.gov.ru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28652" y="1142976"/>
            <a:ext cx="342902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  <a:cs typeface="Aharoni" pitchFamily="2" charset="-79"/>
              </a:rPr>
              <a:t>       </a:t>
            </a:r>
          </a:p>
          <a:p>
            <a:pPr algn="ctr"/>
            <a:r>
              <a:rPr lang="ru-RU" sz="2800" b="1" dirty="0" smtClean="0">
                <a:latin typeface="Arial Black" pitchFamily="34" charset="0"/>
                <a:cs typeface="Aharoni" pitchFamily="2" charset="-79"/>
              </a:rPr>
              <a:t> </a:t>
            </a:r>
            <a:r>
              <a:rPr lang="ru-RU" sz="3200" b="1" dirty="0" smtClean="0">
                <a:latin typeface="+mj-lt"/>
                <a:cs typeface="Aharoni" pitchFamily="2" charset="-79"/>
              </a:rPr>
              <a:t>ИСПОЛНЕНИЕ  </a:t>
            </a:r>
          </a:p>
          <a:p>
            <a:pPr algn="ctr"/>
            <a:r>
              <a:rPr lang="ru-RU" sz="3200" b="1" dirty="0" smtClean="0">
                <a:latin typeface="+mj-lt"/>
                <a:cs typeface="Aharoni" pitchFamily="2" charset="-79"/>
              </a:rPr>
              <a:t>  БЮДЖЕТА </a:t>
            </a:r>
          </a:p>
          <a:p>
            <a:pPr algn="ctr"/>
            <a:r>
              <a:rPr lang="ru-RU" sz="3600" b="1" dirty="0" smtClean="0">
                <a:latin typeface="+mj-lt"/>
                <a:cs typeface="Aharoni" pitchFamily="2" charset="-79"/>
              </a:rPr>
              <a:t>  2016 года</a:t>
            </a:r>
            <a:endParaRPr lang="ru-RU" sz="3600" b="1" dirty="0">
              <a:latin typeface="+mj-lt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88750" y="928662"/>
            <a:ext cx="2946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  <a:cs typeface="Aharoni" pitchFamily="2" charset="-79"/>
              </a:rPr>
              <a:t>Тимашевский </a:t>
            </a:r>
            <a:r>
              <a:rPr lang="ru-RU" sz="2400" b="1" dirty="0" smtClean="0">
                <a:latin typeface="+mj-lt"/>
                <a:cs typeface="Aharoni" pitchFamily="2" charset="-79"/>
              </a:rPr>
              <a:t>район</a:t>
            </a:r>
            <a:endParaRPr lang="ru-RU" sz="2400" b="1" dirty="0">
              <a:latin typeface="+mj-lt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4664" y="114344"/>
            <a:ext cx="1844848" cy="8572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055136"/>
              </p:ext>
            </p:extLst>
          </p:nvPr>
        </p:nvGraphicFramePr>
        <p:xfrm>
          <a:off x="404664" y="899592"/>
          <a:ext cx="6096170" cy="483254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354013"/>
                <a:gridCol w="1955943"/>
                <a:gridCol w="1143008"/>
                <a:gridCol w="857256"/>
                <a:gridCol w="857256"/>
                <a:gridCol w="928694"/>
              </a:tblGrid>
              <a:tr h="45769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Наименование раздела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 назначения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Исполнение 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Динамика к 2015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 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расходы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155 023,8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435,1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98,3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29,8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99,3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5 458,5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434,0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114,5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42 170,8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530,4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91,4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17 740,7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221,6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91,4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221,6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92,9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1 226 006,0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221 361,4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435,0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495,0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88,9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131,0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250,3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250,3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124,0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116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572,2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114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397,6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98,1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122,1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017,3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012,7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76,7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601,9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598,5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77,9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5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Обслуживание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муниципального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долга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293,6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243,7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114,2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29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 общего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характера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260,5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260,5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127,9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90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РАСХОДЫ  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752 953,6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1731</a:t>
                      </a:r>
                      <a:r>
                        <a:rPr lang="ru-RU" sz="1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363,5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98,8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106,4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28" y="0"/>
            <a:ext cx="6172200" cy="64807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Исполнение районного бюджета по расходам по разделам  классификации расходов бюджета за 2016 год</a:t>
            </a:r>
            <a:endParaRPr lang="ru-RU" sz="16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593933609"/>
              </p:ext>
            </p:extLst>
          </p:nvPr>
        </p:nvGraphicFramePr>
        <p:xfrm>
          <a:off x="3429000" y="4714876"/>
          <a:ext cx="4643470" cy="442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0042" y="5640181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Структура расходной части бюджета по разделам классификации расходов бюджета в 2016 году</a:t>
            </a:r>
            <a:endParaRPr lang="ru-RU" sz="16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54" y="64291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428604" y="6357950"/>
            <a:ext cx="2714644" cy="214314"/>
          </a:xfrm>
          <a:prstGeom prst="homePlat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иугольник 11"/>
          <p:cNvSpPr/>
          <p:nvPr/>
        </p:nvSpPr>
        <p:spPr>
          <a:xfrm>
            <a:off x="428604" y="6643702"/>
            <a:ext cx="2714644" cy="214314"/>
          </a:xfrm>
          <a:prstGeom prst="homePlat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/>
          <p:cNvSpPr/>
          <p:nvPr/>
        </p:nvSpPr>
        <p:spPr>
          <a:xfrm>
            <a:off x="428604" y="7215206"/>
            <a:ext cx="2714644" cy="214314"/>
          </a:xfrm>
          <a:prstGeom prst="homePlate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иугольник 15"/>
          <p:cNvSpPr/>
          <p:nvPr/>
        </p:nvSpPr>
        <p:spPr>
          <a:xfrm>
            <a:off x="428604" y="6929454"/>
            <a:ext cx="2714644" cy="214314"/>
          </a:xfrm>
          <a:prstGeom prst="homePlate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428604" y="7500958"/>
            <a:ext cx="2714644" cy="214314"/>
          </a:xfrm>
          <a:prstGeom prst="homePlate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иугольник 17"/>
          <p:cNvSpPr/>
          <p:nvPr/>
        </p:nvSpPr>
        <p:spPr>
          <a:xfrm>
            <a:off x="428604" y="7786710"/>
            <a:ext cx="2714644" cy="214314"/>
          </a:xfrm>
          <a:prstGeom prst="homePlat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иугольник 18"/>
          <p:cNvSpPr/>
          <p:nvPr/>
        </p:nvSpPr>
        <p:spPr>
          <a:xfrm>
            <a:off x="428604" y="8072462"/>
            <a:ext cx="2714644" cy="214314"/>
          </a:xfrm>
          <a:prstGeom prst="homePlat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иугольник 19"/>
          <p:cNvSpPr/>
          <p:nvPr/>
        </p:nvSpPr>
        <p:spPr>
          <a:xfrm>
            <a:off x="428604" y="8358214"/>
            <a:ext cx="2714644" cy="214314"/>
          </a:xfrm>
          <a:prstGeom prst="homePlat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иугольник 20"/>
          <p:cNvSpPr/>
          <p:nvPr/>
        </p:nvSpPr>
        <p:spPr>
          <a:xfrm>
            <a:off x="428604" y="8643966"/>
            <a:ext cx="2714644" cy="214314"/>
          </a:xfrm>
          <a:prstGeom prst="homePlate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928802" y="6357950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1285860" y="6643702"/>
            <a:ext cx="2214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СОЦИАЛЬНАЯ ПОЛИТИКА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1571612" y="6929454"/>
            <a:ext cx="2071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ЗДРАВООХРАНЕНИЕ</a:t>
            </a:r>
            <a:endParaRPr lang="ru-RU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2214554" y="7215206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КУЛЬТУРА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1285860" y="7500958"/>
            <a:ext cx="21431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ФИЗИЧЕСКАЯ КУЛЬТУРА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571744" y="7786710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ЖКХ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928670" y="8040555"/>
            <a:ext cx="21431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НАЦИОНАЛЬНАЯ ЭКОНОМИКА</a:t>
            </a:r>
            <a:endParaRPr lang="ru-RU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857232" y="8326307"/>
            <a:ext cx="2428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МЕЖБЮДЖЕТНЫЕ ОТНОШЕНИЯ</a:t>
            </a:r>
            <a:endParaRPr lang="ru-RU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1714488" y="8612059"/>
            <a:ext cx="2428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ПРОЧИЕ ВОПРОСЫ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928802" y="708648"/>
            <a:ext cx="3456384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Всего расходов за 2016 год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1731,4 млн. рублей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794" y="2357422"/>
            <a:ext cx="2571768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Программные расходы 91,8 %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4752" y="2352292"/>
            <a:ext cx="2786082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Непрограммные</a:t>
            </a:r>
            <a:r>
              <a:rPr lang="ru-RU" dirty="0" smtClean="0">
                <a:solidFill>
                  <a:schemeClr val="tx1"/>
                </a:solidFill>
              </a:rPr>
              <a:t> расходы 8,2 %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8670" y="3638746"/>
            <a:ext cx="2232818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18900000" algn="bl" rotWithShape="0">
              <a:schemeClr val="accent5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1589,8  млн. 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42" y="3638746"/>
            <a:ext cx="2143140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13500000" algn="br" rotWithShape="0">
              <a:schemeClr val="accent5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141,6 млн. 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80" y="4500562"/>
            <a:ext cx="24288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расходы включают расходы на финансовое обеспечение Совета,  администрации, финансового органа, контрольно – счетной палаты, расходы на обслуживание муниципального долга, на реализацию отдельных мероприятий, связанных с общегосударственным управлением и расходы на исполнение отдельных государственных (краевого бюджета) и полномочий поселений, переданных муниципальному  району.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6672" y="4488982"/>
            <a:ext cx="35952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соответствии с перечнем муниципальных программ, утвержденным постановлением администрации муниципального образования Тимашевский район от 16 июня 2014 года № 857 "Об утверждении перечня муниципальных программ муниципального образования Тимашевский район» расходная часть бюджета исполнена в программном формате (14 муниципальных программ).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Внедрение программно-целевых методов управления обеспечивает: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увязку стратегического и бюджетного планирования; 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тесную увязку работы органов власти с общими приоритетами развития, достижениями стратегических целей;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качества управления бюджетными средствами (усиление роли финансового контроля за эффективностью расходования бюджетных средств);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и публичности бюджетного процесса.</a:t>
            </a:r>
          </a:p>
        </p:txBody>
      </p:sp>
      <p:sp>
        <p:nvSpPr>
          <p:cNvPr id="26" name="Стрелка вниз 25"/>
          <p:cNvSpPr/>
          <p:nvPr/>
        </p:nvSpPr>
        <p:spPr>
          <a:xfrm>
            <a:off x="2143116" y="1428728"/>
            <a:ext cx="642942" cy="92869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4500570" y="1428728"/>
            <a:ext cx="642942" cy="92869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643050" y="3000364"/>
            <a:ext cx="642942" cy="64294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714884" y="3000364"/>
            <a:ext cx="642942" cy="64294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76672" y="2483768"/>
          <a:ext cx="6048672" cy="3612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90" y="416454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latin typeface="+mn-lt"/>
                <a:cs typeface="Times New Roman" pitchFamily="18" charset="0"/>
              </a:rPr>
              <a:t>СОЦИАЛЬНАЯ</a:t>
            </a:r>
            <a:r>
              <a:rPr lang="ru-RU" dirty="0" smtClean="0">
                <a:latin typeface="+mn-lt"/>
                <a:cs typeface="Times New Roman" pitchFamily="18" charset="0"/>
              </a:rPr>
              <a:t> </a:t>
            </a:r>
            <a:r>
              <a:rPr lang="ru-RU" b="1" dirty="0" smtClean="0">
                <a:latin typeface="+mn-lt"/>
                <a:cs typeface="Times New Roman" pitchFamily="18" charset="0"/>
              </a:rPr>
              <a:t>СФЕРА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2856" y="4139952"/>
            <a:ext cx="64807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86,2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%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04664" y="6260815"/>
            <a:ext cx="626469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Большая часть средств от суммы бюджета направлена на образование – 71%; на культуру – 3,2%; на здравоохранение – 3,4%; на социальную политику – 6,6%; на физическую культуру – 1,3%.</a:t>
            </a:r>
          </a:p>
          <a:p>
            <a:pPr algn="just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2016 году в полном объеме перечислена субсидия на выполнение муниципального задания 67 бюджетным и 4 автономным муниципальным учреждениям – 1179,1 млн. рублей ( в том числе субсидия частной дошкольной организации в сумме 5,5 млн.рублей в рамках обеспечения государственных гарантий реализации прав на получение общедоступного и бесплатного образования), что составило 105,1 процента к прошлому году (1121,6 млн. рублей). Субсидии на иные цели из бюджета района муниципальным учреждениям перечислены в сумме  119,1 млн. рублей.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8680" y="971600"/>
            <a:ext cx="5976664" cy="936104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доля расходов районного бюджета приходится на социально-культурную сферу – 1 472,5 тыс.рублей или 85,0 % от общей суммы расходов. Рост к прошлому году составил 5,6%.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16154" y="2123728"/>
            <a:ext cx="16561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77072" y="4067944"/>
            <a:ext cx="64807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85,0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%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95536"/>
            <a:ext cx="6244208" cy="533408"/>
          </a:xfrm>
        </p:spPr>
        <p:txBody>
          <a:bodyPr/>
          <a:lstStyle/>
          <a:p>
            <a:r>
              <a:rPr lang="ru-RU" sz="1600" b="1" dirty="0" smtClean="0"/>
              <a:t>Структура расходов районного бюджета </a:t>
            </a:r>
            <a:br>
              <a:rPr lang="ru-RU" sz="1600" b="1" dirty="0" smtClean="0"/>
            </a:br>
            <a:r>
              <a:rPr lang="ru-RU" sz="1600" b="1" dirty="0" smtClean="0"/>
              <a:t>на социально-культурную сферу </a:t>
            </a:r>
            <a:endParaRPr lang="ru-RU" sz="1600" b="1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19212289"/>
              </p:ext>
            </p:extLst>
          </p:nvPr>
        </p:nvGraphicFramePr>
        <p:xfrm>
          <a:off x="3714752" y="5072066"/>
          <a:ext cx="3643338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517430975"/>
              </p:ext>
            </p:extLst>
          </p:nvPr>
        </p:nvGraphicFramePr>
        <p:xfrm>
          <a:off x="-785842" y="0"/>
          <a:ext cx="414340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3714752" y="571472"/>
          <a:ext cx="3286148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28604" y="5580112"/>
            <a:ext cx="6096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</a:rPr>
              <a:t>Структура расходов  на реализацию передаваемых полномочий за счет межбюджетных трансфертов</a:t>
            </a:r>
            <a:endParaRPr lang="ru-RU" sz="16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636" y="7140379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2016 год    952,5 млн.руб.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4664" y="4500562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Основная доля средств в социально-культурной сферы направлена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образо-вание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82,9%, на культуру – 3,8%, на здравоохранение – 3,9%, на социальную политику – 7,8%, на физическую культуру – 1,6%.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119212289"/>
              </p:ext>
            </p:extLst>
          </p:nvPr>
        </p:nvGraphicFramePr>
        <p:xfrm>
          <a:off x="-214338" y="5357818"/>
          <a:ext cx="3286124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Двойная стрелка влево/вправо 37"/>
          <p:cNvSpPr/>
          <p:nvPr/>
        </p:nvSpPr>
        <p:spPr>
          <a:xfrm>
            <a:off x="2357430" y="6429388"/>
            <a:ext cx="2428892" cy="571504"/>
          </a:xfrm>
          <a:prstGeom prst="leftRightArrow">
            <a:avLst/>
          </a:prstGeom>
          <a:solidFill>
            <a:srgbClr val="00B05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войная стрелка влево/вправо 30"/>
          <p:cNvSpPr/>
          <p:nvPr/>
        </p:nvSpPr>
        <p:spPr>
          <a:xfrm>
            <a:off x="2571744" y="6929454"/>
            <a:ext cx="1928826" cy="571504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войная стрелка влево/вправо 34"/>
          <p:cNvSpPr/>
          <p:nvPr/>
        </p:nvSpPr>
        <p:spPr>
          <a:xfrm>
            <a:off x="2857496" y="8001024"/>
            <a:ext cx="1428760" cy="500066"/>
          </a:xfrm>
          <a:prstGeom prst="leftRightArrow">
            <a:avLst/>
          </a:prstGeom>
          <a:solidFill>
            <a:srgbClr val="FFFF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войная стрелка влево/вправо 38"/>
          <p:cNvSpPr/>
          <p:nvPr/>
        </p:nvSpPr>
        <p:spPr>
          <a:xfrm>
            <a:off x="2714620" y="7500958"/>
            <a:ext cx="1714512" cy="500066"/>
          </a:xfrm>
          <a:prstGeom prst="leftRightArrow">
            <a:avLst/>
          </a:prstGeom>
          <a:solidFill>
            <a:schemeClr val="accent5">
              <a:lumMod val="60000"/>
              <a:lumOff val="4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000372" y="6581017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14620" y="7072330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57496" y="7572396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00372" y="8072462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Иные расходы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Двойная стрелка влево/вправо 29"/>
          <p:cNvSpPr/>
          <p:nvPr/>
        </p:nvSpPr>
        <p:spPr>
          <a:xfrm>
            <a:off x="2786058" y="1714480"/>
            <a:ext cx="1285884" cy="428628"/>
          </a:xfrm>
          <a:prstGeom prst="leftRightArrow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войная стрелка влево/вправо 31"/>
          <p:cNvSpPr/>
          <p:nvPr/>
        </p:nvSpPr>
        <p:spPr>
          <a:xfrm>
            <a:off x="2714620" y="3071802"/>
            <a:ext cx="1428760" cy="428628"/>
          </a:xfrm>
          <a:prstGeom prst="leftRightArrow">
            <a:avLst/>
          </a:prstGeom>
          <a:gradFill>
            <a:gsLst>
              <a:gs pos="0">
                <a:srgbClr val="0070C0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войная стрелка влево/вправо 32"/>
          <p:cNvSpPr/>
          <p:nvPr/>
        </p:nvSpPr>
        <p:spPr>
          <a:xfrm>
            <a:off x="2928934" y="2214546"/>
            <a:ext cx="1071570" cy="714380"/>
          </a:xfrm>
          <a:prstGeom prst="leftRightArrow">
            <a:avLst/>
          </a:prstGeom>
          <a:gradFill>
            <a:gsLst>
              <a:gs pos="0">
                <a:srgbClr val="457D58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войная стрелка влево/вправо 33"/>
          <p:cNvSpPr/>
          <p:nvPr/>
        </p:nvSpPr>
        <p:spPr>
          <a:xfrm>
            <a:off x="2571744" y="1285852"/>
            <a:ext cx="1857388" cy="428628"/>
          </a:xfrm>
          <a:prstGeom prst="leftRightArrow">
            <a:avLst/>
          </a:prstGeom>
          <a:gradFill>
            <a:gsLst>
              <a:gs pos="0">
                <a:srgbClr val="00B0F0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войная стрелка влево/вправо 35"/>
          <p:cNvSpPr/>
          <p:nvPr/>
        </p:nvSpPr>
        <p:spPr>
          <a:xfrm>
            <a:off x="2428868" y="3571868"/>
            <a:ext cx="2000264" cy="428628"/>
          </a:xfrm>
          <a:prstGeom prst="leftRightArrow">
            <a:avLst/>
          </a:prstGeom>
          <a:gradFill>
            <a:gsLst>
              <a:gs pos="0">
                <a:schemeClr val="accent4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928934" y="1357290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71810" y="1794671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86058" y="3110203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00372" y="2324385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14620" y="3652059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06660015"/>
              </p:ext>
            </p:extLst>
          </p:nvPr>
        </p:nvGraphicFramePr>
        <p:xfrm>
          <a:off x="357166" y="5214942"/>
          <a:ext cx="3239220" cy="372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77426073"/>
              </p:ext>
            </p:extLst>
          </p:nvPr>
        </p:nvGraphicFramePr>
        <p:xfrm>
          <a:off x="3789040" y="5214942"/>
          <a:ext cx="2711794" cy="372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32656" y="2071670"/>
          <a:ext cx="6239616" cy="2898259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04056"/>
                <a:gridCol w="3188588"/>
                <a:gridCol w="689584"/>
                <a:gridCol w="642942"/>
                <a:gridCol w="642942"/>
                <a:gridCol w="571504"/>
              </a:tblGrid>
              <a:tr h="28575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Категория работников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2013 год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2014 год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36665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педагогические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работники</a:t>
                      </a:r>
                    </a:p>
                  </a:txBody>
                  <a:tcPr marL="6546" marR="6546" marT="654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образовательных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учреждений общего образования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24 882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27671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27860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335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дошкольных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образовательных учреждений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20 750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22251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24597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484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учреждений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дополнительного образования детей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17 580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18 676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21185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23001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24919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Работники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учреждений культуры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13 749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17 567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17 329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17998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54675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Врачи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 работники медицинских организаций, имеющие высшее медицинское (фармацевтическое) образование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35 409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36 822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37 990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39239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3666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Средний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медицинский (фармацевтический) персонал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17 791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18 874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19 161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19286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  <a:tr h="24919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Младший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медицинский персонал</a:t>
                      </a:r>
                    </a:p>
                  </a:txBody>
                  <a:tcPr marL="6546" marR="6546" marT="6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12 020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12 068</a:t>
                      </a: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6" marR="6546" marT="65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000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rgbClr val="4F81BD">
                            <a:tint val="44500"/>
                            <a:satMod val="160000"/>
                          </a:srgbClr>
                        </a:gs>
                        <a:gs pos="100000">
                          <a:srgbClr val="4F81BD">
                            <a:tint val="23500"/>
                            <a:satMod val="160000"/>
                          </a:srgbClr>
                        </a:gs>
                      </a:gsLst>
                      <a:lin ang="1800000" scaled="0"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000768" y="1712200"/>
            <a:ext cx="5715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66" y="1518802"/>
            <a:ext cx="6000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Средняя заработная плата работников социальной сферы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04" y="214282"/>
            <a:ext cx="6143668" cy="1214446"/>
          </a:xfrm>
          <a:prstGeom prst="roundRect">
            <a:avLst/>
          </a:prstGeom>
          <a:gradFill>
            <a:gsLst>
              <a:gs pos="50000">
                <a:schemeClr val="tx2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57232" y="362522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n-lt"/>
                <a:cs typeface="Times New Roman" pitchFamily="18" charset="0"/>
              </a:rPr>
              <a:t>Реализация Указа Президента Российской Федерации от 7 мая 2012 года № 597 «О мероприятиях по реализации государственной политики»</a:t>
            </a:r>
            <a:endParaRPr lang="ru-RU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966403"/>
              </p:ext>
            </p:extLst>
          </p:nvPr>
        </p:nvGraphicFramePr>
        <p:xfrm>
          <a:off x="428625" y="3643313"/>
          <a:ext cx="6113463" cy="257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1" name="Лист" r:id="rId4" imgW="9401243" imgH="6134190" progId="Excel.Sheet.8">
                  <p:embed/>
                </p:oleObj>
              </mc:Choice>
              <mc:Fallback>
                <p:oleObj name="Лист" r:id="rId4" imgW="9401243" imgH="6134190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643313"/>
                        <a:ext cx="6113463" cy="257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8604" y="3304752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dirty="0" smtClean="0">
                <a:latin typeface="+mn-lt"/>
                <a:cs typeface="Times New Roman" pitchFamily="18" charset="0"/>
              </a:rPr>
              <a:t>расходов районного бюджета на отрасль «Образование»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704" y="6305148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Структура расходов районного бюджета на образование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357166" y="6572264"/>
          <a:ext cx="6143668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268760" y="7429520"/>
            <a:ext cx="10801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за 2016 год 1221,4 млн.руб.</a:t>
            </a:r>
            <a:endParaRPr lang="ru-RU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8604" y="1285853"/>
            <a:ext cx="6215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системе образования в настоящее время действует 33 дошкольных образовательных организации, 19 общеобразовательных организаций, 4 организации дополнительного образования детей (центры детского творчества), 3 организации дополнительного образования детей подведомственных отделу культуры (ДМШ, ДШИ и ДХШ), 3 учреждения в области молодежи и оздоровления (лагерь оздоровления и отдыха «Золотой колос» и 2 молодежных центра),  4 спортивные школы , 5 прочих учреждений в области образования (методический центр, ПМСС «С Любовью к детям», управление образования и отдел по делам молодежи).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428628"/>
          </a:xfrm>
          <a:prstGeom prst="roundRect">
            <a:avLst/>
          </a:prstGeom>
          <a:gradFill>
            <a:gsLst>
              <a:gs pos="50000">
                <a:schemeClr val="tx2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ОБРАЗОВАНИЕ</a:t>
            </a:r>
            <a:endParaRPr lang="ru-RU" sz="16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0042" y="714348"/>
            <a:ext cx="6143668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699947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1221,4 млн.рублей, в том числе средства краевого бюджета 796,9 млн.рублей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04664" y="1414189"/>
          <a:ext cx="6239046" cy="3063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8518"/>
                <a:gridCol w="928694"/>
                <a:gridCol w="857256"/>
                <a:gridCol w="714380"/>
                <a:gridCol w="785818"/>
                <a:gridCol w="714380"/>
              </a:tblGrid>
              <a:tr h="18161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за 2016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marL="7133" marR="7133" marT="7133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133" marR="7133" marT="7133" marB="0" anchor="b"/>
                </a:tc>
              </a:tr>
              <a:tr h="5525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районного бюджета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краевого бюджета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Образование, всего</a:t>
                      </a:r>
                    </a:p>
                    <a:p>
                      <a:pPr algn="l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1921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19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4346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134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134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656162" y="1069258"/>
            <a:ext cx="113042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млн.рублей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04" y="4643438"/>
            <a:ext cx="61436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 области образования утверждено 66 муниципальных заданий для выполнения 35 муниципальных услуг, на финансирование данных расходов в отчетном финансовом году  было направлено  1083,5 млн. рублей; 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содержание казенных учреждений (управление образования, отдел по делам молодежи, централизованная межотраслевая бухгалтерия, молодежные центры)  израсходовано  42,9 млн. рублей;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реализацию целевых мероприятий в области образования направлено 82,9 млн. рублей.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 капитальные вложения в объекты муниципальной собственности израсходовано 12,1 млн. рублей. Расходы были предусмотрены на строительство дополнительного корпуса на 70 мест для МБДОУ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/с № 26 ст.Медведовская (1 млн.рублей), комплексной спортивно-игровой площадки на территории МБОУ СОШ № 15  в ст..Роговская (4 млн. рублей), многофункциональной спортивно-игровой площадки с зоной уличных тренажеров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воркаута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ст.Днепровской (2,3 млн. рублей), проектирование и строительство многофункциональной спортивно-игровой площадки СОШ № 3 ст. Новокорсунской (4,4 млн. рублей), строительство объекта «Универсальный спортивный комплекс в ст.Медведовская ( 416,3 тыс.рублей)</a:t>
            </a: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32" y="57147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          Распределение расходов районного бюджета по разделу «Образование»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8" y="1357290"/>
            <a:ext cx="6334994" cy="31085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выполнение муниципальных заданий образовательными организациями (33 муниципальных и 1 частное), в сумме – 423,2 млн. рублей.  Из них средства районного бюджета  93,9 млн. рублей направлены на содержание учреждений, коммунальные услуги и питание детей, а средства краевого бюджета – 329,3 млн. рублей на получение общедоступного и бесплатного образования в дошкольных организациях;  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компенсация расходов на оплату жилых помещений, отопления и освещения педагогическим работникам, проживающим и работающим в сельской местности -  3,9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компенсация части родительской платы за присмотр и уход за детьми, посещающими образовательные организации, реализующие образовательную программу дошкольного образования - 11,2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ремонт и материально-техническое обеспечение дошкольных организаций– 4,6 млн.рублей;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66" y="5000628"/>
            <a:ext cx="6215106" cy="286232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муниципальных заданий дополнительного образования - 80,9 млн. рублей (из них средства районного бюджета -74,5 млн. рублей, средства краевого бюджета – 6,4 млн.рублей);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организация и проведение физкультурных и спортивных мероприятий в детско-юношеской школе  -  0,3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поддержка отдельных  категорий работников муниципальных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образователь-ных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организаций дополнительного образования детей – 0,2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компенсация расходов на оплату жилых помещений, отопления и освещения педагогическим работникам, проживающим и работающим в сельской местности  – 0,7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ремонт и материально-техническое обеспечение организаций по внешкольной работе с детьми  – 0,2 млн.рублей;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604" y="142844"/>
            <a:ext cx="6215106" cy="642942"/>
          </a:xfrm>
          <a:prstGeom prst="roundRect">
            <a:avLst/>
          </a:prstGeom>
          <a:gradFill>
            <a:gsLst>
              <a:gs pos="50000">
                <a:schemeClr val="tx2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28628" y="142844"/>
            <a:ext cx="6286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Муниципальная программа «Развитие образования» </a:t>
            </a:r>
            <a:r>
              <a:rPr lang="ru-RU" sz="16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+mn-lt"/>
              </a:rPr>
              <a:t>1124,4 млн.рублей</a:t>
            </a:r>
          </a:p>
          <a:p>
            <a:endParaRPr lang="ru-RU" sz="1600" b="1" dirty="0"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604" y="857224"/>
            <a:ext cx="6215106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90" y="857224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«Развитие системы дошкольного образования» -  442,9 млн.рублей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8" y="4500562"/>
            <a:ext cx="6153192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00042" y="4500562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«Развитие системы дополнительного образования» -  82,3</a:t>
            </a:r>
          </a:p>
          <a:p>
            <a:pPr algn="ctr"/>
            <a:r>
              <a:rPr lang="ru-RU" sz="1400" dirty="0" smtClean="0">
                <a:latin typeface="+mn-lt"/>
              </a:rPr>
              <a:t> млн.рублей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42" y="7643834"/>
            <a:ext cx="6010316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71480" y="762068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«Организация отдыха учащихся образовательных организаций в каникулярное время»  -  7,3  млн. рублей</a:t>
            </a:r>
            <a:endParaRPr lang="ru-RU" sz="1400" dirty="0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66" y="8170159"/>
            <a:ext cx="621510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финансирование мероприятий по организации отдыха детей в каникулярное время  в загородном лагере  «Золотой колос» (400 детей) и  в лагерях дневного пребывания на базе образовательных учреждений  (1113 детей)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04" y="785786"/>
            <a:ext cx="6215106" cy="65248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муниципальных заданий общеобразовательными  организациями – 481,1 млн. рублей, из них средства районного бюджета – 68,3 млн. рублей, средства краевого бюджета – 412,8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компенсация расходов на оплату жилых помещений, отопления и освещения педагогическим работникам - 4,2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реализация мероприятий муниципальной программы «Развитие образования» - 18,8 млн. рублей, из них на организацию питания школьников – 15,2 млн.  рублей (питание учащихся школ  и обеспечение их молоком  2 раза в неделю); организация военно-патриотической работы с учащимися, проведение учебных сборов учащихся (юношей) образовательных организаций – 0,6 млн.рублей, выплата премий главы одаренным школьникам, проведение районных и краевых конкурсов, праздников для учащихся и работников общеобразовательных учреждений - 0,7 млн.рублей, организация и проведение государственной (итоговой) аттестации выпускников 9-х и 11-х классов в форме и по материалам ЕГЭ общеобразовательных учреждений – 1,5 млн.рублей,  организация мероприятий по трудоустройству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несовершен-нолетних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возрасте от 14 до 18 лет – 0,8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льготное питание учащихся из многодетных семей в муниципальных общеобразовательных организациях – 2,3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ремонт и материально-техническое обеспечение школ №4,6,12,14,21 – 1,9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строительство спортивно-игровых площадок в станицах Днепровская, Роговская и Новокорсунская– 10,6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проведение капитального и текущего ремонта школ – 18,1 млн. рублей, в том числе ремонт спортзалов СОШ № 4,18 – 4,1 млн. рублей, проведение капитального и текущего ремонта СОШ № 1,4,5,7,18,6,12,3 – 7,1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приобретение 2-х автобусов для СОШ №12,13 – 4,0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приобретение движимого имущества общеобразовательными учреждениями – 0,2 млн. рублей.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604" y="214282"/>
            <a:ext cx="6286544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604" y="191128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Подпрограмма</a:t>
            </a: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«Развитие начального общего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основного общего, среднего общего образования» -  541,2 млн.рублей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66" y="7143768"/>
            <a:ext cx="6286544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1480" y="7120614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Подпрограмма «Обеспечение деятельности прочих учреждений, относящихся к системе образования» - 50,7 млн. рублей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66" y="7688729"/>
            <a:ext cx="6190408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муниципальных заданий тремя подведомственными учреждениями – 14,4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обеспечение деятельности казенного учреждения МКУ ЦМБ – 28,6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обеспечение деятельности управления образования – 7,7  млн. рублей;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166049"/>
              </p:ext>
            </p:extLst>
          </p:nvPr>
        </p:nvGraphicFramePr>
        <p:xfrm>
          <a:off x="714375" y="1928813"/>
          <a:ext cx="5784850" cy="278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5" name="Лист" r:id="rId4" imgW="9401243" imgH="6115050" progId="Excel.Sheet.8">
                  <p:embed/>
                </p:oleObj>
              </mc:Choice>
              <mc:Fallback>
                <p:oleObj name="Лист" r:id="rId4" imgW="9401243" imgH="6115050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1928813"/>
                        <a:ext cx="5784850" cy="278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8604" y="128585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dirty="0" smtClean="0">
                <a:latin typeface="+mn-lt"/>
                <a:cs typeface="Times New Roman" pitchFamily="18" charset="0"/>
              </a:rPr>
              <a:t>расходов районного бюджета на отрасль «Культура и кинематография»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428628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КУЛЬТУРА И КИНЕМАТОГРАФИЯ</a:t>
            </a:r>
            <a:endParaRPr lang="ru-RU" sz="16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714348"/>
            <a:ext cx="6215106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699947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55,5 млн.рублей, в том числе средства краевого бюджета 11,7  млн.рублей</a:t>
            </a: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66" y="4786314"/>
            <a:ext cx="6286544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042" y="4804950"/>
            <a:ext cx="607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n-lt"/>
              </a:rPr>
              <a:t>Муниципальная программа «Развитие культуры» - 93,4 млн.рублей</a:t>
            </a:r>
            <a:endParaRPr lang="ru-RU" sz="1600" dirty="0">
              <a:latin typeface="+mn-l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604" y="5357818"/>
            <a:ext cx="6215106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28604" y="5357818"/>
            <a:ext cx="621510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«Совершенствование деятельности муниципальных учреждений»  - 88,9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66" y="5929322"/>
            <a:ext cx="6215106" cy="17851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муниципальных заданий учреждениями, подведомственными   отделу культуры – 72,5 млн. рублей;;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комплектование библиотечных фондов -  0,4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компенсация расходов на оплату жилых помещений, отопления и освещения педагогическим работникам, проживающим и работающим в сельской местности  – 0,5 тыс.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капитальный  ремонт здания МРДК им. В.М.Толстых – 16 млн.рублей;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04" y="7572396"/>
            <a:ext cx="621510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«Поддержка и стимулирование детского творчества в каникулярное время»  -  0,3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7166" y="8192184"/>
            <a:ext cx="6215106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финансирование мероприятий по организации отдыха и оздоровления детей в каникулярное время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8" y="1351075"/>
            <a:ext cx="628654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Вашему вниманию предлагается издание, в  котором кратко  и доступно отражены основные положения отчета об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испол-нении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бюджета муниципального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 за 2016 год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Предоставленная информация предназначена для широкого круга пользователей и будет интересна и полезна как педагогам, врачам, молодым семьям, так муниципальным служащим, пенсионерам и другим категориям населения, так как бюджет затрагивает интересы каждого жителя.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Изложенные в брошюре в текстовом и графическом виде данные наглядно показывают, что ключевыми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направлени-ями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расходования бюджетных средств в рамках реализации муниципальных программ в 2016 году были финансирование мероприятий в сфере образования, здравоохранения, культуры, социальной защиты, физической культуры и спорта.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Изучение материала, представленного в нашем «бюджете для граждан», дает возможность всем жителям района узнать, как наполняется казна, как муниципальное образование выполняет принятые расходные обязательства, на какие цели и в каком объеме направляются бюджетные средства, сделать выводы об эффективности расходов бюджета района.</a:t>
            </a:r>
          </a:p>
          <a:p>
            <a:pPr algn="just"/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56" y="92866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тимашевцы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Прямоугольник 24"/>
          <p:cNvSpPr>
            <a:spLocks noChangeArrowheads="1"/>
          </p:cNvSpPr>
          <p:nvPr/>
        </p:nvSpPr>
        <p:spPr bwMode="auto">
          <a:xfrm>
            <a:off x="500063" y="6929438"/>
            <a:ext cx="221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28604" y="214282"/>
            <a:ext cx="621510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«Управление в сфере установленных функций»  -  2,1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66" y="785786"/>
            <a:ext cx="621510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обеспечение деятельности отдела культуры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604" y="1142976"/>
            <a:ext cx="6215106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«Культура </a:t>
            </a:r>
            <a:r>
              <a:rPr lang="ru-RU" sz="1400" dirty="0" err="1" smtClean="0">
                <a:latin typeface="+mn-lt"/>
              </a:rPr>
              <a:t>Тимашевского</a:t>
            </a:r>
            <a:r>
              <a:rPr lang="ru-RU" sz="1400" dirty="0" smtClean="0">
                <a:latin typeface="+mn-lt"/>
              </a:rPr>
              <a:t> района»  -  2,1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66" y="1500166"/>
            <a:ext cx="6215106" cy="22467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реализация мероприятий по развитию культуры и искусства – 0,9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сохранение и развитие традиционной народной культуры и поддержка народных художественных промыслов и ремесленной деятельности в - 0,2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финансирование мероприятий, посвященных праздничным дням и памятным датам - 0,9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организация дополнительного профессионального образования работников муниципальных учреждений культуры и внедрение компьютерных технологий в деятельность организаций культуры и искусства - 0,1 млн.рублей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428604" y="4143372"/>
          <a:ext cx="6143669" cy="3435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1110037"/>
                <a:gridCol w="1033103"/>
                <a:gridCol w="857257"/>
              </a:tblGrid>
              <a:tr h="49132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3521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районных фестивалей и конкурсов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 мероприятий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83527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Комплектование книжных фондов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1429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1429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83527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муниципального задания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3521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путевок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организации отдыха и оздоровления одаренных детей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06929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 на оплату жилых помещений, отопления и освещения педагогическим работникам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06486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профессионального образования и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доп. профессионального образования работников муниципальных учреждений культуры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28604" y="3786182"/>
            <a:ext cx="6143668" cy="3077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Отдельные целевые показатели муниципальной программы</a:t>
            </a:r>
            <a:endParaRPr lang="ru-RU" sz="1400" dirty="0">
              <a:latin typeface="+mn-lt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85728" y="7643834"/>
            <a:ext cx="1643060" cy="571498"/>
          </a:xfrm>
          <a:prstGeom prst="round2Diag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Библиотечное обслуживание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8" y="8358214"/>
            <a:ext cx="1571636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11936 читателей</a:t>
            </a: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94159 посещений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071678" y="7643834"/>
            <a:ext cx="2000264" cy="571498"/>
          </a:xfrm>
          <a:prstGeom prst="round2Diag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Организация и проведение мероприятий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214818" y="7643834"/>
            <a:ext cx="2357454" cy="571504"/>
          </a:xfrm>
          <a:prstGeom prst="round2Diag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Реализация дополнительных образовательных программ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85992" y="8358214"/>
            <a:ext cx="1571636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193833 человек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8" y="8358214"/>
            <a:ext cx="1571636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1095 посетителей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8928492"/>
              </p:ext>
            </p:extLst>
          </p:nvPr>
        </p:nvGraphicFramePr>
        <p:xfrm>
          <a:off x="500063" y="1933575"/>
          <a:ext cx="5859462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9" name="Лист" r:id="rId4" imgW="9391785" imgH="6048465" progId="Excel.Sheet.8">
                  <p:embed/>
                </p:oleObj>
              </mc:Choice>
              <mc:Fallback>
                <p:oleObj name="Лист" r:id="rId4" imgW="9391785" imgH="6048465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933575"/>
                        <a:ext cx="5859462" cy="2643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8604" y="128585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dirty="0" smtClean="0">
                <a:latin typeface="+mn-lt"/>
                <a:cs typeface="Times New Roman" pitchFamily="18" charset="0"/>
              </a:rPr>
              <a:t>расходов районного бюджета на отрасль «Здравоохранение»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42862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ЗДРАВООХРАНЕНИЕ</a:t>
            </a:r>
            <a:endParaRPr lang="ru-RU" sz="16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714348"/>
            <a:ext cx="6215106" cy="5000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699947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58,3 млн.рублей, в том числе средства краевого бюджета 56  млн.рублей</a:t>
            </a: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66" y="4786314"/>
            <a:ext cx="6286544" cy="5000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57166" y="4714876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Муниципальная программа «Развитие здравоохранения»                    57 млн.рублей</a:t>
            </a:r>
            <a:endParaRPr lang="ru-RU" sz="1600" dirty="0">
              <a:latin typeface="+mn-l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604" y="5357818"/>
            <a:ext cx="6215106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28604" y="5357818"/>
            <a:ext cx="621510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Мероприятие  «Организация первичной медико-санитарной помощи»             56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66" y="5929322"/>
            <a:ext cx="6357982" cy="24314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муниципального задания МУЗ «ЦРБ»  – 35,3 млн. рублей;;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предоставление дополнительной денежной компенсации на усиленное питание донору, безвозмездно сдавшему кровь и (или) ее компоненты -  0,5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предоставление мер социальной поддержки жертвам политических репрессий, труженикам тыла, ветеранам труда, ветеранам военной службы, достигшим возраста, дающего право на пенсию по старости в бесплатном изготовлении и ремонте зубных протезов– 2,1 тыс.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предоставление мер социальной поддержки отдельным группам населения в обеспечении лекарственными средствами и изделиями медицинского назначения– 18,1 млн.рублей;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500563" y="4143375"/>
            <a:ext cx="1851025" cy="928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04" y="763761"/>
            <a:ext cx="6215106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Отдельные мероприятия в области здравоохранения  -  1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90" y="1181093"/>
            <a:ext cx="6429420" cy="24622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2800"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установка (ремонт) ограждения, систем видеонаблюдения периметра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террито-рии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основного лечебного корпуса ЦРБ – 0,5 млн.рублей;</a:t>
            </a:r>
          </a:p>
          <a:p>
            <a:pPr marL="172800"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финансирование мероприятий по оздоровлению детей  - 60 тыс.рублей;</a:t>
            </a:r>
          </a:p>
          <a:p>
            <a:pPr marL="172800"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приобретение иммунологических препаратов для проведения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профилактичес-ких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прививок  - 0,3 млн.рублей;</a:t>
            </a:r>
          </a:p>
          <a:p>
            <a:pPr marL="172800"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компенсация расходов, связанных с оказанием  в  2016 году медицинскими организациями,  гражданам Украины и лицам без гражданства медицинской помощи -49,9 тыс.рублей;</a:t>
            </a:r>
          </a:p>
          <a:p>
            <a:pPr marL="172800"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повышение квалификации работников муниципальных учреждений здравоохранения – 126 тыс.рублей</a:t>
            </a:r>
          </a:p>
          <a:p>
            <a:pPr marL="172800"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66" y="4071934"/>
          <a:ext cx="6143668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  <a:gridCol w="2143140"/>
                <a:gridCol w="1000132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15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Смертность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 всех причин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 тыс. 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049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Младенческая смертность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 тыс. 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4719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Смертность детей от 0 до 17 лет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 тыс. 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781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Охват населения профилактическими осмотрами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процент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99,1%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781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Смертность от дорожно-транспортных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происшествий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 тыс. 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Заболеваемость туберкулезом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100 тыс.населения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262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Смертность от туберкулеза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100 тыс.населения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781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Ежегодное протезирование льготной категории граждан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1380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Ежегодное обеспечение доноров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1029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689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Курсы повышения квалификации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689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Ежегодная вакцинация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9778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гражданам Украины и лицам без гражданства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57166" y="3621281"/>
            <a:ext cx="6143668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Отдельные целевые показатели муниципальной программы</a:t>
            </a:r>
            <a:endParaRPr lang="ru-RU" sz="1400" dirty="0">
              <a:latin typeface="+mn-l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604" y="214282"/>
            <a:ext cx="6215106" cy="42862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ЗДРАВООХРАНЕНИЕ</a:t>
            </a:r>
            <a:endParaRPr lang="ru-RU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28802" y="3000364"/>
            <a:ext cx="2512870" cy="57150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Питание и медикаменты для больных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57364" y="5064086"/>
            <a:ext cx="4714908" cy="9366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Родовые сертификаты – 10,2 млн. руб.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Предпринимательская и иная, приносящая доход, деятельность – 21,5 млн.руб.</a:t>
            </a: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8802" y="6072202"/>
            <a:ext cx="2357454" cy="71437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Фонд оплаты труда медицинским работникам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802" y="6853456"/>
            <a:ext cx="2714644" cy="57606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Обеспечение льготными медикаментами беременных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802" y="7496398"/>
            <a:ext cx="3168352" cy="57606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Оснащение медицинским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инструментом и оборудовани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802" y="4214810"/>
            <a:ext cx="3714776" cy="7143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Оплата ГСМ, проведение текущих ремонтов зданий и оборудования, оплата коммунальных услуг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802" y="3643306"/>
            <a:ext cx="2786082" cy="50006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Фонд оплаты труда сотрудникам лечебных учреждений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28802" y="8210778"/>
            <a:ext cx="3321844" cy="57606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Приобретение мягкого инвентаря и прочих расходных материалов</a:t>
            </a:r>
            <a:endParaRPr lang="ru-RU" sz="1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6" idx="2"/>
            <a:endCxn id="6" idx="2"/>
          </p:cNvCxnSpPr>
          <p:nvPr/>
        </p:nvCxnSpPr>
        <p:spPr>
          <a:xfrm rot="5400000">
            <a:off x="3107529" y="67865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1844824" y="565212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857364" y="1928794"/>
            <a:ext cx="4714908" cy="10001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Территориальный </a:t>
            </a: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фонд </a:t>
            </a: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обязательного медицинского страхования -  450,2 млн.рублей</a:t>
            </a: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857224"/>
            <a:ext cx="6072230" cy="9286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Финансирование учреждений здравоохранения за счет </a:t>
            </a:r>
            <a:b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других источников  - 481,9 млн.рублей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лево 29"/>
          <p:cNvSpPr/>
          <p:nvPr/>
        </p:nvSpPr>
        <p:spPr>
          <a:xfrm>
            <a:off x="4714884" y="3071802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лево 31"/>
          <p:cNvSpPr/>
          <p:nvPr/>
        </p:nvSpPr>
        <p:spPr>
          <a:xfrm>
            <a:off x="5214950" y="3714744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лево 33"/>
          <p:cNvSpPr/>
          <p:nvPr/>
        </p:nvSpPr>
        <p:spPr>
          <a:xfrm>
            <a:off x="5715016" y="4357686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072074" y="300036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572140" y="300036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72140" y="321467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572140" y="342899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072206" y="300036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072206" y="321467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72206" y="342899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072206" y="364330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72206" y="3857620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572140" y="364330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072206" y="407193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072206" y="428624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лево 49"/>
          <p:cNvSpPr/>
          <p:nvPr/>
        </p:nvSpPr>
        <p:spPr>
          <a:xfrm>
            <a:off x="4357694" y="6143636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лево 50"/>
          <p:cNvSpPr/>
          <p:nvPr/>
        </p:nvSpPr>
        <p:spPr>
          <a:xfrm>
            <a:off x="4857760" y="6786578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лево 51"/>
          <p:cNvSpPr/>
          <p:nvPr/>
        </p:nvSpPr>
        <p:spPr>
          <a:xfrm>
            <a:off x="5357826" y="7500958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лево 52"/>
          <p:cNvSpPr/>
          <p:nvPr/>
        </p:nvSpPr>
        <p:spPr>
          <a:xfrm>
            <a:off x="5786454" y="8358214"/>
            <a:ext cx="714380" cy="42862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714884" y="607219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214950" y="607219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715016" y="607219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43644" y="607219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214950" y="628651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715016" y="628651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143644" y="628651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5214950" y="650082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5715016" y="650082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143644" y="650082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214950" y="6715140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715016" y="6715140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143644" y="6715140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715016" y="692945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6143644" y="692945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5715016" y="714376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5715016" y="735808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143644" y="714376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6143644" y="7358082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6143644" y="7572396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143644" y="7786710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6143644" y="8001024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143644" y="8215338"/>
            <a:ext cx="357190" cy="71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трелка вправо 81"/>
          <p:cNvSpPr/>
          <p:nvPr/>
        </p:nvSpPr>
        <p:spPr>
          <a:xfrm>
            <a:off x="1071546" y="2000232"/>
            <a:ext cx="785818" cy="71438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500042" y="2000232"/>
            <a:ext cx="642942" cy="38576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трелка вправо 83"/>
          <p:cNvSpPr/>
          <p:nvPr/>
        </p:nvSpPr>
        <p:spPr>
          <a:xfrm>
            <a:off x="1071546" y="5143504"/>
            <a:ext cx="785818" cy="7858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428604" y="285720"/>
            <a:ext cx="6215106" cy="42862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TextBox 90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ЗДРАВООХРАНЕНИЕ</a:t>
            </a:r>
            <a:endParaRPr lang="ru-RU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124270"/>
              </p:ext>
            </p:extLst>
          </p:nvPr>
        </p:nvGraphicFramePr>
        <p:xfrm>
          <a:off x="428625" y="2286000"/>
          <a:ext cx="6024563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3" name="Лист" r:id="rId4" imgW="9401243" imgH="6095910" progId="Excel.Sheet.8">
                  <p:embed/>
                </p:oleObj>
              </mc:Choice>
              <mc:Fallback>
                <p:oleObj name="Лист" r:id="rId4" imgW="9401243" imgH="6095910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2286000"/>
                        <a:ext cx="6024563" cy="300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7166" y="1558333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dirty="0" smtClean="0">
                <a:latin typeface="+mn-lt"/>
                <a:cs typeface="Times New Roman" pitchFamily="18" charset="0"/>
              </a:rPr>
              <a:t>расходов районного бюджета на отрасль «Социальная политика»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66" y="214282"/>
            <a:ext cx="6215106" cy="428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СОЦИАЛЬНАЯ ПОЛИТИКА</a:t>
            </a:r>
            <a:endParaRPr lang="ru-RU" sz="16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66" y="928662"/>
            <a:ext cx="621510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914261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  114,4 млн.рублей, в том числе средства краевого бюджета  110,5  млн.рублей</a:t>
            </a: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66" y="5500694"/>
            <a:ext cx="6286544" cy="5715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57166" y="5487423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Муниципальная программа «Социальная поддержка граждан </a:t>
            </a:r>
            <a:r>
              <a:rPr lang="ru-RU" sz="1600" dirty="0" err="1" smtClean="0">
                <a:latin typeface="+mn-lt"/>
              </a:rPr>
              <a:t>Тимашевского</a:t>
            </a:r>
            <a:r>
              <a:rPr lang="ru-RU" sz="1600" dirty="0" smtClean="0">
                <a:latin typeface="+mn-lt"/>
              </a:rPr>
              <a:t> района» -  103,6 млн.рублей</a:t>
            </a:r>
            <a:endParaRPr lang="ru-RU" sz="16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604" y="6191920"/>
            <a:ext cx="621510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  «Развитие мер социальной поддержки отдельных категорий граждан»  -   4,7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66" y="6786294"/>
            <a:ext cx="6357982" cy="20005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поддержка социально ориентированных некоммерческих организаций  – 0,8 млн. рублей;;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оказание единовременной материальной помощи некоторым категориям граждан, оказавшимся в трудной жизненной ситуации -  0,2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ежемесячные денежные выплаты пенсионерам муниципальной служб – 3,5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ежемесячная денежная выплата за присвоение почетного звания "Почетный гражданин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–  0,2 млн.рублей;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66" y="1630333"/>
            <a:ext cx="6286544" cy="437042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17145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содержание детей- сирот и детей, оставшихся без попечения родителей , переданных на патронатное воспитание – 0,3 млн. рублей и на вознаграждение патронатным воспитателям – 0,4 млн. рублей  (3 семьи и 3 ребенка);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 содержание  258 детей в приемных семьях и на пособия опекаемым детям-сиротам  (144 ребенка) – 50,9 млн. рублей 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ежемесячное вознаграждение приемным родителям за оказание услуг по воспитанию приемных детей – 41,9 млн. рублей  (71 приемная семья);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содержание штатной единицы по организации оздоровления и отдыха детей  и расходы на подвоз детей-сирот к месту отдыха и обратно–  0,6 млн. рублей;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содержание  штатной единицы по выявлению обстоятельств, свидетельствующих о необходимости оказания детям-сиротам и детям, оставшимся без попечения родителей, лицам из числа детей-сирот и детей оставшихся без попечения родителей, содействия в преодолении трудной жизненной ситуации, и осуществлению контроля за использованием детьми, предоставленных им жилых помещений специализированного жилищного фонда – 0,3 млн.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содержание 8 штатных единиц по организации и осуществлению деятельности по опеке и попечительству в отношении несовершеннолетних – 4,5 млн. рублей.</a:t>
            </a:r>
          </a:p>
          <a:p>
            <a:pPr>
              <a:buFont typeface="Wingdings" pitchFamily="2" charset="2"/>
              <a:buChar char="q"/>
            </a:pPr>
            <a:endParaRPr lang="ru-R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8604" y="905508"/>
            <a:ext cx="621510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  «Совершенствование социальной поддержки семьи и детей»    98,9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66" y="5835859"/>
            <a:ext cx="6143668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Отдельные целевые показатели муниципальной программы</a:t>
            </a:r>
            <a:endParaRPr lang="ru-RU" sz="1400" dirty="0">
              <a:latin typeface="+mn-lt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66" y="6260801"/>
          <a:ext cx="6143668" cy="2311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  <a:gridCol w="2143140"/>
                <a:gridCol w="1000132"/>
              </a:tblGrid>
              <a:tr h="33121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5202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ВОВ ,получившие  единовременную материальную помощь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121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ориентированные некоммерческие организации , получившие муниципальную поддержку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организаций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121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Пенсионеры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муниципальной службы, получающие доплату к пенсии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121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Почетные граждане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Тимашевского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райна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36000" marB="360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357166" y="285720"/>
            <a:ext cx="6215106" cy="428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7166" y="357158"/>
            <a:ext cx="4786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СОЦИАЛЬНАЯ ПОЛИТИКА</a:t>
            </a:r>
            <a:endParaRPr lang="ru-RU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90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6153520"/>
              </p:ext>
            </p:extLst>
          </p:nvPr>
        </p:nvGraphicFramePr>
        <p:xfrm>
          <a:off x="428625" y="1785938"/>
          <a:ext cx="6142038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7" name="Лист" r:id="rId4" imgW="9401243" imgH="6134190" progId="Excel.Sheet.8">
                  <p:embed/>
                </p:oleObj>
              </mc:Choice>
              <mc:Fallback>
                <p:oleObj name="Лист" r:id="rId4" imgW="9401243" imgH="6134190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785938"/>
                        <a:ext cx="6142038" cy="2576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7166" y="1071538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dirty="0" smtClean="0">
                <a:latin typeface="+mn-lt"/>
                <a:cs typeface="Times New Roman" pitchFamily="18" charset="0"/>
              </a:rPr>
              <a:t>расходов районного бюджета на отрасль «Физическая культура и спорт»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66" y="214282"/>
            <a:ext cx="6215106" cy="4286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ФИЗИЧЕСКАЯ КУЛЬТУРА И СПОРТ</a:t>
            </a:r>
            <a:endParaRPr lang="ru-RU" sz="16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66" y="714348"/>
            <a:ext cx="6215106" cy="2857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714348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 за счет средств районного бюджета   составили  23  млн.рублей</a:t>
            </a: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66" y="4429124"/>
            <a:ext cx="6286544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57166" y="4429124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Муниципальная программа «Развитие физической культуры и спорта» -  72,2 млн.рублей</a:t>
            </a:r>
            <a:endParaRPr lang="ru-RU" sz="16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604" y="5000628"/>
            <a:ext cx="621510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  «Развитие физической культуры и массового спорта»  -  70,7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66" y="5572132"/>
            <a:ext cx="6286544" cy="37240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выполнение муниципального задания учреждениями   –  63,3 млн. рублей;;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проведение мероприятий спортивными школами -  1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проведение районных спортивных мероприятий в области физической культуры и спорта – 5,1 млн.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мероприятия по организации отдыха детей в каникулярное время – 0,2 млн.рублей;;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компенсация расходов на оплату жилых помещений, отопления и освещения педагогическим работникам, проживающим и работающим в сельской местности  – 0,1 тыс. 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строительство объекта «Универсальный спортивный комплекс в ст.Медведовская» – 0,4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предоставление социальной поддержки отдельным  категориям работников отраслей "Образование" и "Физическая культура и спорт»- 0,2 млн.рублей;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укрепление материально-технической базы  ДЮСШ «Дружба» по предложению депутата ЗСК – 0,4 млн.рублей</a:t>
            </a:r>
          </a:p>
          <a:p>
            <a:pPr algn="just">
              <a:buFont typeface="Arial" pitchFamily="34" charset="0"/>
              <a:buChar char="•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28604" y="857224"/>
            <a:ext cx="621510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Подпрограмма   «Управление реализацией муниципальной программы»  -  1,5 млн.рублей</a:t>
            </a:r>
            <a:endParaRPr lang="ru-RU" sz="1400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66" y="1428728"/>
            <a:ext cx="6143668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обеспечение деятельности отдела по физической культуры и спорту  </a:t>
            </a: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7166" y="2500298"/>
          <a:ext cx="6143672" cy="5332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184"/>
                <a:gridCol w="1285884"/>
                <a:gridCol w="1071595"/>
                <a:gridCol w="1143009"/>
              </a:tblGrid>
              <a:tr h="463805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Показатель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План  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Факт 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624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Выполнение муниципального задания образовательными     учреждениями</a:t>
                      </a:r>
                    </a:p>
                    <a:p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Проведение районных спортивных мероприятий в области </a:t>
                      </a:r>
                    </a:p>
                    <a:p>
                      <a:r>
                        <a:rPr lang="ru-RU" sz="1200" dirty="0" smtClean="0"/>
                        <a:t>физической культуры и спорта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Количество соревнований</a:t>
                      </a:r>
                    </a:p>
                    <a:p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380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420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Организация отдыха учащихся муниципальных</a:t>
                      </a:r>
                      <a:r>
                        <a:rPr lang="ru-RU" sz="1200" baseline="0" dirty="0" smtClean="0"/>
                        <a:t> учреждений физической культуры и спорта в каникулярное время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учащихся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25356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Компенсация расходов на оплату жилых помещений,          отопления и освещения педагогическим работникам    муниципальных  организаций,  проживающим  и  работающим  в сельской местности 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получателей 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890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Предоставление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субсидии отдельным категориям работников осуществляющих подготовку спортивного резерва</a:t>
                      </a:r>
                    </a:p>
                    <a:p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получателей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gradFill>
                      <a:gsLst>
                        <a:gs pos="0">
                          <a:schemeClr val="bg2">
                            <a:lumMod val="75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57166" y="2000232"/>
            <a:ext cx="6143668" cy="307777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+mn-lt"/>
              </a:rPr>
              <a:t>Отдельные целевые показатели муниципальной программы</a:t>
            </a:r>
            <a:endParaRPr lang="ru-RU" sz="1400" b="1" dirty="0">
              <a:latin typeface="+mn-lt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66" y="214282"/>
            <a:ext cx="6215106" cy="4286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00042" y="285720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ФИЗИЧЕСКАЯ КУЛЬТУРА И СПОРТ</a:t>
            </a:r>
            <a:endParaRPr lang="ru-RU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789040" y="4427984"/>
            <a:ext cx="2808312" cy="1144148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«Профилактика терроризма и экстремизма» – 6,1 млн.руб.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0648" y="1214414"/>
            <a:ext cx="3240360" cy="857256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«Предупреждение и ликвидация ЧС, стихийных бедствий и их последствий»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0,2 млн. руб.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89040" y="1214414"/>
            <a:ext cx="2808312" cy="1143008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«Система комплексного обеспечения безопасности жизнедеятельности»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– 5,1 млн.руб.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0648" y="2071670"/>
            <a:ext cx="324036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предупреждению и ликвидации последствий чрезвычайных ситуаций и стихийных бедствий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185,2 тыс. руб.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89040" y="2357422"/>
            <a:ext cx="2808312" cy="2070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0648" y="2928926"/>
            <a:ext cx="3240360" cy="857256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«Укрепление правопорядка, профилактика правонарушений»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130,2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89040" y="6786578"/>
            <a:ext cx="2808312" cy="953774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«Противодействие коррупции в районе»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– 20,0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93496" y="7380312"/>
            <a:ext cx="288032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0648" y="4786314"/>
            <a:ext cx="3240360" cy="714380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«Пожарная безопасность» 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2,1 млн. руб.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60648" y="3786182"/>
            <a:ext cx="3240360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проведение профилактических работ по сокращению роста незаконного потребления и оборота наркотических средств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89040" y="7740352"/>
            <a:ext cx="2808312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проведение социологических исследований для  осуществления мониторинга восприятия  уровня коррупции в районе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89040" y="5572132"/>
            <a:ext cx="2808312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обеспечение выполнения образовательными учреждениями комплекса антитеррористических мероприятий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60648" y="6858016"/>
            <a:ext cx="3240360" cy="857256"/>
          </a:xfrm>
          <a:prstGeom prst="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Подпрограмма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«Обеспечение экологической безопасности в районе» – 192,9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0648" y="7715272"/>
            <a:ext cx="3240360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обеспечение мероприятий по охране окружающей среды и организация утилизации и переработки твердых бытовых отходов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66" y="357158"/>
            <a:ext cx="6286544" cy="714380"/>
          </a:xfrm>
          <a:prstGeom prst="roundRect">
            <a:avLst/>
          </a:prstGeom>
          <a:gradFill>
            <a:gsLst>
              <a:gs pos="0">
                <a:schemeClr val="accent5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Муниципальная программа «Обеспечение безопасности населения и территории </a:t>
            </a:r>
            <a:r>
              <a:rPr lang="ru-RU" sz="1600" b="1" dirty="0" err="1" smtClean="0">
                <a:solidFill>
                  <a:schemeClr val="tx1"/>
                </a:solidFill>
              </a:rPr>
              <a:t>Тимашевского</a:t>
            </a:r>
            <a:r>
              <a:rPr lang="ru-RU" sz="1600" b="1" dirty="0" smtClean="0">
                <a:solidFill>
                  <a:schemeClr val="tx1"/>
                </a:solidFill>
              </a:rPr>
              <a:t> района» -  13,8 млн.рублей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8" y="5500694"/>
            <a:ext cx="321471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мероприятия по противопожарной защите дошкольных и образовательных учреждений- 2 млн. руб.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районного дома культуры - 0,1 млн. руб.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86190" y="2357422"/>
            <a:ext cx="27860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содержание МКУ «Ситуационный центр»  -  4,5 млн. рублей;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мероприятия по созданию системы комплексного обеспечения безопасности жизнедеятельности муниципального  района  - 0,6 млн.рублей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116632" y="1547664"/>
          <a:ext cx="261967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1988840" y="1259632"/>
          <a:ext cx="26642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4221088" y="1403648"/>
          <a:ext cx="263691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Скругленная прямоугольная выноска 8"/>
          <p:cNvSpPr/>
          <p:nvPr/>
        </p:nvSpPr>
        <p:spPr>
          <a:xfrm>
            <a:off x="116632" y="870420"/>
            <a:ext cx="864096" cy="476726"/>
          </a:xfrm>
          <a:prstGeom prst="wedgeRoundRectCallout">
            <a:avLst>
              <a:gd name="adj1" fmla="val -8950"/>
              <a:gd name="adj2" fmla="val 126449"/>
              <a:gd name="adj3" fmla="val 16667"/>
            </a:avLst>
          </a:prstGeom>
          <a:solidFill>
            <a:srgbClr val="F79747">
              <a:alpha val="33000"/>
            </a:srgbClr>
          </a:solidFill>
          <a:ln>
            <a:solidFill>
              <a:srgbClr val="457D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31,2 млн. руб.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052736" y="3851920"/>
            <a:ext cx="1008112" cy="510778"/>
          </a:xfrm>
          <a:prstGeom prst="wedgeRoundRectCallout">
            <a:avLst>
              <a:gd name="adj1" fmla="val -9895"/>
              <a:gd name="adj2" fmla="val -111313"/>
              <a:gd name="adj3" fmla="val 16667"/>
            </a:avLst>
          </a:prstGeom>
          <a:solidFill>
            <a:srgbClr val="2BA3A0">
              <a:alpha val="24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150 млн. руб.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429000" y="899592"/>
            <a:ext cx="792088" cy="476726"/>
          </a:xfrm>
          <a:prstGeom prst="wedgeRoundRectCallout">
            <a:avLst>
              <a:gd name="adj1" fmla="val -68374"/>
              <a:gd name="adj2" fmla="val 112463"/>
              <a:gd name="adj3" fmla="val 16667"/>
            </a:avLst>
          </a:prstGeom>
          <a:solidFill>
            <a:srgbClr val="F79747">
              <a:alpha val="33000"/>
            </a:srgbClr>
          </a:solidFill>
          <a:ln>
            <a:solidFill>
              <a:srgbClr val="457D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31,2 млн. руб.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4869160" y="3851920"/>
            <a:ext cx="936104" cy="510778"/>
          </a:xfrm>
          <a:prstGeom prst="wedgeRoundRectCallout">
            <a:avLst>
              <a:gd name="adj1" fmla="val 37601"/>
              <a:gd name="adj2" fmla="val -118772"/>
              <a:gd name="adj3" fmla="val 16667"/>
            </a:avLst>
          </a:prstGeom>
          <a:solidFill>
            <a:srgbClr val="2BA3A0">
              <a:alpha val="24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200 млн. руб.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924944" y="3851920"/>
            <a:ext cx="936104" cy="510778"/>
          </a:xfrm>
          <a:prstGeom prst="wedgeRoundRectCallout">
            <a:avLst>
              <a:gd name="adj1" fmla="val -15055"/>
              <a:gd name="adj2" fmla="val -75615"/>
              <a:gd name="adj3" fmla="val 16667"/>
            </a:avLst>
          </a:prstGeom>
          <a:solidFill>
            <a:srgbClr val="2BA3A0">
              <a:alpha val="24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200 млн. руб.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1412776" y="5076056"/>
            <a:ext cx="4104456" cy="612648"/>
          </a:xfrm>
          <a:prstGeom prst="flowChartPreparation">
            <a:avLst/>
          </a:prstGeom>
          <a:solidFill>
            <a:srgbClr val="2BA3A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Кредиты кредитных организаций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260648" y="4067944"/>
            <a:ext cx="720080" cy="1440160"/>
          </a:xfrm>
          <a:prstGeom prst="curvedRightArrow">
            <a:avLst/>
          </a:prstGeom>
          <a:solidFill>
            <a:srgbClr val="2BA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>
            <a:off x="5949280" y="4067944"/>
            <a:ext cx="731520" cy="1440160"/>
          </a:xfrm>
          <a:prstGeom prst="curvedLeftArrow">
            <a:avLst/>
          </a:prstGeom>
          <a:solidFill>
            <a:srgbClr val="2BA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3212976" y="4427984"/>
            <a:ext cx="288032" cy="546360"/>
          </a:xfrm>
          <a:prstGeom prst="downArrow">
            <a:avLst/>
          </a:prstGeom>
          <a:solidFill>
            <a:srgbClr val="2BA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16832" y="107504"/>
            <a:ext cx="3298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2400" dirty="0"/>
          </a:p>
        </p:txBody>
      </p:sp>
      <p:sp>
        <p:nvSpPr>
          <p:cNvPr id="24" name="Двойная стрелка влево/вправо 23"/>
          <p:cNvSpPr/>
          <p:nvPr/>
        </p:nvSpPr>
        <p:spPr>
          <a:xfrm>
            <a:off x="1052736" y="755576"/>
            <a:ext cx="2304256" cy="720080"/>
          </a:xfrm>
          <a:prstGeom prst="leftRightArrow">
            <a:avLst/>
          </a:prstGeom>
          <a:solidFill>
            <a:srgbClr val="F79747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Бюджетные кредиты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0648" y="5868144"/>
            <a:ext cx="62646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муниципального долга на 1 января 2017 года составил 200,0 млн. рублей и не превысил предельных значений, установленных решением Совета муниципального образования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«О бюджете муниципального образования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на 2016 год» (верхний предел муниципального внутреннего долга на 1 января 2017 года – 200,0 млн. рублей, предельный объем муниципального долга на 2016 год – 435,0 млн. рублей).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В  отчетном году получен и погашен кредит из краевого бюджета на покрытие временного кассового разрыва  в сумме  35,0 млн. рублей.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Кроме  того,  получены  кредиты   от  кредитных  организаций в сумме 200,0 млн. рублей (срок погашения -  2017 год) и погашены - 200,0 млн. рублей (долговые обязательства 2015 года). </a:t>
            </a:r>
          </a:p>
          <a:p>
            <a:pPr algn="just">
              <a:tabLst>
                <a:tab pos="450850" algn="l"/>
                <a:tab pos="717550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Все платежи по погашению долга и уплате процентов в 2016 году осуществлены в полном объеме в установленные сроки. 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60648" y="467544"/>
            <a:ext cx="6336704" cy="792088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/>
              <a:t>	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en-US" dirty="0" smtClean="0">
                <a:solidFill>
                  <a:schemeClr val="tx1"/>
                </a:solidFill>
              </a:rPr>
              <a:t>201</a:t>
            </a:r>
            <a:r>
              <a:rPr lang="ru-RU" dirty="0" smtClean="0">
                <a:solidFill>
                  <a:schemeClr val="tx1"/>
                </a:solidFill>
              </a:rPr>
              <a:t>6 </a:t>
            </a:r>
            <a:r>
              <a:rPr lang="ru-RU" dirty="0">
                <a:solidFill>
                  <a:schemeClr val="tx1"/>
                </a:solidFill>
              </a:rPr>
              <a:t>году в муниципальном образовании Тимашевский район сохранилась положительная динамика роста экономических показателей и социальная стабильность. 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Экономика района – многопрофильная. У нас производится 5,3 процента краевых объемов продукции обрабатывающих производств, 5 процентов продукции сельского хозяйства.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	В отчетном году крупные и средние предприятия района обеспечили объемы производства продукции, работ и услуг на сумму более 57 млрд. рублей, что на 14,4 процентов выше уровня 2015 года.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Привлечено 1,8 </a:t>
            </a:r>
            <a:r>
              <a:rPr lang="ru-RU" dirty="0">
                <a:solidFill>
                  <a:schemeClr val="tx1"/>
                </a:solidFill>
              </a:rPr>
              <a:t>млрд. рублей инвестиций в основной капитал.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В производственной сфере занято более 21 </a:t>
            </a:r>
            <a:r>
              <a:rPr lang="ru-RU" dirty="0">
                <a:solidFill>
                  <a:schemeClr val="tx1"/>
                </a:solidFill>
              </a:rPr>
              <a:t>тысячи </a:t>
            </a:r>
            <a:r>
              <a:rPr lang="ru-RU" dirty="0" smtClean="0">
                <a:solidFill>
                  <a:schemeClr val="tx1"/>
                </a:solidFill>
              </a:rPr>
              <a:t>человек. </a:t>
            </a: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реднемесячная </a:t>
            </a:r>
            <a:r>
              <a:rPr lang="ru-RU" dirty="0">
                <a:solidFill>
                  <a:schemeClr val="tx1"/>
                </a:solidFill>
              </a:rPr>
              <a:t>заработная плата </a:t>
            </a:r>
            <a:r>
              <a:rPr lang="ru-RU" dirty="0" smtClean="0">
                <a:solidFill>
                  <a:schemeClr val="tx1"/>
                </a:solidFill>
              </a:rPr>
              <a:t>работников составила 30,3 </a:t>
            </a:r>
            <a:r>
              <a:rPr lang="ru-RU" dirty="0">
                <a:solidFill>
                  <a:schemeClr val="tx1"/>
                </a:solidFill>
              </a:rPr>
              <a:t>тыс. рублей, </a:t>
            </a:r>
            <a:r>
              <a:rPr lang="ru-RU" dirty="0" smtClean="0">
                <a:solidFill>
                  <a:schemeClr val="tx1"/>
                </a:solidFill>
              </a:rPr>
              <a:t>темп роста к 2015 году -  7,6 процентов. </a:t>
            </a:r>
            <a:r>
              <a:rPr lang="ru-RU" dirty="0">
                <a:solidFill>
                  <a:schemeClr val="tx1"/>
                </a:solidFill>
              </a:rPr>
              <a:t>По размеру заработной платы Тимашевский район входит в десятку лидеров Краснодарского края.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За 2016 год в консолидированный бюджет края по </a:t>
            </a:r>
            <a:r>
              <a:rPr lang="ru-RU" dirty="0" err="1" smtClean="0">
                <a:solidFill>
                  <a:schemeClr val="tx1"/>
                </a:solidFill>
              </a:rPr>
              <a:t>Тимашевскому</a:t>
            </a:r>
            <a:r>
              <a:rPr lang="ru-RU" dirty="0" smtClean="0">
                <a:solidFill>
                  <a:schemeClr val="tx1"/>
                </a:solidFill>
              </a:rPr>
              <a:t> району поступило 3,2 млрд. рублей налоговых и неналоговых доходов. Темп роста составил 103,8 процентов.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357166" y="0"/>
            <a:ext cx="6172200" cy="152400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Повышение качества бюджетного процесса в муниципальном образовании Тимашевский район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7868" y="1857356"/>
            <a:ext cx="1732372" cy="271464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 УПРАВЛЕНИЯ МУНИЦИПАЛЬНЫМИ ФИНАНСАМИ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66" y="6000761"/>
            <a:ext cx="1714512" cy="17145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ПРОЗРАЧНОСТИ (ОТКРЫТОСТИ) БЮДЖЕТНОГО ПРОЦЕССА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82" y="1285852"/>
            <a:ext cx="3857652" cy="33575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Краснодарском крае качество управления финансами муниципальных образований  оценивается министерством финансов Краснодарского края по следующим направлениям: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-соблюдение бюджетного законодательства;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-качество организации и осуществления бюджетного процесса;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-эффективность управления бюджетными средствами;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обеспечение прозрачности бюджетного процесса.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306" y="4857752"/>
            <a:ext cx="3929090" cy="39290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обеспечения прозрачности бюджетного процесса в муниципальном образовании Тимашевский район проводятся публичные слушания по отчету об исполнении бюджета.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Отчет об исполнении бюджета публикуется  на сайте общественно-политической  газеты «Знамя труда»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Тимашевского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в информационно-телекоммуникационной сети «Интернет» и на  официальном сайте муниципального образования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целях обеспечения открытости на официальном сайте в сети Интернет (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www.bus.gov.ru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размещаются сведения о  муниципальных учреждениях Тимашевского района.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000240" y="2786050"/>
            <a:ext cx="375050" cy="64617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071678" y="6500826"/>
            <a:ext cx="375050" cy="64617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714380"/>
          </a:xfrm>
        </p:spPr>
        <p:txBody>
          <a:bodyPr/>
          <a:lstStyle/>
          <a:p>
            <a:r>
              <a:rPr lang="ru-RU" sz="1600" b="1" dirty="0" smtClean="0">
                <a:latin typeface="Bookman Old Style" pitchFamily="18" charset="0"/>
              </a:rPr>
              <a:t>Порядок составления, рассмотрения и утверждения годового отчета об исполнении районного бюджета</a:t>
            </a: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4624" y="883444"/>
            <a:ext cx="6715148" cy="107157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Годовой отчет об исполнении районного бюджета составляется финансовым управлением и представляется главе муниципального образования Тимашевский район в срок до 25 марта текущего года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4624" y="1955014"/>
            <a:ext cx="6715148" cy="107157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образования Тимашевский район не позднее 1 апреля текущего года  направляет годовой отчет об исполнении районного бюджета  в Контрольно-счетную палату Тимашевского района для подготовки заключения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4624" y="2955146"/>
            <a:ext cx="6715148" cy="114300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проводит внешнюю проверку годового отчета об исполнении районного бюджета, готовит заключение на годовой отчет в срок не превышающий один месяц и представляет заключение  на годовой отчет в Совет и  администрацию муниципального образования Тимашевский район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4624" y="3955278"/>
            <a:ext cx="6715148" cy="135732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 муниципального образования Тимашевский район не позднее 1 мая текущего года представляет  в Совет проект решения об исполнении районного бюджета за отчетный финансовый год,  пояснительную записку, отчет об использовании средств резервного фонда, иную отчетность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4624" y="5169724"/>
            <a:ext cx="6715148" cy="142876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Публичные слушания  по годовому отчету проводятся  не ранее чем через 15 календарных дней после опубликования проекта  годового отчета об исполнении районного бюджета в порядке установленном  решением Совета от  27.01.2016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39 «Об утверждении положения  о порядке организации  и проведения публичных слушаний  в муниципальном образовании Тимашевский район»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4624" y="6527046"/>
            <a:ext cx="6715148" cy="135732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 муниципального образования Тимашевский район рассматривает годовой отчет об исполнении районного бюджета, по результатам рассмотрения годового отчета принимает решение об утверждении годового отчета об исполнении районного бюджета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80" y="7786710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Годовой отчет об исполнении районного бюджета утверждается решением Совета с указанием общего объема доходов, расходов и дефицита 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 бюджета.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9896" y="-35496"/>
            <a:ext cx="14213472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8760" y="3779912"/>
            <a:ext cx="38027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Финансовое управление администрации муниципального образования Тимашевский район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352700, г.Тимашевск, ул.Красная д.103,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тел.(861-30)4-16-61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mail:fumotim@mail.ru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836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46842047"/>
              </p:ext>
            </p:extLst>
          </p:nvPr>
        </p:nvGraphicFramePr>
        <p:xfrm>
          <a:off x="15904" y="251520"/>
          <a:ext cx="6842096" cy="9470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072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264" y="323528"/>
            <a:ext cx="6624736" cy="7494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 исполнения бюджета муниципального образования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 налоговым и неналоговым доходам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907598"/>
              </p:ext>
            </p:extLst>
          </p:nvPr>
        </p:nvGraphicFramePr>
        <p:xfrm>
          <a:off x="116632" y="1403648"/>
          <a:ext cx="6624736" cy="7488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57192" y="1187624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1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160735" y="285751"/>
            <a:ext cx="6536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поступлений налоговых и неналоговых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доходов,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0735" y="6444208"/>
            <a:ext cx="643661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доходным источником неизменно является налог на доходы физических лиц, доля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сумме налоговых и неналоговых доходов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54,3 процента.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вменённый доход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 7,4 процента, налог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прибыль организаций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4,2 процента, арендная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за земли  - более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процентов, 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сельхозналог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3,7 процентов.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71759134"/>
              </p:ext>
            </p:extLst>
          </p:nvPr>
        </p:nvGraphicFramePr>
        <p:xfrm>
          <a:off x="260648" y="1280290"/>
          <a:ext cx="6597352" cy="5163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2" y="366184"/>
            <a:ext cx="6624736" cy="749432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Налоговые и неналоговые доходы районного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жителя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907598"/>
              </p:ext>
            </p:extLst>
          </p:nvPr>
        </p:nvGraphicFramePr>
        <p:xfrm>
          <a:off x="116632" y="1763688"/>
          <a:ext cx="6624736" cy="712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555776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1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9512"/>
            <a:ext cx="6741368" cy="100811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Динамика недоимки по налоговым платежам в консолидированный бюджет края по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Тимашевскому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району, в млн. рублей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02992075"/>
              </p:ext>
            </p:extLst>
          </p:nvPr>
        </p:nvGraphicFramePr>
        <p:xfrm>
          <a:off x="188640" y="971600"/>
          <a:ext cx="666936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16632" y="6804248"/>
            <a:ext cx="6624736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1 января 2017 года недоимка по налоговым платежам в консолидированный бюджет края 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Тимашевскому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району по сравнению с началом года снизилась на 27,8 млн. рублей или на 14,9% и составила 159,4 млн. рублей. В том числе, недоимка граждан по налогу на имущество физических лиц, земельному налогу с физических лиц и транспортному налогу с физических лиц – 93,3 млн. рублей.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Администрацией муниципального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образования Тимашевский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 проведено 18 заседаний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межведомственных комиссий по укреплению налоговой и бюджетной дисциплины. В результате этой работы в консолидированный бюджет края перечислено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24,3 млн.рублей.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60648" y="4716016"/>
          <a:ext cx="633670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40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8" y="35496"/>
            <a:ext cx="6248000" cy="360040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rgbClr val="002060"/>
                </a:solidFill>
              </a:rPr>
              <a:t>ОСНОВНЫЕ  ПАРАМЕТРЫ РАЙОННОГО БЮДЖЕТА ЗА 2016 год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35900"/>
              </p:ext>
            </p:extLst>
          </p:nvPr>
        </p:nvGraphicFramePr>
        <p:xfrm>
          <a:off x="357166" y="566131"/>
          <a:ext cx="6168179" cy="1571635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2000264"/>
                <a:gridCol w="1000132"/>
                <a:gridCol w="1000132"/>
                <a:gridCol w="1071570"/>
                <a:gridCol w="1096081"/>
              </a:tblGrid>
              <a:tr h="4589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 2016/2015, %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31208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3221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70455"/>
              </p:ext>
            </p:extLst>
          </p:nvPr>
        </p:nvGraphicFramePr>
        <p:xfrm>
          <a:off x="332656" y="2339752"/>
          <a:ext cx="6168178" cy="2074269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3024906"/>
                <a:gridCol w="1000132"/>
                <a:gridCol w="1071570"/>
                <a:gridCol w="1071570"/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87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 дефицита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67,8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48011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Кредиты кредитных организаций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458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48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14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бюджетов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15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27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14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источники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67,8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8" y="2123728"/>
            <a:ext cx="6120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</a:rPr>
              <a:t>Источники финансирования дефицита районного бюджета</a:t>
            </a:r>
            <a:endParaRPr lang="ru-RU" sz="1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33256" y="2123728"/>
            <a:ext cx="8658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лн.рубле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16" y="285720"/>
            <a:ext cx="9115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м</a:t>
            </a:r>
            <a:r>
              <a:rPr lang="ru-RU" sz="1000" dirty="0" smtClean="0"/>
              <a:t>лн.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66" y="4468655"/>
            <a:ext cx="5257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</a:rPr>
              <a:t>Безвозмездные поступления из других уровней бюджета</a:t>
            </a:r>
            <a:endParaRPr lang="ru-RU" sz="1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0648" y="6876256"/>
            <a:ext cx="6273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Изменение основных характеристик районного бюджета относительно первоначально утвержденных показателей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97727"/>
              </p:ext>
            </p:extLst>
          </p:nvPr>
        </p:nvGraphicFramePr>
        <p:xfrm>
          <a:off x="357166" y="4786313"/>
          <a:ext cx="6143667" cy="200026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2989885"/>
                <a:gridCol w="988552"/>
                <a:gridCol w="736471"/>
                <a:gridCol w="714380"/>
                <a:gridCol w="714379"/>
              </a:tblGrid>
              <a:tr h="464702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 показателя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Динамика, %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2016/2015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801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1090,8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7497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9878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1325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20879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952,5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17497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 межбюджетные трансферты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  <a:tr h="38463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 субвенций и иных межбюджетных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трансфертов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804124" y="4500562"/>
            <a:ext cx="839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32656" y="7358082"/>
          <a:ext cx="6246440" cy="1557595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chemeClr val="bg1">
                      <a:lumMod val="50000"/>
                    </a:schemeClr>
                  </a:outerShdw>
                </a:effectLst>
                <a:tableStyleId>{5C22544A-7EE6-4342-B048-85BDC9FD1C3A}</a:tableStyleId>
              </a:tblPr>
              <a:tblGrid>
                <a:gridCol w="1881898"/>
                <a:gridCol w="982500"/>
                <a:gridCol w="917497"/>
                <a:gridCol w="907197"/>
                <a:gridCol w="778674"/>
                <a:gridCol w="778674"/>
              </a:tblGrid>
              <a:tr h="18271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о бюджете № 27 16.12.2015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о бюджете № 27 21.12.2016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133" marR="7133" marT="7133" marB="0" anchor="b"/>
                </a:tc>
              </a:tr>
              <a:tr h="426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Уточненная сводная роспись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решение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бюджете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Уточненная сводная роспись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+121,1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21559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+166,8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0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04124" y="7127250"/>
            <a:ext cx="839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1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8863</TotalTime>
  <Words>4687</Words>
  <Application>Microsoft Office PowerPoint</Application>
  <PresentationFormat>Экран (4:3)</PresentationFormat>
  <Paragraphs>815</Paragraphs>
  <Slides>32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исполнения бюджета муниципального образования Тимашевский район  по налоговым и неналоговым доходам</vt:lpstr>
      <vt:lpstr>Презентация PowerPoint</vt:lpstr>
      <vt:lpstr>Налоговые и неналоговые доходы районного бюджета  на 1 жителя</vt:lpstr>
      <vt:lpstr>Динамика недоимки по налоговым платежам в консолидированный бюджет края по Тимашевскому району, в млн. рублей</vt:lpstr>
      <vt:lpstr>ОСНОВНЫЕ  ПАРАМЕТРЫ РАЙОННОГО БЮДЖЕТА ЗА 2016 год</vt:lpstr>
      <vt:lpstr>Исполнение районного бюджета по расходам по разделам  классификации расходов бюджета за 2016 год</vt:lpstr>
      <vt:lpstr>Презентация PowerPoint</vt:lpstr>
      <vt:lpstr>Презентация PowerPoint</vt:lpstr>
      <vt:lpstr>Структура расходов районного бюджета  на социально-культурную сферу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Повышение качества бюджетного процесса в муниципальном образовании Тимашевский район</vt:lpstr>
      <vt:lpstr>Порядок составления, рассмотрения и утверждения годового отчета об исполнении районного бюджета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 Борисов</dc:creator>
  <cp:lastModifiedBy>Андрей Борисов</cp:lastModifiedBy>
  <cp:revision>886</cp:revision>
  <cp:lastPrinted>2015-04-07T12:29:39Z</cp:lastPrinted>
  <dcterms:created xsi:type="dcterms:W3CDTF">2014-02-26T06:41:22Z</dcterms:created>
  <dcterms:modified xsi:type="dcterms:W3CDTF">2017-05-11T05:28:36Z</dcterms:modified>
</cp:coreProperties>
</file>