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m4a" ContentType="audio/unknown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67" r:id="rId3"/>
    <p:sldId id="266" r:id="rId4"/>
    <p:sldId id="268" r:id="rId5"/>
    <p:sldId id="259" r:id="rId6"/>
    <p:sldId id="263" r:id="rId7"/>
    <p:sldId id="260" r:id="rId8"/>
    <p:sldId id="269" r:id="rId9"/>
    <p:sldId id="258" r:id="rId10"/>
    <p:sldId id="257" r:id="rId11"/>
    <p:sldId id="265" r:id="rId12"/>
    <p:sldId id="264" r:id="rId13"/>
    <p:sldId id="270" r:id="rId14"/>
    <p:sldId id="271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9A7865"/>
      </a:buClr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625B48"/>
        </a:solidFill>
        <a:effectLst/>
        <a:uFillTx/>
        <a:latin typeface="+mn-lt"/>
        <a:ea typeface="+mn-ea"/>
        <a:cs typeface="+mn-cs"/>
        <a:sym typeface="Baskerville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E7D4AC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353528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B8A992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ECDEB5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B8A992"/>
              </a:solidFill>
              <a:prstDash val="solid"/>
              <a:miter lim="400000"/>
            </a:ln>
          </a:left>
          <a:right>
            <a:ln w="12700" cap="flat">
              <a:solidFill>
                <a:srgbClr val="B8A992"/>
              </a:solidFill>
              <a:prstDash val="solid"/>
              <a:miter lim="400000"/>
            </a:ln>
          </a:right>
          <a:top>
            <a:ln w="12700" cap="flat">
              <a:solidFill>
                <a:srgbClr val="B8A992"/>
              </a:solidFill>
              <a:prstDash val="solid"/>
              <a:miter lim="400000"/>
            </a:ln>
          </a:top>
          <a:bottom>
            <a:ln w="12700" cap="flat">
              <a:solidFill>
                <a:srgbClr val="353528"/>
              </a:solidFill>
              <a:prstDash val="solid"/>
              <a:miter lim="400000"/>
            </a:ln>
          </a:bottom>
          <a:insideH>
            <a:ln w="12700" cap="flat">
              <a:solidFill>
                <a:srgbClr val="B8A992"/>
              </a:solidFill>
              <a:prstDash val="solid"/>
              <a:miter lim="400000"/>
            </a:ln>
          </a:insideH>
          <a:insideV>
            <a:ln w="12700" cap="flat">
              <a:solidFill>
                <a:srgbClr val="B8A992"/>
              </a:solidFill>
              <a:prstDash val="solid"/>
              <a:miter lim="400000"/>
            </a:ln>
          </a:insideV>
        </a:tcBdr>
        <a:fill>
          <a:solidFill>
            <a:srgbClr val="DCCAA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solidFill>
                <a:srgbClr val="6F6F6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wholeTbl>
    <a:band2H>
      <a:tcTxStyle/>
      <a:tcStyle>
        <a:tcBdr/>
        <a:fill>
          <a:solidFill>
            <a:srgbClr val="E3D3A5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6F6F6F"/>
              </a:solidFill>
              <a:prstDash val="solid"/>
              <a:miter lim="400000"/>
            </a:ln>
          </a:left>
          <a:right>
            <a:ln w="12700" cap="flat">
              <a:solidFill>
                <a:srgbClr val="6F6F6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5CEA8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0503C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FBA">
              <a:alpha val="64999"/>
            </a:srgbClr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F6F6F"/>
              </a:solidFill>
              <a:prstDash val="solid"/>
              <a:miter lim="400000"/>
            </a:ln>
          </a:top>
          <a:bottom>
            <a:ln w="12700" cap="flat">
              <a:solidFill>
                <a:srgbClr val="6F6F6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2B78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B8173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solidFill>
                <a:srgbClr val="8B817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B8173"/>
              </a:solidFill>
              <a:prstDash val="solid"/>
              <a:miter lim="400000"/>
            </a:ln>
          </a:left>
          <a:right>
            <a:ln w="12700" cap="flat">
              <a:solidFill>
                <a:srgbClr val="8B8173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B3A1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53528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CB9D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86E5F"/>
              </a:solidFill>
              <a:prstDash val="solid"/>
              <a:miter lim="400000"/>
            </a:ln>
          </a:top>
          <a:bottom>
            <a:ln w="12700" cap="flat">
              <a:solidFill>
                <a:srgbClr val="8B817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CAAA5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9411C"/>
        </a:fontRef>
        <a:srgbClr val="59411C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DECB9D"/>
          </a:solidFill>
        </a:fill>
      </a:tcStyle>
    </a:wholeTbl>
    <a:band2H>
      <a:tcTxStyle/>
      <a:tcStyle>
        <a:tcBdr/>
        <a:fill>
          <a:solidFill>
            <a:srgbClr val="D9C28E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solidFill>
                <a:srgbClr val="91735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D7AF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917359"/>
              </a:solidFill>
              <a:prstDash val="solid"/>
              <a:miter lim="400000"/>
            </a:ln>
          </a:left>
          <a:right>
            <a:ln w="12700" cap="flat">
              <a:solidFill>
                <a:srgbClr val="917359"/>
              </a:solidFill>
              <a:prstDash val="solid"/>
              <a:miter lim="400000"/>
            </a:ln>
          </a:right>
          <a:top>
            <a:ln w="12700" cap="flat">
              <a:solidFill>
                <a:srgbClr val="917359"/>
              </a:solidFill>
              <a:prstDash val="solid"/>
              <a:miter lim="400000"/>
            </a:ln>
          </a:top>
          <a:bottom>
            <a:ln w="12700" cap="flat">
              <a:solidFill>
                <a:srgbClr val="917359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917359"/>
              </a:solidFill>
              <a:prstDash val="solid"/>
              <a:miter lim="400000"/>
            </a:ln>
          </a:insideV>
        </a:tcBdr>
        <a:fill>
          <a:solidFill>
            <a:srgbClr val="B48F6B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solidFill>
                <a:srgbClr val="828282"/>
              </a:solidFill>
              <a:prstDash val="solid"/>
              <a:miter lim="400000"/>
            </a:ln>
          </a:insideV>
        </a:tcBdr>
        <a:fill>
          <a:solidFill>
            <a:srgbClr val="ECDEB5"/>
          </a:solidFill>
        </a:fill>
      </a:tcStyle>
    </a:wholeTbl>
    <a:band2H>
      <a:tcTxStyle/>
      <a:tcStyle>
        <a:tcBdr/>
        <a:fill>
          <a:solidFill>
            <a:srgbClr val="DED4B6"/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solidFill>
                <a:srgbClr val="828282"/>
              </a:solidFill>
              <a:prstDash val="solid"/>
              <a:miter lim="400000"/>
            </a:ln>
          </a:left>
          <a:right>
            <a:ln w="12700" cap="flat">
              <a:solidFill>
                <a:srgbClr val="828282"/>
              </a:solidFill>
              <a:prstDash val="solid"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solidFill>
                <a:srgbClr val="82828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CDBE"/>
          </a:solidFill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282"/>
              </a:solidFill>
              <a:prstDash val="solid"/>
              <a:miter lim="400000"/>
            </a:ln>
          </a:top>
          <a:bottom>
            <a:ln w="12700" cap="flat">
              <a:solidFill>
                <a:srgbClr val="828282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9B4A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D5D5D"/>
        </a:fontRef>
        <a:srgbClr val="5D5D5D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20000"/>
            </a:srgbClr>
          </a:solidFill>
        </a:fill>
      </a:tcStyle>
    </a:band2H>
    <a:firstCol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353528"/>
        </a:fontRef>
        <a:srgbClr val="35352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-558" y="-9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19927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2070100"/>
            <a:ext cx="20243800" cy="50038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070100" y="7061200"/>
            <a:ext cx="20243800" cy="3149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774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4200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2387600" y="5976342"/>
            <a:ext cx="19621500" cy="10160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400"/>
              </a:spcBef>
              <a:buClrTx/>
              <a:buSzTx/>
              <a:buNone/>
              <a:defRPr sz="5800"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Деревянная ложка в тарелке с ризотто"/>
          <p:cNvSpPr>
            <a:spLocks noGrp="1"/>
          </p:cNvSpPr>
          <p:nvPr>
            <p:ph type="pic" idx="21"/>
          </p:nvPr>
        </p:nvSpPr>
        <p:spPr>
          <a:xfrm>
            <a:off x="-401356" y="-466091"/>
            <a:ext cx="24858146" cy="16572100"/>
          </a:xfrm>
          <a:prstGeom prst="rect">
            <a:avLst/>
          </a:prstGeom>
          <a:ln w="25400"/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Деревянная ложка в тарелке с ризотто"/>
          <p:cNvSpPr>
            <a:spLocks noGrp="1"/>
          </p:cNvSpPr>
          <p:nvPr>
            <p:ph type="pic" idx="21"/>
          </p:nvPr>
        </p:nvSpPr>
        <p:spPr>
          <a:xfrm>
            <a:off x="2559736" y="-1609527"/>
            <a:ext cx="18834099" cy="12556076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8788400"/>
            <a:ext cx="20243800" cy="19685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070100" y="10744200"/>
            <a:ext cx="20243800" cy="1968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4356100"/>
            <a:ext cx="20243800" cy="50038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Крупный план деревянной ложки в тарелке ризотто"/>
          <p:cNvSpPr>
            <a:spLocks noGrp="1"/>
          </p:cNvSpPr>
          <p:nvPr>
            <p:ph type="pic" idx="21"/>
          </p:nvPr>
        </p:nvSpPr>
        <p:spPr>
          <a:xfrm>
            <a:off x="8592578" y="822007"/>
            <a:ext cx="18666243" cy="12444154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78000" y="1104900"/>
            <a:ext cx="10223500" cy="53594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6731000"/>
            <a:ext cx="10223500" cy="5359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1pPr>
            <a:lvl2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2pPr>
            <a:lvl3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3pPr>
            <a:lvl4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4pPr>
            <a:lvl5pPr marL="0" indent="0" algn="ctr">
              <a:spcBef>
                <a:spcPts val="0"/>
              </a:spcBef>
              <a:buClrTx/>
              <a:buSzTx/>
              <a:buNone/>
              <a:defRPr sz="3600">
                <a:latin typeface="Noteworthy Light"/>
                <a:ea typeface="Noteworthy Light"/>
                <a:cs typeface="Noteworthy Light"/>
                <a:sym typeface="Noteworthy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2070100" y="4254500"/>
            <a:ext cx="202438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Крупный план пасты с соусом песто в белой тарелке"/>
          <p:cNvSpPr>
            <a:spLocks noGrp="1"/>
          </p:cNvSpPr>
          <p:nvPr>
            <p:ph type="pic" idx="21"/>
          </p:nvPr>
        </p:nvSpPr>
        <p:spPr>
          <a:xfrm>
            <a:off x="12934950" y="2257124"/>
            <a:ext cx="9525000" cy="1431758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2070100" y="4254500"/>
            <a:ext cx="10007600" cy="8039100"/>
          </a:xfrm>
          <a:prstGeom prst="rect">
            <a:avLst/>
          </a:prstGeom>
        </p:spPr>
        <p:txBody>
          <a:bodyPr/>
          <a:lstStyle>
            <a:lvl1pPr>
              <a:spcBef>
                <a:spcPts val="3900"/>
              </a:spcBef>
              <a:buBlip>
                <a:blip r:embed="rId2"/>
              </a:buBlip>
            </a:lvl1pPr>
            <a:lvl2pPr>
              <a:spcBef>
                <a:spcPts val="3900"/>
              </a:spcBef>
              <a:buBlip>
                <a:blip r:embed="rId2"/>
              </a:buBlip>
            </a:lvl2pPr>
            <a:lvl3pPr>
              <a:spcBef>
                <a:spcPts val="3900"/>
              </a:spcBef>
              <a:buBlip>
                <a:blip r:embed="rId2"/>
              </a:buBlip>
            </a:lvl3pPr>
            <a:lvl4pPr>
              <a:spcBef>
                <a:spcPts val="3900"/>
              </a:spcBef>
              <a:buBlip>
                <a:blip r:embed="rId2"/>
              </a:buBlip>
            </a:lvl4pPr>
            <a:lvl5pPr>
              <a:spcBef>
                <a:spcPts val="3900"/>
              </a:spcBef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Стопка равиоли с карамелизированным луком на белой тарелке"/>
          <p:cNvSpPr>
            <a:spLocks noGrp="1"/>
          </p:cNvSpPr>
          <p:nvPr>
            <p:ph type="pic" sz="half" idx="21"/>
          </p:nvPr>
        </p:nvSpPr>
        <p:spPr>
          <a:xfrm>
            <a:off x="13652500" y="4610100"/>
            <a:ext cx="9525000" cy="1037166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Деревянная ложка в тарелке с ризотто"/>
          <p:cNvSpPr>
            <a:spLocks noGrp="1"/>
          </p:cNvSpPr>
          <p:nvPr>
            <p:ph type="pic" sz="half" idx="22"/>
          </p:nvPr>
        </p:nvSpPr>
        <p:spPr>
          <a:xfrm>
            <a:off x="13030200" y="630755"/>
            <a:ext cx="10820400" cy="7213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Крупный план пасты с соусом песто в белой тарелке"/>
          <p:cNvSpPr>
            <a:spLocks noGrp="1"/>
          </p:cNvSpPr>
          <p:nvPr>
            <p:ph type="pic" idx="23"/>
          </p:nvPr>
        </p:nvSpPr>
        <p:spPr>
          <a:xfrm>
            <a:off x="1206500" y="-1955800"/>
            <a:ext cx="12065000" cy="18135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2070100" y="1320800"/>
            <a:ext cx="20243800" cy="1107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070100" y="800100"/>
            <a:ext cx="20243800" cy="332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5253" y="13228624"/>
            <a:ext cx="453238" cy="487377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 b="1">
                <a:solidFill>
                  <a:srgbClr val="51573F"/>
                </a:solidFill>
                <a:latin typeface="Didot"/>
                <a:ea typeface="Didot"/>
                <a:cs typeface="Didot"/>
                <a:sym typeface="Dido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10600" b="0" i="0" u="none" strike="noStrike" cap="none" spc="0" baseline="0">
          <a:solidFill>
            <a:srgbClr val="85604A"/>
          </a:solidFill>
          <a:uFillTx/>
          <a:latin typeface="+mn-lt"/>
          <a:ea typeface="+mn-ea"/>
          <a:cs typeface="+mn-cs"/>
          <a:sym typeface="Baskerville"/>
        </a:defRPr>
      </a:lvl9pPr>
    </p:titleStyle>
    <p:bodyStyle>
      <a:lvl1pPr marL="571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1pPr>
      <a:lvl2pPr marL="1143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2pPr>
      <a:lvl3pPr marL="1714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3pPr>
      <a:lvl4pPr marL="2286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4pPr>
      <a:lvl5pPr marL="2857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5pPr>
      <a:lvl6pPr marL="3429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6pPr>
      <a:lvl7pPr marL="4000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7pPr>
      <a:lvl8pPr marL="45720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8pPr>
      <a:lvl9pPr marL="5143500" marR="0" indent="-5715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>
          <a:srgbClr val="9A7865"/>
        </a:buClr>
        <a:buSzPct val="40000"/>
        <a:buFontTx/>
        <a:buBlip>
          <a:blip r:embed="rId15"/>
        </a:buBlip>
        <a:tabLst/>
        <a:defRPr sz="5000" b="0" i="0" u="none" strike="noStrike" cap="none" spc="0" baseline="0">
          <a:solidFill>
            <a:srgbClr val="625B48"/>
          </a:solidFill>
          <a:uFillTx/>
          <a:latin typeface="+mn-lt"/>
          <a:ea typeface="+mn-ea"/>
          <a:cs typeface="+mn-cs"/>
          <a:sym typeface="Baskervill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>
          <a:srgbClr val="9A7865"/>
        </a:buClr>
        <a:buSzTx/>
        <a:buFontTx/>
        <a:buNone/>
        <a:tabLst/>
        <a:defRPr sz="24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ido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ukovetskaya-school.29obr.ru/item/1544769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lukovetskaya-school.29obr.ru/item/1544771" TargetMode="External"/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.pn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30.wmf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s://lukovetskaya-school.29obr.ru/item/1544767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lukovetskaya-school.29obr.ru/item/154476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42073" y="0"/>
            <a:ext cx="20386487" cy="3549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Муниципальное </a:t>
            </a:r>
            <a:r>
              <a:rPr lang="ru-RU" dirty="0" smtClean="0"/>
              <a:t>бюджетное общеобразовательное учреждение «</a:t>
            </a:r>
            <a:r>
              <a:rPr lang="ru-RU" dirty="0" err="1" smtClean="0"/>
              <a:t>Луковецкая</a:t>
            </a:r>
            <a:r>
              <a:rPr lang="ru-RU" dirty="0" smtClean="0"/>
              <a:t> средняя школа имени </a:t>
            </a:r>
            <a:r>
              <a:rPr lang="ru-RU" dirty="0" err="1" smtClean="0"/>
              <a:t>Я.В.Самоварова</a:t>
            </a:r>
            <a:r>
              <a:rPr lang="ru-RU" dirty="0" smtClean="0"/>
              <a:t>»</a:t>
            </a:r>
            <a:endParaRPr kumimoji="0" lang="ru-RU" sz="56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46452" y="6683089"/>
            <a:ext cx="12573186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5600" b="0" i="0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Педагог-организатор</a:t>
            </a:r>
            <a:endParaRPr kumimoji="0" lang="ru-RU" sz="56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7910" y="1029076"/>
            <a:ext cx="3508561" cy="11308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903444" y="4408485"/>
            <a:ext cx="14791765" cy="173380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10600" b="1" i="1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Monotype Corsiva" panose="03010101010201010101" pitchFamily="66" charset="0"/>
                <a:sym typeface="Baskerville"/>
              </a:rPr>
              <a:t>Зарубина Анна Васильевна</a:t>
            </a:r>
            <a:endParaRPr kumimoji="0" lang="ru-RU" sz="10600" b="1" i="1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Monotype Corsiva" panose="03010101010201010101" pitchFamily="66" charset="0"/>
              <a:sym typeface="Baskervill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033" y="8308372"/>
            <a:ext cx="14980024" cy="18261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5400" b="0" i="0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Архангельская область, Холмогорский район, поселок </a:t>
            </a:r>
            <a:r>
              <a:rPr kumimoji="0" lang="ru-RU" sz="5400" b="0" i="0" u="none" strike="noStrike" cap="none" spc="0" normalizeH="0" baseline="0" dirty="0" err="1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Луковецкий</a:t>
            </a:r>
            <a:r>
              <a:rPr kumimoji="0" lang="ru-RU" sz="5400" b="0" i="0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.</a:t>
            </a:r>
            <a:endParaRPr kumimoji="0" lang="ru-RU" sz="54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pic>
        <p:nvPicPr>
          <p:cNvPr id="7" name="tristan-lohengrin-look-at-the-clou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76090" y="1203230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731903" y="3196727"/>
            <a:ext cx="12123178" cy="35496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lang="ru-RU" dirty="0" smtClean="0"/>
              <a:t>Мои воспитанники являются победителями и призерами Всероссийского, областного и районных уровней</a:t>
            </a:r>
            <a:endParaRPr kumimoji="0" lang="ru-RU" sz="56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sym typeface="Baskerville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327" y="2228538"/>
            <a:ext cx="11084334" cy="843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2004661" y="7925019"/>
            <a:ext cx="11850420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r>
              <a:rPr lang="ru-RU" sz="4400" dirty="0">
                <a:hlinkClick r:id="rId3"/>
              </a:rPr>
              <a:t>МБОУ "</a:t>
            </a:r>
            <a:r>
              <a:rPr lang="ru-RU" sz="4400" dirty="0" err="1">
                <a:hlinkClick r:id="rId3"/>
              </a:rPr>
              <a:t>Луковецкая</a:t>
            </a:r>
            <a:r>
              <a:rPr lang="ru-RU" sz="4400" dirty="0">
                <a:hlinkClick r:id="rId3"/>
              </a:rPr>
              <a:t> СШ" Архангельская область (29obr.ru)</a:t>
            </a:r>
            <a:endParaRPr kumimoji="0" lang="ru-RU" sz="4400" b="0" i="0" u="none" strike="noStrike" cap="none" spc="0" normalizeH="0" baseline="0" dirty="0">
              <a:ln>
                <a:noFill/>
              </a:ln>
              <a:solidFill>
                <a:schemeClr val="bg1">
                  <a:lumMod val="60000"/>
                  <a:lumOff val="40000"/>
                </a:schemeClr>
              </a:solidFill>
              <a:effectLst/>
              <a:uFillTx/>
              <a:sym typeface="Baskerville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11" y="628631"/>
            <a:ext cx="7337637" cy="5503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4455" y="7208952"/>
            <a:ext cx="6438996" cy="4578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8065899" y="7083336"/>
            <a:ext cx="6438995" cy="4829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02885" y="628631"/>
            <a:ext cx="7608435" cy="5486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98050" y="628631"/>
            <a:ext cx="7614985" cy="5486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2885" y="7671318"/>
            <a:ext cx="7913294" cy="604468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442448" y="11537576"/>
            <a:ext cx="9386047" cy="1210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r>
              <a:rPr lang="ru-RU" sz="3600" dirty="0">
                <a:hlinkClick r:id="rId8"/>
              </a:rPr>
              <a:t>МБОУ "</a:t>
            </a:r>
            <a:r>
              <a:rPr lang="ru-RU" sz="3600" dirty="0" err="1">
                <a:hlinkClick r:id="rId8"/>
              </a:rPr>
              <a:t>Луковецкая</a:t>
            </a:r>
            <a:r>
              <a:rPr lang="ru-RU" sz="3600" dirty="0">
                <a:hlinkClick r:id="rId8"/>
              </a:rPr>
              <a:t> СШ" Архангельская область (29obr.ru)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bg1">
                  <a:lumMod val="60000"/>
                  <a:lumOff val="40000"/>
                </a:schemeClr>
              </a:solidFill>
              <a:effectLst/>
              <a:uFillTx/>
              <a:sym typeface="Baskerville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8786" y="6846179"/>
            <a:ext cx="11051521" cy="313527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7200" b="0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Рада, что мой труд отмечен!</a:t>
            </a:r>
            <a:endParaRPr lang="ru-RU" sz="72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96819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652223" y="5825261"/>
            <a:ext cx="7916181" cy="5937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1567207" y="4457370"/>
            <a:ext cx="7507564" cy="5630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7168101" y="3264198"/>
            <a:ext cx="7745792" cy="5809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402363" y="4858810"/>
            <a:ext cx="7924506" cy="5943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72399" y="831009"/>
            <a:ext cx="13902955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5600" b="0" i="0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ШКОЛЬНЫЕ</a:t>
            </a:r>
            <a:r>
              <a:rPr kumimoji="0" lang="ru-RU" sz="5600" b="0" i="0" u="none" strike="noStrike" cap="none" spc="0" normalizeH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 ГРАМОТЫ, как отражение результатов профессиональной и образовательной	 деятельности </a:t>
            </a:r>
            <a:endParaRPr kumimoji="0" lang="ru-RU" sz="56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26453544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3924" y="1785833"/>
            <a:ext cx="16215444" cy="11182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fontAlgn="base"/>
            <a:r>
              <a:rPr lang="ru-RU" sz="3600" dirty="0" smtClean="0"/>
              <a:t>Их </a:t>
            </a:r>
            <a:r>
              <a:rPr lang="ru-RU" sz="3600" dirty="0"/>
              <a:t>много —</a:t>
            </a:r>
            <a:br>
              <a:rPr lang="ru-RU" sz="3600" dirty="0"/>
            </a:br>
            <a:r>
              <a:rPr lang="ru-RU" sz="3600" dirty="0"/>
              <a:t>Курносых, несхожих,</a:t>
            </a:r>
            <a:br>
              <a:rPr lang="ru-RU" sz="3600" dirty="0"/>
            </a:br>
            <a:r>
              <a:rPr lang="ru-RU" sz="3600" dirty="0"/>
              <a:t>Влетающих в школу гурьбой.</a:t>
            </a:r>
            <a:br>
              <a:rPr lang="ru-RU" sz="3600" dirty="0"/>
            </a:br>
            <a:r>
              <a:rPr lang="ru-RU" sz="3600" dirty="0"/>
              <a:t>И с ними непросто. И все же</a:t>
            </a:r>
            <a:br>
              <a:rPr lang="ru-RU" sz="3600" dirty="0"/>
            </a:br>
            <a:r>
              <a:rPr lang="ru-RU" sz="3600" dirty="0"/>
              <a:t>Душе его дорог — любой.</a:t>
            </a:r>
            <a:br>
              <a:rPr lang="ru-RU" sz="3600" dirty="0"/>
            </a:br>
            <a:r>
              <a:rPr lang="ru-RU" sz="3600" dirty="0"/>
              <a:t>Он вел их</a:t>
            </a:r>
            <a:br>
              <a:rPr lang="ru-RU" sz="3600" dirty="0"/>
            </a:br>
            <a:r>
              <a:rPr lang="ru-RU" sz="3600" dirty="0"/>
              <a:t>По лесенке знаний,</a:t>
            </a:r>
            <a:br>
              <a:rPr lang="ru-RU" sz="3600" dirty="0"/>
            </a:br>
            <a:r>
              <a:rPr lang="ru-RU" sz="3600" dirty="0"/>
              <a:t>Страной научил дорожить,</a:t>
            </a:r>
            <a:br>
              <a:rPr lang="ru-RU" sz="3600" dirty="0"/>
            </a:br>
            <a:r>
              <a:rPr lang="ru-RU" sz="3600" dirty="0"/>
              <a:t>И видеть сквозь даль расстояний,</a:t>
            </a:r>
            <a:br>
              <a:rPr lang="ru-RU" sz="3600" dirty="0"/>
            </a:br>
            <a:r>
              <a:rPr lang="ru-RU" sz="3600" dirty="0"/>
              <a:t>И с умницей-книгой дружить...</a:t>
            </a:r>
            <a:br>
              <a:rPr lang="ru-RU" sz="3600" dirty="0"/>
            </a:br>
            <a:r>
              <a:rPr lang="ru-RU" sz="3600" dirty="0"/>
              <a:t>Пусть кто-то строителем станет,</a:t>
            </a:r>
            <a:br>
              <a:rPr lang="ru-RU" sz="3600" dirty="0"/>
            </a:br>
            <a:r>
              <a:rPr lang="ru-RU" sz="3600" dirty="0"/>
              <a:t>А кто-то хозяином рек,</a:t>
            </a:r>
            <a:br>
              <a:rPr lang="ru-RU" sz="3600" dirty="0"/>
            </a:br>
            <a:r>
              <a:rPr lang="ru-RU" sz="3600" dirty="0"/>
              <a:t>Но верится сердцу:</a:t>
            </a:r>
            <a:br>
              <a:rPr lang="ru-RU" sz="3600" dirty="0"/>
            </a:br>
            <a:r>
              <a:rPr lang="ru-RU" sz="3600" dirty="0"/>
              <a:t>Поставит</a:t>
            </a:r>
            <a:br>
              <a:rPr lang="ru-RU" sz="3600" dirty="0"/>
            </a:br>
            <a:r>
              <a:rPr lang="ru-RU" sz="3600" dirty="0"/>
              <a:t>Пятерку им завтрашний век.</a:t>
            </a:r>
            <a:br>
              <a:rPr lang="ru-RU" sz="3600" dirty="0"/>
            </a:br>
            <a:r>
              <a:rPr lang="ru-RU" sz="3600" dirty="0"/>
              <a:t>И, взрослыми став, через годы</a:t>
            </a:r>
            <a:br>
              <a:rPr lang="ru-RU" sz="3600" dirty="0"/>
            </a:br>
            <a:r>
              <a:rPr lang="ru-RU" sz="3600" dirty="0"/>
              <a:t>Ребята добром помянут</a:t>
            </a:r>
            <a:br>
              <a:rPr lang="ru-RU" sz="3600" dirty="0"/>
            </a:br>
            <a:r>
              <a:rPr lang="ru-RU" sz="3600" dirty="0"/>
              <a:t>И строгость его, и заботы, —</a:t>
            </a:r>
            <a:br>
              <a:rPr lang="ru-RU" sz="3600" dirty="0"/>
            </a:br>
            <a:r>
              <a:rPr lang="ru-RU" sz="3600" dirty="0"/>
              <a:t>Нелегкий учительский труд.</a:t>
            </a:r>
            <a:r>
              <a:rPr lang="ru-RU" sz="3600" i="1" dirty="0"/>
              <a:t/>
            </a:r>
            <a:br>
              <a:rPr lang="ru-RU" sz="3600" i="1" dirty="0"/>
            </a:b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4299" y="3480620"/>
            <a:ext cx="8534399" cy="6400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1948" y="1129243"/>
            <a:ext cx="12683613" cy="96436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5600" b="1" i="1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Их</a:t>
            </a:r>
            <a:r>
              <a:rPr kumimoji="0" lang="ru-RU" sz="5600" b="1" i="1" u="none" strike="noStrike" cap="none" spc="0" normalizeH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 много – курносых, несхожих…</a:t>
            </a:r>
            <a:endParaRPr kumimoji="0" lang="ru-RU" sz="5600" b="1" i="1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602632" y="12311791"/>
            <a:ext cx="578136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Б. </a:t>
            </a:r>
            <a:r>
              <a:rPr kumimoji="0" lang="ru-RU" sz="3600" b="0" i="0" u="none" strike="noStrike" cap="none" spc="0" normalizeH="0" baseline="0" dirty="0" err="1" smtClean="0">
                <a:ln>
                  <a:noFill/>
                </a:ln>
                <a:solidFill>
                  <a:srgbClr val="625B48"/>
                </a:solidFill>
                <a:effectLst/>
                <a:uFillTx/>
                <a:latin typeface="+mn-lt"/>
                <a:ea typeface="+mn-ea"/>
                <a:cs typeface="+mn-cs"/>
                <a:sym typeface="Baskerville"/>
              </a:rPr>
              <a:t>Гайкович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  <p:pic>
        <p:nvPicPr>
          <p:cNvPr id="7" name="Северная улица 3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699" y="122878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6718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178425" y="2796989"/>
            <a:ext cx="19256188" cy="8334188"/>
          </a:xfrm>
        </p:spPr>
        <p:txBody>
          <a:bodyPr>
            <a:normAutofit/>
          </a:bodyPr>
          <a:lstStyle/>
          <a:p>
            <a:r>
              <a:rPr lang="ru-RU" sz="16000" dirty="0" smtClean="0">
                <a:latin typeface="Mistral" panose="03090702030407020403" pitchFamily="66" charset="0"/>
              </a:rPr>
              <a:t>СПАСИБО ЗА ВНИМАНИЕ!</a:t>
            </a:r>
            <a:endParaRPr lang="ru-RU" sz="160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75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8523" y="2092751"/>
            <a:ext cx="16621312" cy="4598895"/>
          </a:xfrm>
        </p:spPr>
        <p:txBody>
          <a:bodyPr>
            <a:normAutofit/>
          </a:bodyPr>
          <a:lstStyle/>
          <a:p>
            <a:r>
              <a:rPr lang="ru-RU" sz="4800" i="1" dirty="0" smtClean="0"/>
              <a:t>Окончила Северный (Арктический) федеральный университет имени М.В. Ломоносова </a:t>
            </a:r>
            <a:br>
              <a:rPr lang="ru-RU" sz="4800" i="1" dirty="0" smtClean="0"/>
            </a:br>
            <a:r>
              <a:rPr lang="ru-RU" sz="4800" i="1" dirty="0" smtClean="0"/>
              <a:t>по специальности- физическая культура.</a:t>
            </a: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endParaRPr lang="ru-RU" sz="44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624" y="1205983"/>
            <a:ext cx="8305800" cy="5515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15999" y="5887318"/>
            <a:ext cx="9628093" cy="652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92947" y="8337177"/>
            <a:ext cx="13339482" cy="26879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kumimoji="0" lang="ru-RU" sz="5600" b="0" i="1" u="none" strike="noStrike" cap="none" spc="0" normalizeH="0" baseline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sym typeface="Baskerville"/>
              </a:rPr>
              <a:t>Педагогический</a:t>
            </a:r>
            <a:r>
              <a:rPr kumimoji="0" lang="ru-RU" sz="5600" b="0" i="1" u="none" strike="noStrike" cap="none" spc="0" normalizeH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sym typeface="Baskerville"/>
              </a:rPr>
              <a:t> стаж 10 лет.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A7865"/>
              </a:buClr>
              <a:buSzTx/>
              <a:buFontTx/>
              <a:buNone/>
              <a:tabLst/>
            </a:pPr>
            <a:r>
              <a:rPr lang="ru-RU" i="1" dirty="0" smtClean="0"/>
              <a:t>1 квалификационная категория , 2019г</a:t>
            </a:r>
            <a:r>
              <a:rPr kumimoji="0" lang="ru-RU" sz="5600" b="0" i="1" u="none" strike="noStrike" cap="none" spc="0" normalizeH="0" dirty="0" smtClean="0">
                <a:ln>
                  <a:noFill/>
                </a:ln>
                <a:solidFill>
                  <a:srgbClr val="625B48"/>
                </a:solidFill>
                <a:effectLst/>
                <a:uFillTx/>
                <a:sym typeface="Baskerville"/>
              </a:rPr>
              <a:t> </a:t>
            </a:r>
            <a:endParaRPr kumimoji="0" lang="ru-RU" sz="5600" b="0" i="1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sym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16407219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21"/>
          </p:nvPr>
        </p:nvSpPr>
        <p:spPr>
          <a:xfrm>
            <a:off x="15093960" y="1144119"/>
            <a:ext cx="6752330" cy="2595582"/>
          </a:xfr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r>
              <a:rPr lang="ru-RU" sz="6000" dirty="0" smtClean="0"/>
              <a:t>ПОВЫШЕНИЕ КВАЛИФИКАЦИИ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122" y="8472665"/>
            <a:ext cx="5955354" cy="4466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812" y="4257408"/>
            <a:ext cx="5487011" cy="4115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657" y="4257407"/>
            <a:ext cx="5487013" cy="411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92448" y="8516812"/>
            <a:ext cx="5955355" cy="4466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99935" y="4214645"/>
            <a:ext cx="5578876" cy="411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16783" y="4214645"/>
            <a:ext cx="5544027" cy="415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429" y="8534731"/>
            <a:ext cx="5701553" cy="4276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223377" y="1467284"/>
            <a:ext cx="1019287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r>
              <a:rPr lang="ru-RU" sz="4000" i="1" dirty="0"/>
              <a:t>Обучать — значит вдвойне учиться. Детям нужны не поучения, а примеры. (Жозеф </a:t>
            </a:r>
            <a:r>
              <a:rPr lang="ru-RU" sz="4000" i="1" dirty="0" err="1" smtClean="0"/>
              <a:t>Жубер</a:t>
            </a:r>
            <a:r>
              <a:rPr lang="ru-RU" sz="4000" i="1" dirty="0" smtClean="0"/>
              <a:t>)</a:t>
            </a:r>
            <a:endParaRPr kumimoji="0" lang="ru-RU" sz="4000" b="0" i="1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sym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6025600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8187" y="8232588"/>
            <a:ext cx="22617953" cy="3556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6000" i="1" dirty="0"/>
              <a:t>Следую завету В. О. Ключевского: «Чтобы быть хорошим преподавателем, нужно любить то, что преподаешь, и любить тех, кому преподаешь»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2612" y="375247"/>
            <a:ext cx="12263717" cy="7600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Советская улица (1)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70339" y="119878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6854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0923" y="8022665"/>
            <a:ext cx="22080818" cy="19685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Воспитатель </a:t>
            </a:r>
            <a:r>
              <a:rPr lang="ru-RU" sz="5400" b="1" dirty="0"/>
              <a:t>сам должен быть тем, чем он хочет сделать воспитанника. (</a:t>
            </a:r>
            <a:r>
              <a:rPr lang="ru-RU" sz="5400" b="1" dirty="0" err="1" smtClean="0"/>
              <a:t>В.И.Даль</a:t>
            </a:r>
            <a:r>
              <a:rPr lang="ru-RU" sz="5400" b="1" dirty="0" smtClean="0"/>
              <a:t>)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1509432" y="9991165"/>
            <a:ext cx="20243800" cy="2970436"/>
          </a:xfrm>
        </p:spPr>
        <p:txBody>
          <a:bodyPr>
            <a:normAutofit fontScale="92500"/>
          </a:bodyPr>
          <a:lstStyle/>
          <a:p>
            <a:pPr marL="742950" indent="-742950">
              <a:lnSpc>
                <a:spcPct val="110000"/>
              </a:lnSpc>
              <a:buAutoNum type="arabicParenR"/>
            </a:pPr>
            <a:r>
              <a:rPr lang="ru-RU" dirty="0" smtClean="0"/>
              <a:t>Всероссийский фестиваль «Открытый космос 2.0» в Самаре, 2022г 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2) Финал Всероссийского конкурса паблик-арта «Культурный </a:t>
            </a:r>
            <a:r>
              <a:rPr lang="ru-RU" dirty="0" err="1" smtClean="0"/>
              <a:t>кт</a:t>
            </a:r>
            <a:r>
              <a:rPr lang="ru-RU" dirty="0" smtClean="0"/>
              <a:t>» в Москве, 2022г 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3) Всероссийский родительский форум РДШ в Москве, 2021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 4) Финал Всероссийского проекта «Я познаю Россию. Прогулки по стране» Санкт-Петербург, 2022г</a:t>
            </a:r>
          </a:p>
          <a:p>
            <a:pPr>
              <a:lnSpc>
                <a:spcPct val="110000"/>
              </a:lnSpc>
            </a:pPr>
            <a:r>
              <a:rPr lang="ru-RU" dirty="0" smtClean="0"/>
              <a:t>5) Онлайн финал Всероссийского проекта «</a:t>
            </a:r>
            <a:r>
              <a:rPr lang="ru-RU" dirty="0" err="1" smtClean="0"/>
              <a:t>Экотренд</a:t>
            </a:r>
            <a:r>
              <a:rPr lang="ru-RU" dirty="0" smtClean="0"/>
              <a:t>», 2020г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0938" y="555460"/>
            <a:ext cx="7692115" cy="5458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285"/>
          <a:stretch/>
        </p:blipFill>
        <p:spPr>
          <a:xfrm>
            <a:off x="6873679" y="1869822"/>
            <a:ext cx="6554822" cy="5575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90923" y="484482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4150" y="816718"/>
            <a:ext cx="5212004" cy="7064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04203" y="1659591"/>
            <a:ext cx="6779797" cy="5378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3401475" y="608383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631332" y="6278239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09790" y="6739904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336" y="5052229"/>
            <a:ext cx="4566173" cy="3100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783456" y="709933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341133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2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008" y="134613"/>
            <a:ext cx="8511553" cy="5674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15467" y="7891929"/>
            <a:ext cx="20243800" cy="19685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6000" b="1" dirty="0"/>
              <a:t>Учитель должен быть артист, художник, горячо влюблённый в своё дело. (</a:t>
            </a:r>
            <a:r>
              <a:rPr lang="ru-RU" sz="6000" b="1" dirty="0" err="1" smtClean="0"/>
              <a:t>А.П.Чехов</a:t>
            </a:r>
            <a:r>
              <a:rPr lang="ru-RU" sz="6000" b="1" dirty="0" smtClean="0"/>
              <a:t>)</a:t>
            </a:r>
            <a:endParaRPr lang="ru-RU" sz="6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812429" y="10221582"/>
            <a:ext cx="22753171" cy="2804334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</a:t>
            </a:r>
            <a:r>
              <a:rPr lang="ru-RU" dirty="0" smtClean="0"/>
              <a:t>)Архангельск</a:t>
            </a:r>
            <a:r>
              <a:rPr lang="ru-RU" dirty="0"/>
              <a:t>, награждение за победу во Всероссийском конкурсе «Добро не уходит на каникулы</a:t>
            </a:r>
            <a:r>
              <a:rPr lang="ru-RU" dirty="0" smtClean="0"/>
              <a:t>», 2020г</a:t>
            </a:r>
          </a:p>
          <a:p>
            <a:r>
              <a:rPr lang="ru-RU" dirty="0" smtClean="0"/>
              <a:t> 2) Областное мероприятия «Школа лидера РДШ-Север», </a:t>
            </a:r>
            <a:r>
              <a:rPr lang="ru-RU" dirty="0" err="1" smtClean="0"/>
              <a:t>медиаслёт</a:t>
            </a:r>
            <a:r>
              <a:rPr lang="ru-RU" dirty="0" smtClean="0"/>
              <a:t> «Наше дело», форум гражданской активности «</a:t>
            </a:r>
            <a:r>
              <a:rPr lang="ru-RU" dirty="0" err="1" smtClean="0"/>
              <a:t>Доброфорум</a:t>
            </a:r>
            <a:r>
              <a:rPr lang="ru-RU" dirty="0" smtClean="0"/>
              <a:t> РДШ», семинар-совещание для школьных кураторов РДШ и др.</a:t>
            </a:r>
          </a:p>
          <a:p>
            <a:r>
              <a:rPr lang="ru-RU" dirty="0" smtClean="0"/>
              <a:t>2020-2022г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090"/>
          <a:stretch/>
        </p:blipFill>
        <p:spPr>
          <a:xfrm>
            <a:off x="8860307" y="1027422"/>
            <a:ext cx="7876609" cy="6146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14567" y="163014"/>
            <a:ext cx="7669433" cy="481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69054" y="4348531"/>
            <a:ext cx="5885097" cy="3923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9555" y="5347557"/>
            <a:ext cx="4383134" cy="2924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594" y="5136216"/>
            <a:ext cx="4043082" cy="3032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5350678" y="6139057"/>
            <a:ext cx="9279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557289" y="7209019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99289" y="4212886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0763" y="7156174"/>
            <a:ext cx="566977" cy="92667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0429" y="7357459"/>
            <a:ext cx="566977" cy="92667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65600" y="3772713"/>
            <a:ext cx="566977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17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75" y="7953174"/>
            <a:ext cx="24074615" cy="1968500"/>
          </a:xfrm>
        </p:spPr>
        <p:txBody>
          <a:bodyPr>
            <a:noAutofit/>
          </a:bodyPr>
          <a:lstStyle/>
          <a:p>
            <a:r>
              <a:rPr lang="ru-RU" sz="5400" dirty="0" smtClean="0"/>
              <a:t> </a:t>
            </a:r>
            <a:r>
              <a:rPr lang="ru-RU" sz="5400" b="1" i="1" dirty="0"/>
              <a:t>«Час работы научит большему, чем день объяснений». </a:t>
            </a:r>
            <a:r>
              <a:rPr lang="ru-RU" sz="5400" i="1" dirty="0"/>
              <a:t> </a:t>
            </a:r>
            <a:r>
              <a:rPr lang="ru-RU" sz="4000" i="1" dirty="0"/>
              <a:t>(Ж.-Ж. Руссо)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"/>
          </p:nvPr>
        </p:nvSpPr>
        <p:spPr>
          <a:xfrm>
            <a:off x="3377184" y="9587092"/>
            <a:ext cx="15148004" cy="2486083"/>
          </a:xfrm>
        </p:spPr>
        <p:txBody>
          <a:bodyPr>
            <a:normAutofit/>
          </a:bodyPr>
          <a:lstStyle/>
          <a:p>
            <a:r>
              <a:rPr lang="ru-RU" dirty="0" smtClean="0"/>
              <a:t> Традиционные школьные мероприятия:</a:t>
            </a:r>
          </a:p>
          <a:p>
            <a:r>
              <a:rPr lang="ru-RU" dirty="0" smtClean="0"/>
              <a:t>9 мая, Новый год, День знаний, 8 марта, 23 февраля, </a:t>
            </a:r>
          </a:p>
          <a:p>
            <a:r>
              <a:rPr lang="ru-RU" dirty="0" smtClean="0"/>
              <a:t>Последний звонок,  Коммунарский день, Майская эстафета, </a:t>
            </a:r>
          </a:p>
          <a:p>
            <a:r>
              <a:rPr lang="ru-RU" dirty="0" smtClean="0"/>
              <a:t>Смотр строя и песни и др.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2637" y="193818"/>
            <a:ext cx="6794513" cy="3362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680"/>
            <a:ext cx="6137642" cy="4607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3062" y="89039"/>
            <a:ext cx="5907741" cy="4430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33584" y="-9469"/>
            <a:ext cx="5943044" cy="4457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2506" y="3162395"/>
            <a:ext cx="6407096" cy="4805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594" y="3845718"/>
            <a:ext cx="5737154" cy="4099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60073" y="3546445"/>
            <a:ext cx="7401421" cy="4491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9015" y="9595031"/>
            <a:ext cx="6705600" cy="3673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075" y="9587092"/>
            <a:ext cx="3751745" cy="2694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278311"/>
              </p:ext>
            </p:extLst>
          </p:nvPr>
        </p:nvGraphicFramePr>
        <p:xfrm>
          <a:off x="92075" y="92075"/>
          <a:ext cx="16144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Объект упаковщика для оболочки" showAsIcon="1" r:id="rId12" imgW="1613880" imgH="491040" progId="Package">
                  <p:embed/>
                </p:oleObj>
              </mc:Choice>
              <mc:Fallback>
                <p:oleObj name="Объект упаковщика для оболочки" showAsIcon="1" r:id="rId12" imgW="1613880" imgH="4910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1614488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31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756901" y="1921919"/>
            <a:ext cx="10731500" cy="4676588"/>
          </a:xfrm>
        </p:spPr>
        <p:txBody>
          <a:bodyPr/>
          <a:lstStyle/>
          <a:p>
            <a:pPr algn="ctr"/>
            <a:r>
              <a:rPr lang="ru-RU" dirty="0"/>
              <a:t>Д</a:t>
            </a:r>
            <a:r>
              <a:rPr lang="ru-RU" dirty="0" smtClean="0"/>
              <a:t>окументы по блоку 3. </a:t>
            </a:r>
          </a:p>
          <a:p>
            <a:pPr marL="0" indent="0" algn="ctr">
              <a:buNone/>
            </a:pPr>
            <a:r>
              <a:rPr lang="ru-RU" dirty="0" smtClean="0"/>
              <a:t>«Вклад в повышение образования»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026651" y="7240976"/>
            <a:ext cx="1219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>
                <a:hlinkClick r:id="rId2"/>
              </a:rPr>
              <a:t>МБОУ "</a:t>
            </a:r>
            <a:r>
              <a:rPr lang="ru-RU" sz="4400" dirty="0" err="1">
                <a:hlinkClick r:id="rId2"/>
              </a:rPr>
              <a:t>Луковецкая</a:t>
            </a:r>
            <a:r>
              <a:rPr lang="ru-RU" sz="4400" dirty="0">
                <a:hlinkClick r:id="rId2"/>
              </a:rPr>
              <a:t> СШ" Архангельская область (29obr.ru)</a:t>
            </a:r>
            <a:endParaRPr lang="ru-RU" sz="44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4524" y="1543907"/>
            <a:ext cx="7581900" cy="1010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36931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Коснитесь дважды"/>
          <p:cNvSpPr txBox="1">
            <a:spLocks noGrp="1"/>
          </p:cNvSpPr>
          <p:nvPr>
            <p:ph type="title"/>
          </p:nvPr>
        </p:nvSpPr>
        <p:spPr>
          <a:xfrm>
            <a:off x="8606117" y="11246677"/>
            <a:ext cx="12936071" cy="10433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/>
            <a:r>
              <a:rPr lang="ru-RU" sz="3600" dirty="0">
                <a:hlinkClick r:id="rId2"/>
              </a:rPr>
              <a:t>МБОУ "</a:t>
            </a:r>
            <a:r>
              <a:rPr lang="ru-RU" sz="3600" dirty="0" err="1">
                <a:hlinkClick r:id="rId2"/>
              </a:rPr>
              <a:t>Луковецкая</a:t>
            </a:r>
            <a:r>
              <a:rPr lang="ru-RU" sz="3600" dirty="0">
                <a:hlinkClick r:id="rId2"/>
              </a:rPr>
              <a:t> СШ" Архангельская область (29obr.ru)</a:t>
            </a:r>
            <a:endParaRPr sz="3600" dirty="0">
              <a:solidFill>
                <a:schemeClr val="bg1">
                  <a:lumMod val="60000"/>
                  <a:lumOff val="4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26" name="Коснитесь дважды"/>
          <p:cNvSpPr txBox="1">
            <a:spLocks noGrp="1"/>
          </p:cNvSpPr>
          <p:nvPr>
            <p:ph type="body" sz="quarter" idx="1"/>
          </p:nvPr>
        </p:nvSpPr>
        <p:spPr>
          <a:xfrm>
            <a:off x="4763993" y="8937137"/>
            <a:ext cx="20243800" cy="1968500"/>
          </a:xfrm>
          <a:prstGeom prst="rect">
            <a:avLst/>
          </a:prstGeo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/>
              <a:t>Статья «РДШ – вместе мы можем больше»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/>
              <a:t>Урок «Быть здоровым- здорово!»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dirty="0" smtClean="0"/>
              <a:t>Буклет «Выбор профессии – выбор будущего»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1013" y="192240"/>
            <a:ext cx="14092516" cy="8403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321547" y="9297425"/>
            <a:ext cx="6884894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r>
              <a:rPr lang="ru-RU" sz="6000" dirty="0">
                <a:latin typeface="Comic Sans MS" panose="030F0702030302020204" pitchFamily="66" charset="0"/>
              </a:rPr>
              <a:t>Методическая копилка</a:t>
            </a:r>
            <a:endParaRPr kumimoji="0" lang="ru-RU" sz="5600" b="0" i="0" u="none" strike="noStrike" cap="none" spc="0" normalizeH="0" baseline="0" dirty="0">
              <a:ln>
                <a:noFill/>
              </a:ln>
              <a:solidFill>
                <a:srgbClr val="625B48"/>
              </a:solidFill>
              <a:effectLst/>
              <a:uFillTx/>
              <a:latin typeface="+mn-lt"/>
              <a:ea typeface="+mn-ea"/>
              <a:cs typeface="+mn-cs"/>
              <a:sym typeface="Baskerville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enaissance">
  <a:themeElements>
    <a:clrScheme name="Renaissance">
      <a:dk1>
        <a:srgbClr val="625B48"/>
      </a:dk1>
      <a:lt1>
        <a:srgbClr val="1A2C62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Renaissance">
  <a:themeElements>
    <a:clrScheme name="Renaissance">
      <a:dk1>
        <a:srgbClr val="000000"/>
      </a:dk1>
      <a:lt1>
        <a:srgbClr val="FFFFFF"/>
      </a:lt1>
      <a:dk2>
        <a:srgbClr val="75716F"/>
      </a:dk2>
      <a:lt2>
        <a:srgbClr val="CDCDCD"/>
      </a:lt2>
      <a:accent1>
        <a:srgbClr val="9EA3A1"/>
      </a:accent1>
      <a:accent2>
        <a:srgbClr val="ACAD6A"/>
      </a:accent2>
      <a:accent3>
        <a:srgbClr val="E2BF60"/>
      </a:accent3>
      <a:accent4>
        <a:srgbClr val="DF995B"/>
      </a:accent4>
      <a:accent5>
        <a:srgbClr val="D27263"/>
      </a:accent5>
      <a:accent6>
        <a:srgbClr val="B59871"/>
      </a:accent6>
      <a:hlink>
        <a:srgbClr val="0000FF"/>
      </a:hlink>
      <a:folHlink>
        <a:srgbClr val="FF00FF"/>
      </a:folHlink>
    </a:clrScheme>
    <a:fontScheme name="Renaissance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Renaissan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2">
              <a:hueOff val="177409"/>
              <a:satOff val="5215"/>
              <a:lumOff val="-9597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9A7865"/>
          </a:buClr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625B48"/>
            </a:solidFill>
            <a:effectLst/>
            <a:uFillTx/>
            <a:latin typeface="+mn-lt"/>
            <a:ea typeface="+mn-ea"/>
            <a:cs typeface="+mn-cs"/>
            <a:sym typeface="Baskervil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</TotalTime>
  <Words>372</Words>
  <Application>Microsoft Office PowerPoint</Application>
  <PresentationFormat>Произвольный</PresentationFormat>
  <Paragraphs>50</Paragraphs>
  <Slides>14</Slides>
  <Notes>0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Renaissance</vt:lpstr>
      <vt:lpstr>Объект упаковщика для оболочки</vt:lpstr>
      <vt:lpstr>Презентация PowerPoint</vt:lpstr>
      <vt:lpstr>Окончила Северный (Арктический) федеральный университет имени М.В. Ломоносова  по специальности- физическая культура.  </vt:lpstr>
      <vt:lpstr>Презентация PowerPoint</vt:lpstr>
      <vt:lpstr> Следую завету В. О. Ключевского: «Чтобы быть хорошим преподавателем, нужно любить то, что преподаешь, и любить тех, кому преподаешь» </vt:lpstr>
      <vt:lpstr>Воспитатель сам должен быть тем, чем он хочет сделать воспитанника. (В.И.Даль)</vt:lpstr>
      <vt:lpstr> Учитель должен быть артист, художник, горячо влюблённый в своё дело. (А.П.Чехов)</vt:lpstr>
      <vt:lpstr> «Час работы научит большему, чем день объяснений».  (Ж.-Ж. Руссо)</vt:lpstr>
      <vt:lpstr>Презентация PowerPoint</vt:lpstr>
      <vt:lpstr>МБОУ "Луковецкая СШ" Архангельская область (29obr.ru)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ПОРТФОЛИО Зарубина Анна Васильевна</dc:title>
  <dc:creator>User1</dc:creator>
  <cp:lastModifiedBy>1</cp:lastModifiedBy>
  <cp:revision>64</cp:revision>
  <dcterms:modified xsi:type="dcterms:W3CDTF">2023-04-25T08:41:52Z</dcterms:modified>
</cp:coreProperties>
</file>