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59" r:id="rId5"/>
    <p:sldId id="261" r:id="rId6"/>
    <p:sldId id="265" r:id="rId7"/>
    <p:sldId id="267" r:id="rId8"/>
    <p:sldId id="268" r:id="rId9"/>
    <p:sldId id="266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1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Вовлечение родителей в образовательный процесс </a:t>
            </a:r>
            <a:r>
              <a:rPr lang="ru-RU" dirty="0" err="1" smtClean="0"/>
              <a:t>доу</a:t>
            </a:r>
            <a:r>
              <a:rPr lang="ru-RU" dirty="0" smtClean="0"/>
              <a:t> посредством организации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открытой </a:t>
            </a:r>
            <a:r>
              <a:rPr lang="ru-RU" dirty="0" smtClean="0"/>
              <a:t>недели </a:t>
            </a:r>
            <a:r>
              <a:rPr lang="ru-RU" dirty="0" smtClean="0"/>
              <a:t>семьи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              </a:t>
            </a:r>
            <a:r>
              <a:rPr lang="ru-RU" sz="1800" i="1" dirty="0" smtClean="0"/>
              <a:t>зам. зав. по УВР Петрова Е.С.</a:t>
            </a:r>
            <a:endParaRPr lang="ru-RU" sz="1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600" dirty="0" smtClean="0"/>
              <a:t>«Детский сад № 365 г. Челябинска»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206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</a:t>
            </a:r>
            <a:r>
              <a:rPr lang="ru-RU" sz="2400" i="1" dirty="0" smtClean="0"/>
              <a:t>безопасности (ПДД</a:t>
            </a:r>
            <a:r>
              <a:rPr lang="ru-RU" sz="2400" i="1" dirty="0"/>
              <a:t>, ОБЖ, пожарная безопасность)</a:t>
            </a:r>
          </a:p>
        </p:txBody>
      </p:sp>
      <p:pic>
        <p:nvPicPr>
          <p:cNvPr id="5" name="Рисунок 4" descr="C:\Users\U1\Desktop\P108086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60040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P108088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03244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032983" y="3265778"/>
            <a:ext cx="2740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здоровья</a:t>
            </a:r>
          </a:p>
        </p:txBody>
      </p:sp>
      <p:pic>
        <p:nvPicPr>
          <p:cNvPr id="8" name="Рисунок 7" descr="C:\Users\U1\Desktop\ВСЁ\мероприятия МБДОУ 2014-2015\фото открытая неделя семьи\20150121_0924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63679"/>
            <a:ext cx="38884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1\Desktop\20151119_132801[1]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3635377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844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Из опыта семейного воспитания (газеты, поделки)</a:t>
            </a:r>
            <a:endParaRPr lang="ru-RU" sz="2400" dirty="0"/>
          </a:p>
        </p:txBody>
      </p:sp>
      <p:pic>
        <p:nvPicPr>
          <p:cNvPr id="4" name="Объект 3" descr="C:\Users\U1\Desktop\P109032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P109032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P109032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49080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1\Desktop\P109033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9123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1\Desktop\20151119_132705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23" y="24943"/>
            <a:ext cx="374441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DSC0014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52" y="147023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DSC0015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7289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1\Desktop\P109033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444" y="278092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1\Desktop\DSC0015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93096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411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Федеральный государственный образовательный стандарт дошкольного образования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Предметом регулирования Стандарта являются </a:t>
            </a:r>
            <a:r>
              <a:rPr lang="ru-RU" sz="2400" b="1" dirty="0"/>
              <a:t>отношения </a:t>
            </a:r>
            <a:r>
              <a:rPr lang="ru-RU" sz="2400" dirty="0"/>
              <a:t>в сфере образования, возникающие при реализации образовательной программы дошкольного образования. </a:t>
            </a:r>
          </a:p>
          <a:p>
            <a:pPr marL="0" indent="0">
              <a:buNone/>
            </a:pPr>
            <a:r>
              <a:rPr lang="ru-RU" sz="2400" dirty="0"/>
              <a:t>Родители (законные представители) - непосредственные участники образовательных отношений и имеют преимущественное право на обучение и воспитание детей перед всеми другими лицами. </a:t>
            </a:r>
          </a:p>
          <a:p>
            <a:pPr marL="0" indent="0">
              <a:buNone/>
            </a:pPr>
            <a:r>
              <a:rPr lang="ru-RU" sz="2400" dirty="0"/>
              <a:t>Положения Стандарта могут использоваться родителями (законными представителями) при получении детьми </a:t>
            </a:r>
            <a:r>
              <a:rPr lang="ru-RU" sz="2400" dirty="0" smtClean="0"/>
              <a:t>дошкольного </a:t>
            </a:r>
            <a:r>
              <a:rPr lang="ru-RU" sz="2400" dirty="0"/>
              <a:t>образования в форме семейного </a:t>
            </a:r>
            <a:r>
              <a:rPr lang="ru-RU" sz="2400" dirty="0" smtClean="0"/>
              <a:t>образования.</a:t>
            </a:r>
          </a:p>
          <a:p>
            <a:pPr marL="0" indent="0">
              <a:buNone/>
            </a:pPr>
            <a:r>
              <a:rPr lang="ru-RU" sz="2400" dirty="0"/>
              <a:t>Одним из основных принципов дошкольного образования, закрепленных в Стандарте, является </a:t>
            </a:r>
            <a:r>
              <a:rPr lang="ru-RU" sz="2400" b="1" dirty="0"/>
              <a:t>сотрудничество </a:t>
            </a:r>
            <a:r>
              <a:rPr lang="ru-RU" sz="2400" dirty="0"/>
              <a:t>Организации с семьей. 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0078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/>
              <a:t>Принципы взаимодействия с семьями воспитанников.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1.Принцип </a:t>
            </a:r>
            <a:r>
              <a:rPr lang="ru-RU" sz="2400" dirty="0"/>
              <a:t>психологической комфортности </a:t>
            </a:r>
          </a:p>
          <a:p>
            <a:pPr marL="0" indent="0">
              <a:buNone/>
            </a:pPr>
            <a:r>
              <a:rPr lang="ru-RU" sz="2400" dirty="0"/>
              <a:t>2.Принцип деятельности </a:t>
            </a:r>
          </a:p>
          <a:p>
            <a:pPr marL="0" indent="0">
              <a:buNone/>
            </a:pPr>
            <a:r>
              <a:rPr lang="ru-RU" sz="2400" dirty="0"/>
              <a:t>3.Принцип целостности </a:t>
            </a:r>
          </a:p>
          <a:p>
            <a:pPr marL="0" indent="0">
              <a:buNone/>
            </a:pPr>
            <a:r>
              <a:rPr lang="ru-RU" sz="2400" dirty="0"/>
              <a:t>4.Принцип минимакса </a:t>
            </a:r>
          </a:p>
          <a:p>
            <a:pPr marL="0" indent="0">
              <a:buNone/>
            </a:pPr>
            <a:r>
              <a:rPr lang="ru-RU" sz="2400" dirty="0"/>
              <a:t>5.Принцип вариативности </a:t>
            </a:r>
          </a:p>
          <a:p>
            <a:pPr marL="0" indent="0">
              <a:buNone/>
            </a:pPr>
            <a:r>
              <a:rPr lang="ru-RU" sz="2400" dirty="0"/>
              <a:t>6.Принцип непрерывности </a:t>
            </a:r>
          </a:p>
          <a:p>
            <a:pPr marL="0" indent="0">
              <a:buNone/>
            </a:pPr>
            <a:r>
              <a:rPr lang="ru-RU" sz="2400" dirty="0"/>
              <a:t>7.Принцип творчества 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436096" y="3645024"/>
            <a:ext cx="3096344" cy="28083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56176" y="422108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ОТКРЫТАЯ НЕДЕЛЯ СЕМЬИ</a:t>
            </a:r>
            <a:endParaRPr lang="ru-RU" sz="28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5436096" y="2204864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851920" y="3391896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4364360" y="2509664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8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r>
              <a:rPr lang="ru-RU" sz="2400" b="1" dirty="0"/>
              <a:t>Задачи взаимодействия семьи и ДОУ.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54623"/>
            <a:ext cx="8686800" cy="51872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200" dirty="0" smtClean="0"/>
              <a:t>1</a:t>
            </a:r>
            <a:r>
              <a:rPr lang="ru-RU" sz="2200" dirty="0"/>
              <a:t>. Установление партнерских отношений с семьей каждого воспитанника. </a:t>
            </a:r>
          </a:p>
          <a:p>
            <a:pPr marL="0" indent="0">
              <a:buNone/>
            </a:pPr>
            <a:r>
              <a:rPr lang="ru-RU" sz="2200" dirty="0"/>
              <a:t>2. Объединение усилий семьи и образовательной организации для развития и воспитания детей. </a:t>
            </a:r>
          </a:p>
          <a:p>
            <a:pPr marL="0" indent="0">
              <a:buNone/>
            </a:pPr>
            <a:r>
              <a:rPr lang="ru-RU" sz="2200" dirty="0"/>
              <a:t>3. Создание атмосферы взаимопонимания родителей (законных представителей) воспитанников и педагогов образовательной организации, общности их интересов, эмоциональной </a:t>
            </a:r>
            <a:r>
              <a:rPr lang="ru-RU" sz="2200" dirty="0" err="1"/>
              <a:t>взаимоподдержки</a:t>
            </a:r>
            <a:r>
              <a:rPr lang="ru-RU" sz="2200" dirty="0"/>
              <a:t>. </a:t>
            </a:r>
          </a:p>
          <a:p>
            <a:pPr marL="0" indent="0">
              <a:buNone/>
            </a:pPr>
            <a:r>
              <a:rPr lang="ru-RU" sz="2200" dirty="0"/>
              <a:t>4. Активизация и обогащение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воспитательных </a:t>
            </a:r>
            <a:r>
              <a:rPr lang="ru-RU" sz="2200" dirty="0"/>
              <a:t>умений родителей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(</a:t>
            </a:r>
            <a:r>
              <a:rPr lang="ru-RU" sz="2200" dirty="0"/>
              <a:t>законных представителей). </a:t>
            </a:r>
          </a:p>
          <a:p>
            <a:pPr marL="0" indent="0">
              <a:buNone/>
            </a:pPr>
            <a:r>
              <a:rPr lang="ru-RU" sz="2200" dirty="0"/>
              <a:t>5. Формирование уверенности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родителей </a:t>
            </a:r>
            <a:r>
              <a:rPr lang="ru-RU" sz="2200" dirty="0"/>
              <a:t>(законных представителей)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 </a:t>
            </a:r>
            <a:r>
              <a:rPr lang="ru-RU" sz="2200" dirty="0"/>
              <a:t>собственных педагогических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возможностях</a:t>
            </a:r>
            <a:r>
              <a:rPr lang="ru-RU" sz="2200" dirty="0"/>
              <a:t>. </a:t>
            </a:r>
          </a:p>
        </p:txBody>
      </p:sp>
      <p:sp>
        <p:nvSpPr>
          <p:cNvPr id="4" name="Овал 3"/>
          <p:cNvSpPr/>
          <p:nvPr/>
        </p:nvSpPr>
        <p:spPr>
          <a:xfrm>
            <a:off x="5436096" y="3645024"/>
            <a:ext cx="3096344" cy="28083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56176" y="422108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ОТКРЫТАЯ НЕДЕЛЯ СЕМЬИ</a:t>
            </a:r>
            <a:endParaRPr lang="ru-RU" sz="28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799326" y="3426213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4411394" y="3212976"/>
            <a:ext cx="102470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3691225" y="4301517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8602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055" y="220153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ОТКРЫТАЯ НЕДЕЛЯ СЕМЬИ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628800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Изучение родительских мнений, потребностей, запросов родителей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2055" y="227513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Анкетирование </a:t>
            </a:r>
            <a:endParaRPr lang="ru-RU" sz="1600" dirty="0"/>
          </a:p>
          <a:p>
            <a:r>
              <a:rPr lang="ru-RU" sz="1600" dirty="0"/>
              <a:t>•Интервьюирование </a:t>
            </a:r>
          </a:p>
          <a:p>
            <a:r>
              <a:rPr lang="ru-RU" sz="1600" dirty="0"/>
              <a:t>•Беседы </a:t>
            </a:r>
          </a:p>
          <a:p>
            <a:r>
              <a:rPr lang="ru-RU" sz="1600" dirty="0"/>
              <a:t>•Социологические вопросы </a:t>
            </a:r>
          </a:p>
          <a:p>
            <a:r>
              <a:rPr lang="ru-RU" sz="1600" dirty="0"/>
              <a:t>•Наблюдения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267744" y="1052736"/>
            <a:ext cx="648072" cy="57606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79912" y="908720"/>
            <a:ext cx="0" cy="28923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72055" y="3801025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/>
              <a:t>Психолого-педагогическое и правовое просвещение родителей </a:t>
            </a:r>
            <a:endParaRPr lang="ru-RU" sz="1600" b="1" dirty="0" smtClean="0"/>
          </a:p>
          <a:p>
            <a:r>
              <a:rPr lang="ru-RU" sz="1600" b="1" dirty="0"/>
              <a:t>Информационные: </a:t>
            </a:r>
            <a:r>
              <a:rPr lang="ru-RU" sz="1600" dirty="0" smtClean="0"/>
              <a:t>рекламные </a:t>
            </a:r>
            <a:r>
              <a:rPr lang="ru-RU" sz="1600" dirty="0"/>
              <a:t>буклеты, листовки; </a:t>
            </a:r>
            <a:r>
              <a:rPr lang="ru-RU" sz="1600" dirty="0" smtClean="0"/>
              <a:t>памятки </a:t>
            </a:r>
            <a:r>
              <a:rPr lang="ru-RU" sz="1600" dirty="0"/>
              <a:t>и информационные письма для родителей; наглядная психолого- педагогическая пропаганда и др. </a:t>
            </a:r>
          </a:p>
          <a:p>
            <a:r>
              <a:rPr lang="ru-RU" sz="1600" b="1" dirty="0"/>
              <a:t>Организационные: </a:t>
            </a:r>
            <a:r>
              <a:rPr lang="ru-RU" sz="1600" dirty="0"/>
              <a:t>родительские собрания, </a:t>
            </a:r>
            <a:r>
              <a:rPr lang="ru-RU" sz="1600" dirty="0" smtClean="0"/>
              <a:t>анкетирование</a:t>
            </a:r>
          </a:p>
          <a:p>
            <a:r>
              <a:rPr lang="ru-RU" sz="1600" b="1" dirty="0" smtClean="0"/>
              <a:t>Просветительские </a:t>
            </a:r>
            <a:r>
              <a:rPr lang="ru-RU" sz="1600" dirty="0" smtClean="0"/>
              <a:t>консультирование</a:t>
            </a:r>
            <a:r>
              <a:rPr lang="ru-RU" sz="1600" dirty="0"/>
              <a:t>; тематические встречи; организация тематических выставок литературы; тренинги; семинары; </a:t>
            </a:r>
            <a:r>
              <a:rPr lang="ru-RU" sz="1600" dirty="0" smtClean="0"/>
              <a:t>беседы.</a:t>
            </a:r>
            <a:endParaRPr lang="ru-RU" sz="16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796136" y="1124744"/>
            <a:ext cx="773832" cy="36004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557844" y="1490301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Организация совместной деятельности детей и взрослых </a:t>
            </a:r>
            <a:endParaRPr lang="ru-RU" sz="1600" dirty="0"/>
          </a:p>
          <a:p>
            <a:r>
              <a:rPr lang="ru-RU" dirty="0"/>
              <a:t>•</a:t>
            </a:r>
            <a:r>
              <a:rPr lang="ru-RU" sz="1600" b="1" dirty="0"/>
              <a:t>Организационно-</a:t>
            </a:r>
            <a:r>
              <a:rPr lang="ru-RU" sz="1600" b="1" dirty="0" err="1"/>
              <a:t>деятельностные</a:t>
            </a:r>
            <a:r>
              <a:rPr lang="ru-RU" sz="1600" dirty="0"/>
              <a:t>: </a:t>
            </a:r>
            <a:r>
              <a:rPr lang="ru-RU" sz="1600" dirty="0" smtClean="0"/>
              <a:t>выставки </a:t>
            </a:r>
            <a:r>
              <a:rPr lang="ru-RU" sz="1600" dirty="0"/>
              <a:t>работ; совместные вернисажи; участие в </a:t>
            </a:r>
            <a:r>
              <a:rPr lang="ru-RU" sz="1600" dirty="0" smtClean="0"/>
              <a:t>мастер-классах; помощь </a:t>
            </a:r>
            <a:r>
              <a:rPr lang="ru-RU" sz="1600" dirty="0"/>
              <a:t>в подготовке </a:t>
            </a:r>
            <a:r>
              <a:rPr lang="ru-RU" sz="1600" dirty="0" smtClean="0"/>
              <a:t>буклетов</a:t>
            </a:r>
            <a:r>
              <a:rPr lang="ru-RU" sz="1600" dirty="0"/>
              <a:t>, видеофильмов о жизни детей в детском саду; помощь в подготовке материалов для родителей; </a:t>
            </a:r>
            <a:r>
              <a:rPr lang="ru-RU" sz="1600" dirty="0" smtClean="0"/>
              <a:t>• </a:t>
            </a:r>
            <a:r>
              <a:rPr lang="ru-RU" sz="1600" b="1" dirty="0" smtClean="0"/>
              <a:t>Участие </a:t>
            </a:r>
            <a:r>
              <a:rPr lang="ru-RU" sz="1600" b="1" dirty="0"/>
              <a:t>родителей в педагогическом процессе: </a:t>
            </a:r>
            <a:r>
              <a:rPr lang="ru-RU" sz="1600" dirty="0" smtClean="0"/>
              <a:t>Участие родителей в Открытой неделе семьи; занятия </a:t>
            </a:r>
            <a:r>
              <a:rPr lang="ru-RU" sz="1600" dirty="0"/>
              <a:t>с участием родителей; театральные представления с участием родителей; </a:t>
            </a:r>
            <a:r>
              <a:rPr lang="ru-RU" sz="1600" dirty="0" smtClean="0"/>
              <a:t>сопровождение </a:t>
            </a:r>
            <a:r>
              <a:rPr lang="ru-RU" sz="1600" dirty="0"/>
              <a:t>детей во время прогулок, экскурсий и </a:t>
            </a:r>
            <a:r>
              <a:rPr lang="ru-RU" sz="1600" dirty="0" smtClean="0"/>
              <a:t>походов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433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Тематика открытых недель семьи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</a:t>
            </a:r>
            <a:r>
              <a:rPr lang="ru-RU" sz="2400" dirty="0" smtClean="0"/>
              <a:t>безопасности(ПДД</a:t>
            </a:r>
            <a:r>
              <a:rPr lang="ru-RU" sz="2400" dirty="0" smtClean="0"/>
              <a:t>, ОБЖ, пожарная безопасность</a:t>
            </a:r>
            <a:r>
              <a:rPr lang="ru-RU" sz="2400" dirty="0" smtClean="0"/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здоровья</a:t>
            </a:r>
            <a:endParaRPr lang="ru-RU" sz="2400" dirty="0" smtClean="0"/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«Вместе с мамой»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«Мама, папа, я – спортивная семья»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посвящённая Дню Матери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«Играем всей семьёй»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«Мы живём на Урале»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«Я талантливый ребёнок»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«В гостях у сказки»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«Космическая сказка»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«Мастер-класс для родителей»(продуктивные виды деятельности)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«Скоро в школу</a:t>
            </a:r>
            <a:r>
              <a:rPr lang="ru-RU" sz="2400" dirty="0" smtClean="0"/>
              <a:t>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«Растим будущего читателя»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97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 descr="C:\Users\U1\Desktop\20140423_0910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4176464" cy="2265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20140423_0912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478907" cy="212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260648"/>
            <a:ext cx="4113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«Мы живём на Урале»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3923" y="3613666"/>
            <a:ext cx="3674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«В гостях у сказки»</a:t>
            </a:r>
          </a:p>
        </p:txBody>
      </p:sp>
      <p:pic>
        <p:nvPicPr>
          <p:cNvPr id="9" name="Рисунок 8" descr="C:\Users\U1\Desktop\ВСЁ\мероприятия МБДОУ 2014-2015\фото открытая неделя семьи\20150122_1528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13666"/>
            <a:ext cx="4631035" cy="2695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1\Desktop\ВСЁ\мероприятия МБДОУ 2014-2015\фото открытая неделя семьи\20150122_0904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82737"/>
            <a:ext cx="3654129" cy="2037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84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66767" y="245839"/>
            <a:ext cx="4237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«Играем всей семьёй»</a:t>
            </a:r>
          </a:p>
        </p:txBody>
      </p:sp>
      <p:pic>
        <p:nvPicPr>
          <p:cNvPr id="5" name="Рисунок 4" descr="C:\Users\U1\Desktop\ВСЁ\мероприятия МБДОУ 2014-2015\открытая неделя семьи 2014\фото\DSC040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40" y="245837"/>
            <a:ext cx="4325252" cy="3111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ВСЁ\мероприятия МБДОУ 2014-2015\фото открытая неделя семьи\20150123_1520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34" y="1340768"/>
            <a:ext cx="393519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4098" y="3799491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«Мама, папа, я – спортивная семья»</a:t>
            </a:r>
          </a:p>
        </p:txBody>
      </p:sp>
      <p:pic>
        <p:nvPicPr>
          <p:cNvPr id="8" name="Рисунок 7" descr="C:\Users\U1\Desktop\20160126_16313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22817"/>
            <a:ext cx="4242048" cy="2766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559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5192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«Мастер-класс для родителей</a:t>
            </a:r>
            <a:r>
              <a:rPr lang="ru-RU" sz="2400" i="1" dirty="0" smtClean="0"/>
              <a:t>»</a:t>
            </a:r>
            <a:endParaRPr lang="ru-RU" sz="2400" i="1" dirty="0"/>
          </a:p>
        </p:txBody>
      </p:sp>
      <p:pic>
        <p:nvPicPr>
          <p:cNvPr id="5" name="Рисунок 4" descr="C:\Users\U1\Desktop\ВСЁ\мероприятия МБДОУ 2014-2015\фото открытая неделя семьи\20150130_0916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18850"/>
            <a:ext cx="4416320" cy="2696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20160126_09033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032448" cy="247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85038" y="3742709"/>
            <a:ext cx="4128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«Растим будущего читателя»</a:t>
            </a:r>
            <a:endParaRPr lang="ru-RU" sz="2400" i="1" dirty="0"/>
          </a:p>
        </p:txBody>
      </p:sp>
      <p:pic>
        <p:nvPicPr>
          <p:cNvPr id="8" name="Рисунок 7" descr="C:\Users\U1\Desktop\DSC0117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288" y="4437112"/>
            <a:ext cx="2532112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1\Desktop\DSC0117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5820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0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2750</TotalTime>
  <Words>507</Words>
  <Application>Microsoft Office PowerPoint</Application>
  <PresentationFormat>Экран (4:3)</PresentationFormat>
  <Paragraphs>67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Вовлечение родителей в образовательный процесс доу посредством организации  открытой недели семьи                                                      зам. зав. по УВР Петрова Е.С.</vt:lpstr>
      <vt:lpstr>Федеральный государственный образовательный стандарт дошкольного образования</vt:lpstr>
      <vt:lpstr>Принципы взаимодействия с семьями воспитанников.  </vt:lpstr>
      <vt:lpstr>Задачи взаимодействия семьи и ДОУ.</vt:lpstr>
      <vt:lpstr>ОТКРЫТАЯ НЕДЕЛЯ СЕМЬИ</vt:lpstr>
      <vt:lpstr>Тематика открытых недель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Из опыта семейного воспитания (газеты, поделки)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Вовлечение родителей в образовательный процесс доу посредством организации открытой недели семьи</dc:title>
  <dc:creator>U1</dc:creator>
  <cp:lastModifiedBy>U1</cp:lastModifiedBy>
  <cp:revision>14</cp:revision>
  <dcterms:created xsi:type="dcterms:W3CDTF">2016-03-21T11:40:28Z</dcterms:created>
  <dcterms:modified xsi:type="dcterms:W3CDTF">2016-03-23T11:48:25Z</dcterms:modified>
</cp:coreProperties>
</file>