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6" r:id="rId4"/>
    <p:sldId id="274" r:id="rId5"/>
    <p:sldId id="275" r:id="rId6"/>
    <p:sldId id="276" r:id="rId7"/>
    <p:sldId id="273" r:id="rId8"/>
    <p:sldId id="265" r:id="rId9"/>
    <p:sldId id="268" r:id="rId10"/>
    <p:sldId id="263" r:id="rId11"/>
    <p:sldId id="269" r:id="rId12"/>
    <p:sldId id="264" r:id="rId13"/>
    <p:sldId id="270" r:id="rId14"/>
    <p:sldId id="262" r:id="rId15"/>
    <p:sldId id="271" r:id="rId16"/>
    <p:sldId id="272" r:id="rId17"/>
    <p:sldId id="278" r:id="rId18"/>
    <p:sldId id="277" r:id="rId19"/>
    <p:sldId id="280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Елена Николаевна" initials="ЕН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B21CB-FF47-4E68-A1F5-21510453A608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785794"/>
            <a:ext cx="6264696" cy="21236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</a:t>
            </a:r>
          </a:p>
          <a:p>
            <a:pPr algn="ctr">
              <a:defRPr/>
            </a:pPr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Е. В. Колесниковой «От звука к букве» </a:t>
            </a:r>
            <a:endParaRPr lang="ru-RU" sz="4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rgbClr val="FF0066"/>
                  </a:gs>
                  <a:gs pos="90000">
                    <a:srgbClr val="C00000"/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Прямоугольник 2"/>
          <p:cNvSpPr>
            <a:spLocks noChangeArrowheads="1"/>
          </p:cNvSpPr>
          <p:nvPr/>
        </p:nvSpPr>
        <p:spPr bwMode="auto">
          <a:xfrm>
            <a:off x="395536" y="4149080"/>
            <a:ext cx="5400600" cy="1530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endParaRPr lang="ru-RU" b="1" i="1" dirty="0" smtClean="0"/>
          </a:p>
          <a:p>
            <a:pPr algn="ctr">
              <a:lnSpc>
                <a:spcPct val="114000"/>
              </a:lnSpc>
            </a:pPr>
            <a:endParaRPr lang="ru-RU" sz="2400" i="1" dirty="0" smtClean="0"/>
          </a:p>
          <a:p>
            <a:pPr algn="ctr">
              <a:lnSpc>
                <a:spcPct val="114000"/>
              </a:lnSpc>
            </a:pPr>
            <a:endParaRPr lang="ru-RU" sz="2000" i="1" dirty="0" smtClean="0"/>
          </a:p>
          <a:p>
            <a:pPr algn="ctr">
              <a:lnSpc>
                <a:spcPct val="114000"/>
              </a:lnSpc>
            </a:pPr>
            <a:endParaRPr lang="ru-RU" sz="2000" i="1" dirty="0"/>
          </a:p>
        </p:txBody>
      </p:sp>
      <p:pic>
        <p:nvPicPr>
          <p:cNvPr id="1026" name="Picture 2" descr="E:\ДЛЯ СЕМИНАРА О ПРИОРИТЕТНОМ НАПРАВЛЕНИИ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928934"/>
            <a:ext cx="2757370" cy="36321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7632848" cy="108012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dirty="0" smtClean="0"/>
              <a:t>4-5 лет 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 «</a:t>
            </a:r>
            <a:r>
              <a:rPr lang="ru-RU" sz="2800" dirty="0" smtClean="0"/>
              <a:t>Развитие </a:t>
            </a:r>
            <a:r>
              <a:rPr lang="ru-RU" sz="2800" dirty="0"/>
              <a:t>фонематического слуха детей»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300046"/>
          </a:xfrm>
        </p:spPr>
        <p:txBody>
          <a:bodyPr>
            <a:normAutofit fontScale="47500" lnSpcReduction="20000"/>
          </a:bodyPr>
          <a:lstStyle/>
          <a:p>
            <a:pPr marL="0" lvl="0" indent="0">
              <a:buNone/>
            </a:pPr>
            <a:endParaRPr lang="ru-RU" dirty="0" smtClean="0"/>
          </a:p>
          <a:p>
            <a:pPr lvl="0"/>
            <a:endParaRPr lang="ru-RU" sz="4200" dirty="0" smtClean="0"/>
          </a:p>
          <a:p>
            <a:pPr lvl="0"/>
            <a:r>
              <a:rPr lang="ru-RU" sz="4200" dirty="0" smtClean="0"/>
              <a:t>Термины </a:t>
            </a:r>
            <a:r>
              <a:rPr lang="ru-RU" sz="4200" dirty="0"/>
              <a:t>«слово» и «звук». </a:t>
            </a:r>
          </a:p>
          <a:p>
            <a:pPr lvl="0"/>
            <a:r>
              <a:rPr lang="ru-RU" sz="4200" dirty="0"/>
              <a:t>С</a:t>
            </a:r>
            <a:r>
              <a:rPr lang="ru-RU" sz="4200" dirty="0" smtClean="0"/>
              <a:t>лова </a:t>
            </a:r>
            <a:r>
              <a:rPr lang="ru-RU" sz="4200" dirty="0"/>
              <a:t>состоят из звуков, звучат по-разному и похоже. </a:t>
            </a:r>
          </a:p>
          <a:p>
            <a:pPr lvl="0"/>
            <a:r>
              <a:rPr lang="ru-RU" sz="4200" dirty="0" smtClean="0"/>
              <a:t>Термин </a:t>
            </a:r>
            <a:r>
              <a:rPr lang="ru-RU" sz="4200" dirty="0"/>
              <a:t>«слог</a:t>
            </a:r>
            <a:r>
              <a:rPr lang="ru-RU" sz="4200" dirty="0" smtClean="0"/>
              <a:t>», делим </a:t>
            </a:r>
            <a:r>
              <a:rPr lang="ru-RU" sz="4200" dirty="0"/>
              <a:t>слова на слоги. </a:t>
            </a:r>
          </a:p>
          <a:p>
            <a:pPr lvl="0"/>
            <a:r>
              <a:rPr lang="ru-RU" sz="4200" dirty="0" smtClean="0"/>
              <a:t>Слово </a:t>
            </a:r>
            <a:r>
              <a:rPr lang="ru-RU" sz="4200" dirty="0"/>
              <a:t>можно обозначить прямоугольником (простейшее моделирование). </a:t>
            </a:r>
          </a:p>
          <a:p>
            <a:pPr lvl="0"/>
            <a:r>
              <a:rPr lang="ru-RU" sz="4200" dirty="0" smtClean="0"/>
              <a:t>Различение </a:t>
            </a:r>
            <a:r>
              <a:rPr lang="ru-RU" sz="4200" dirty="0"/>
              <a:t>на слух </a:t>
            </a:r>
            <a:r>
              <a:rPr lang="ru-RU" sz="4200" dirty="0" smtClean="0"/>
              <a:t>твердых </a:t>
            </a:r>
            <a:r>
              <a:rPr lang="ru-RU" sz="4200" dirty="0"/>
              <a:t>и </a:t>
            </a:r>
            <a:r>
              <a:rPr lang="ru-RU" sz="4200" dirty="0" smtClean="0"/>
              <a:t>мягких согласных. </a:t>
            </a:r>
            <a:endParaRPr lang="ru-RU" sz="4200" dirty="0"/>
          </a:p>
          <a:p>
            <a:pPr lvl="0"/>
            <a:r>
              <a:rPr lang="ru-RU" sz="4200" dirty="0" smtClean="0"/>
              <a:t>Определяем первый </a:t>
            </a:r>
            <a:r>
              <a:rPr lang="ru-RU" sz="4200" dirty="0"/>
              <a:t>звук в слове. </a:t>
            </a:r>
          </a:p>
          <a:p>
            <a:pPr lvl="0"/>
            <a:r>
              <a:rPr lang="ru-RU" sz="4200" dirty="0" smtClean="0"/>
              <a:t>Называем </a:t>
            </a:r>
            <a:r>
              <a:rPr lang="ru-RU" sz="4200" dirty="0"/>
              <a:t>слова с заданным звуком. </a:t>
            </a:r>
          </a:p>
        </p:txBody>
      </p:sp>
    </p:spTree>
    <p:extLst>
      <p:ext uri="{BB962C8B-B14F-4D97-AF65-F5344CB8AC3E}">
        <p14:creationId xmlns:p14="http://schemas.microsoft.com/office/powerpoint/2010/main" val="195617532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img.labirint.ru/rcimg/9775649f3ff288481fb4746ff60dac58/960x540/comments_pic/0848/05lab2m5j12275304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79" y="764704"/>
            <a:ext cx="2274001" cy="3240000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mg.labirint.ru/rcimg/2ace084d7d78943a276f46e4f825ee65/960x540/comments_pic/0847/01lab4b1812272692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308" y="648116"/>
            <a:ext cx="2274000" cy="3240000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img.labirint.ru/rcimg/907c29179198ad6366cc786d41949a01/960x540/comments_pic/0846/03labhicu12265730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76872"/>
            <a:ext cx="2489985" cy="32400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98091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/>
              <a:t>II</a:t>
            </a:r>
            <a:r>
              <a:rPr lang="ru-RU" sz="2800" b="1" dirty="0" smtClean="0"/>
              <a:t> этап</a:t>
            </a:r>
            <a:r>
              <a:rPr lang="en-US" sz="2800" b="1" dirty="0" smtClean="0"/>
              <a:t> </a:t>
            </a:r>
            <a:r>
              <a:rPr lang="ru-RU" sz="2800" dirty="0" smtClean="0"/>
              <a:t>5-6 лет </a:t>
            </a:r>
            <a:br>
              <a:rPr lang="ru-RU" sz="2800" dirty="0" smtClean="0"/>
            </a:br>
            <a:r>
              <a:rPr lang="ru-RU" sz="2800" dirty="0" smtClean="0"/>
              <a:t>«Развитие </a:t>
            </a:r>
            <a:r>
              <a:rPr lang="ru-RU" sz="2800" dirty="0" err="1" smtClean="0"/>
              <a:t>звуко</a:t>
            </a:r>
            <a:r>
              <a:rPr lang="ru-RU" sz="2800" dirty="0" smtClean="0"/>
              <a:t>-буквенного анализа»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Учимся узнавать </a:t>
            </a:r>
            <a:r>
              <a:rPr lang="ru-RU" dirty="0"/>
              <a:t>и называть </a:t>
            </a:r>
            <a:r>
              <a:rPr lang="ru-RU" dirty="0" smtClean="0"/>
              <a:t>в слове </a:t>
            </a:r>
            <a:r>
              <a:rPr lang="ru-RU" dirty="0"/>
              <a:t>заданные звуки. </a:t>
            </a:r>
          </a:p>
          <a:p>
            <a:r>
              <a:rPr lang="ru-RU" dirty="0" smtClean="0"/>
              <a:t>Закрепляем </a:t>
            </a:r>
            <a:r>
              <a:rPr lang="ru-RU" dirty="0"/>
              <a:t>умение делить слова на слоги.</a:t>
            </a:r>
          </a:p>
          <a:p>
            <a:r>
              <a:rPr lang="ru-RU" dirty="0" smtClean="0"/>
              <a:t>Знакомимся </a:t>
            </a:r>
            <a:r>
              <a:rPr lang="ru-RU" dirty="0"/>
              <a:t>с </a:t>
            </a:r>
            <a:r>
              <a:rPr lang="ru-RU" dirty="0" smtClean="0"/>
              <a:t>буквами как </a:t>
            </a:r>
            <a:r>
              <a:rPr lang="ru-RU" dirty="0"/>
              <a:t>знаками звуков (фонем).</a:t>
            </a:r>
          </a:p>
          <a:p>
            <a:r>
              <a:rPr lang="ru-RU" dirty="0" smtClean="0"/>
              <a:t>Различаем звуки</a:t>
            </a:r>
            <a:r>
              <a:rPr lang="ru-RU" dirty="0"/>
              <a:t>: гласные и согласные, твердые и мягкие согласные, звонкие и глухие согласные.</a:t>
            </a:r>
          </a:p>
          <a:p>
            <a:r>
              <a:rPr lang="ru-RU" dirty="0" smtClean="0"/>
              <a:t>Определяем </a:t>
            </a:r>
            <a:r>
              <a:rPr lang="ru-RU" dirty="0"/>
              <a:t>место заданного звука в слове (в начале, в </a:t>
            </a:r>
            <a:r>
              <a:rPr lang="ru-RU" dirty="0" smtClean="0"/>
              <a:t>середине, в конце). </a:t>
            </a:r>
            <a:endParaRPr lang="ru-RU" dirty="0"/>
          </a:p>
          <a:p>
            <a:r>
              <a:rPr lang="ru-RU" dirty="0" smtClean="0"/>
              <a:t>Пишем </a:t>
            </a:r>
            <a:r>
              <a:rPr lang="ru-RU" dirty="0"/>
              <a:t>печатные буквы в клетке, используя образец.</a:t>
            </a:r>
          </a:p>
          <a:p>
            <a:r>
              <a:rPr lang="ru-RU" dirty="0" smtClean="0"/>
              <a:t>Пишем </a:t>
            </a:r>
            <a:r>
              <a:rPr lang="ru-RU" dirty="0"/>
              <a:t>слова, предложения печатными буквами.</a:t>
            </a:r>
          </a:p>
          <a:p>
            <a:r>
              <a:rPr lang="ru-RU" dirty="0" smtClean="0"/>
              <a:t>Проводим </a:t>
            </a:r>
            <a:r>
              <a:rPr lang="ru-RU" dirty="0"/>
              <a:t>звуковой (фонетический) анализ слова.</a:t>
            </a:r>
          </a:p>
          <a:p>
            <a:r>
              <a:rPr lang="ru-RU" dirty="0" smtClean="0"/>
              <a:t>Читаем </a:t>
            </a:r>
            <a:r>
              <a:rPr lang="ru-RU" dirty="0"/>
              <a:t>слова, </a:t>
            </a:r>
            <a:r>
              <a:rPr lang="ru-RU" dirty="0" smtClean="0"/>
              <a:t>предложения.</a:t>
            </a:r>
            <a:endParaRPr lang="ru-RU" dirty="0"/>
          </a:p>
          <a:p>
            <a:r>
              <a:rPr lang="ru-RU" dirty="0" smtClean="0"/>
              <a:t>Знакомимся </a:t>
            </a:r>
            <a:r>
              <a:rPr lang="ru-RU" dirty="0"/>
              <a:t>с ударением, ударным слогом, ударными гласными.</a:t>
            </a:r>
          </a:p>
          <a:p>
            <a:r>
              <a:rPr lang="ru-RU" dirty="0" smtClean="0"/>
              <a:t>Знакомимся </a:t>
            </a:r>
            <a:r>
              <a:rPr lang="ru-RU" dirty="0"/>
              <a:t>с термином </a:t>
            </a:r>
            <a:r>
              <a:rPr lang="ru-RU" dirty="0" smtClean="0"/>
              <a:t>«предложение».</a:t>
            </a:r>
            <a:endParaRPr lang="ru-RU" dirty="0"/>
          </a:p>
          <a:p>
            <a:r>
              <a:rPr lang="ru-RU" dirty="0" smtClean="0"/>
              <a:t>Учимся </a:t>
            </a:r>
            <a:r>
              <a:rPr lang="ru-RU" dirty="0"/>
              <a:t>понимать учебную задачу и выполнять ее самостоятельно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782292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g.labirint.ru/rcimg/d3131da472ef5ccd2f580c8dc1fa4673/960x540/comments_pic/1542/2_4fc6461e4a83e4dcc236589c7256f611_14449860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02604" y="881671"/>
            <a:ext cx="3240000" cy="2430001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mg.labirint.ru/rcimg/8f130378e4ba8285962954ee13a67185/1920x1080/comments_pic/0850/05labkedo12291145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6672"/>
            <a:ext cx="2470500" cy="3240000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img.labirint.ru/rcimg/ba6ff3d919c53562264165e799163973/1920x1080/comments_pic/0850/02labkedo12291144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046" y="2204864"/>
            <a:ext cx="2486699" cy="3240000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26614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b="1" dirty="0" smtClean="0"/>
              <a:t> </a:t>
            </a:r>
            <a:br>
              <a:rPr lang="ru-RU" sz="2800" b="1" dirty="0" smtClean="0"/>
            </a:br>
            <a:r>
              <a:rPr lang="ru-RU" sz="2800" dirty="0" smtClean="0"/>
              <a:t>6-7 лет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3100" dirty="0" smtClean="0"/>
              <a:t>«Развитие </a:t>
            </a:r>
            <a:r>
              <a:rPr lang="ru-RU" sz="3100" dirty="0"/>
              <a:t>интереса и способности к </a:t>
            </a:r>
            <a:r>
              <a:rPr lang="ru-RU" sz="3100" dirty="0" smtClean="0"/>
              <a:t>чтению»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800" dirty="0"/>
              <a:t>Формирование интереса к звучащему слову, самостоятельному чтению, письму;</a:t>
            </a:r>
          </a:p>
          <a:p>
            <a:pPr lvl="0"/>
            <a:r>
              <a:rPr lang="ru-RU" sz="1800" dirty="0" smtClean="0"/>
              <a:t>переход </a:t>
            </a:r>
            <a:r>
              <a:rPr lang="ru-RU" sz="1800" dirty="0"/>
              <a:t>от чтения отдельных слов и предложений к </a:t>
            </a:r>
            <a:r>
              <a:rPr lang="ru-RU" sz="1800" dirty="0" smtClean="0"/>
              <a:t>текстам; </a:t>
            </a:r>
          </a:p>
          <a:p>
            <a:pPr lvl="0"/>
            <a:r>
              <a:rPr lang="ru-RU" sz="1800" dirty="0" smtClean="0"/>
              <a:t>понимание </a:t>
            </a:r>
            <a:r>
              <a:rPr lang="ru-RU" sz="1800" dirty="0"/>
              <a:t>прочитанного текста;</a:t>
            </a:r>
          </a:p>
          <a:p>
            <a:pPr lvl="0"/>
            <a:r>
              <a:rPr lang="ru-RU" sz="1800" dirty="0"/>
              <a:t>подготовка к обучению элементам грамоты;</a:t>
            </a:r>
          </a:p>
          <a:p>
            <a:pPr lvl="0"/>
            <a:r>
              <a:rPr lang="ru-RU" sz="1800" dirty="0" smtClean="0"/>
              <a:t>понимание </a:t>
            </a:r>
            <a:r>
              <a:rPr lang="ru-RU" sz="1800" dirty="0"/>
              <a:t>смыслоразличительной функции звуков и букв;</a:t>
            </a:r>
          </a:p>
          <a:p>
            <a:pPr lvl="0"/>
            <a:r>
              <a:rPr lang="ru-RU" sz="1800" dirty="0"/>
              <a:t>написание слов, предложений печатными </a:t>
            </a:r>
            <a:r>
              <a:rPr lang="ru-RU" sz="1800" dirty="0" smtClean="0"/>
              <a:t>буквами; </a:t>
            </a:r>
            <a:endParaRPr lang="ru-RU" sz="1800" dirty="0"/>
          </a:p>
          <a:p>
            <a:pPr lvl="0"/>
            <a:r>
              <a:rPr lang="ru-RU" sz="1800" dirty="0"/>
              <a:t>расширение представлений об окружающем мире с помощью художественного слова;</a:t>
            </a:r>
          </a:p>
          <a:p>
            <a:pPr lvl="0"/>
            <a:r>
              <a:rPr lang="ru-RU" sz="1800" dirty="0"/>
              <a:t>развитие логического мышления;</a:t>
            </a:r>
          </a:p>
          <a:p>
            <a:pPr lvl="0"/>
            <a:r>
              <a:rPr lang="ru-RU" sz="1800" dirty="0"/>
              <a:t>выполнение игровых упражнений (разгадывание ребусов, </a:t>
            </a:r>
            <a:r>
              <a:rPr lang="ru-RU" sz="1800" dirty="0" smtClean="0"/>
              <a:t>кроссвордов); </a:t>
            </a:r>
            <a:endParaRPr lang="ru-RU" sz="1800" dirty="0"/>
          </a:p>
          <a:p>
            <a:pPr lvl="0"/>
            <a:r>
              <a:rPr lang="ru-RU" sz="1800" dirty="0"/>
              <a:t>развитие графических навыков.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84421273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g.labirint.ru/rcimg/4e07db9141d00cd4885b5b3975a83d8c/960x540/comments_pic/1328/0_194835fe3a8f263f7861d7ab25e651f1_13735390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4588"/>
            <a:ext cx="2699999" cy="3600000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mg2.labirint.ru/rcimg/25fb6393fd067510830446b24005d43e/960x540/books5/40572/ph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879" y="1086588"/>
            <a:ext cx="4821735" cy="30960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039519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5483" y="796826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ПЛАНИРУЕМЫЕ РЕЗУЛЬТАТЫ В ОСВОЕНИИ ПАРЦИАЛЬНОЙ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ПРОГРАММЫ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«ОТ ЗВУКА К БУКВЕ»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24161" y="2060848"/>
            <a:ext cx="66967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К 3 годам ребенок </a:t>
            </a:r>
          </a:p>
          <a:p>
            <a:r>
              <a:rPr lang="ru-RU" dirty="0"/>
              <a:t>– имеет активный словарь из 1000–1200 слов</a:t>
            </a:r>
            <a:r>
              <a:rPr lang="ru-RU" dirty="0" smtClean="0"/>
              <a:t>;</a:t>
            </a:r>
            <a:endParaRPr lang="en-US" dirty="0" smtClean="0"/>
          </a:p>
          <a:p>
            <a:r>
              <a:rPr lang="ru-RU" dirty="0" smtClean="0"/>
              <a:t> </a:t>
            </a:r>
            <a:r>
              <a:rPr lang="ru-RU" dirty="0"/>
              <a:t>– проявляет интерес к слушанию литературных произведений; желание повторять строчки знакомых стихотворений, сказок; интерес к рассматриванию иллюстраций</a:t>
            </a:r>
            <a:r>
              <a:rPr lang="ru-RU" dirty="0" smtClean="0"/>
              <a:t>;</a:t>
            </a:r>
            <a:endParaRPr lang="en-US" dirty="0" smtClean="0"/>
          </a:p>
          <a:p>
            <a:r>
              <a:rPr lang="ru-RU" dirty="0" smtClean="0"/>
              <a:t> </a:t>
            </a:r>
            <a:r>
              <a:rPr lang="ru-RU" dirty="0"/>
              <a:t>– передает словом, действием содержание произведения (игры-забавы, стихотворения</a:t>
            </a:r>
            <a:r>
              <a:rPr lang="ru-RU" dirty="0" smtClean="0"/>
              <a:t>);</a:t>
            </a:r>
            <a:endParaRPr lang="en-US" dirty="0" smtClean="0"/>
          </a:p>
          <a:p>
            <a:r>
              <a:rPr lang="ru-RU" dirty="0" smtClean="0"/>
              <a:t> </a:t>
            </a:r>
            <a:r>
              <a:rPr lang="ru-RU" dirty="0"/>
              <a:t>– отвечает на вопросы взрослого «кто это?», «что это?», «что делает?». Пользуется речью как средством общения со взрослыми, сверстниками</a:t>
            </a: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836712"/>
            <a:ext cx="68407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4 годам ребенок</a:t>
            </a:r>
            <a:r>
              <a:rPr lang="ru-RU" dirty="0"/>
              <a:t>: </a:t>
            </a:r>
          </a:p>
          <a:p>
            <a:r>
              <a:rPr lang="ru-RU" dirty="0"/>
              <a:t>– правильно и четко произносит гласные звуки «А», «О», «У», «Ы», «И» изолированно, в словах и фразовой речи; </a:t>
            </a:r>
          </a:p>
          <a:p>
            <a:r>
              <a:rPr lang="ru-RU" dirty="0"/>
              <a:t>– правильно и четко произносит согласные звуки «М», «Б», «П», «Т», «Д», «Н», «К», «Г», «Х», «Ф», «В», «Л», «С», «Ц» изолированно, в словах и фразовой речи; </a:t>
            </a:r>
          </a:p>
          <a:p>
            <a:r>
              <a:rPr lang="ru-RU" dirty="0"/>
              <a:t>– может произвольно регулировать силу голоса (громко — тихо), темп (быстро — медленно) речи, речевое дыхание; </a:t>
            </a:r>
          </a:p>
          <a:p>
            <a:r>
              <a:rPr lang="ru-RU" dirty="0"/>
              <a:t>– использует выразительные средства речи — темп и ритм, паузы, разнообразные интонации; </a:t>
            </a:r>
          </a:p>
          <a:p>
            <a:r>
              <a:rPr lang="ru-RU" dirty="0"/>
              <a:t>– понимает значение терминов «звук» и «слово»; </a:t>
            </a:r>
          </a:p>
          <a:p>
            <a:r>
              <a:rPr lang="ru-RU" dirty="0"/>
              <a:t>– умеет выполнять упражнения для пальцев и кистей рук; рисовать вертикальные, горизонтальные, округлые линии, штриховать несложные предметы.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519920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612845"/>
            <a:ext cx="69847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5 годам ребёнок:</a:t>
            </a:r>
          </a:p>
          <a:p>
            <a:r>
              <a:rPr lang="ru-RU" dirty="0"/>
              <a:t>– правильно произносит все звуки родного языка изолированно, в словах, во фразовой речи (если не произносит какие -либо звуки, необходимо обратиться к логопеду); </a:t>
            </a:r>
          </a:p>
          <a:p>
            <a:r>
              <a:rPr lang="ru-RU" dirty="0"/>
              <a:t>– различает короткие и длинные слова, похожие и непохожие, громкие и тихие; </a:t>
            </a:r>
          </a:p>
          <a:p>
            <a:r>
              <a:rPr lang="ru-RU" dirty="0"/>
              <a:t>– делит слова на слоги;</a:t>
            </a:r>
          </a:p>
          <a:p>
            <a:r>
              <a:rPr lang="ru-RU" dirty="0"/>
              <a:t> – дифференцирует твердые и мягкие согласные, называет их изолированно; </a:t>
            </a:r>
          </a:p>
          <a:p>
            <a:r>
              <a:rPr lang="ru-RU" dirty="0"/>
              <a:t>– определяет и называет первый звук в слове (без призвука гласного); </a:t>
            </a:r>
          </a:p>
          <a:p>
            <a:r>
              <a:rPr lang="ru-RU" dirty="0"/>
              <a:t>– произвольно регулирует темп, силу голоса, речевое дыхание; – рисует вертикальные, горизонтальные и округлые линии, может штриховать несложные предметы; </a:t>
            </a:r>
          </a:p>
          <a:p>
            <a:r>
              <a:rPr lang="ru-RU" dirty="0"/>
              <a:t>– выполняет упражнения для пальцев и кистей рук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476794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8352928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6 годам ребёнок:</a:t>
            </a:r>
          </a:p>
          <a:p>
            <a:r>
              <a:rPr lang="ru-RU" dirty="0"/>
              <a:t>– знает буквы русского алфавита; – пишет печатные буквы русского алфавита в клетке; – понимает и использует в речи термины «звук» и «буква»; – определяет место звука в слове: в начале, в середине и в конце; – различает гласные, согласные, твердые и мягкие согласные, звонкие и глухие согласные звуки; – пользуется графическим обозначением звуков (гласные — красный квадрат, твердые согласные — синий квадрат, мягкие согласные — зеленый квадрат); – умеет записывать слова условными обозначениями, буквами; – соотносит звук и букву; – пишет слова, предложения условными обозначениями, буквами. – определяет ударный слог, ударную гласную и обозначает соответствующим значком; – проводит звуковой анализ слов; – читает слова, слоги, предложения, небольшие стихотворные тексты; – правильно пользуется терминами «звук», «слог», «слово», «предложение»; – составляет предложение из двух, трех слов, анализирует его; – читает небольшие стихотворные тексты (2–4 строчки)</a:t>
            </a:r>
          </a:p>
        </p:txBody>
      </p:sp>
    </p:spTree>
    <p:extLst>
      <p:ext uri="{BB962C8B-B14F-4D97-AF65-F5344CB8AC3E}">
        <p14:creationId xmlns:p14="http://schemas.microsoft.com/office/powerpoint/2010/main" val="80675362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87927"/>
            <a:ext cx="8291264" cy="6209425"/>
          </a:xfr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b="1" dirty="0" smtClean="0"/>
              <a:t>      Программа обучения дошкольников элементам грамоты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          </a:t>
            </a:r>
            <a:r>
              <a:rPr lang="ru-RU" sz="1800" b="1" dirty="0" smtClean="0"/>
              <a:t>«От звука к букве»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600" b="1" dirty="0" smtClean="0"/>
              <a:t> </a:t>
            </a:r>
            <a:r>
              <a:rPr lang="en-US" sz="1600" b="1" dirty="0" smtClean="0"/>
              <a:t>(</a:t>
            </a:r>
            <a:r>
              <a:rPr lang="ru-RU" sz="1600" dirty="0" smtClean="0"/>
              <a:t>Формирование</a:t>
            </a:r>
            <a:r>
              <a:rPr lang="en-US" sz="1600" dirty="0" smtClean="0"/>
              <a:t> </a:t>
            </a:r>
            <a:r>
              <a:rPr lang="ru-RU" sz="1600" dirty="0" smtClean="0"/>
              <a:t>звуковой</a:t>
            </a:r>
            <a:r>
              <a:rPr lang="en-US" sz="1600" dirty="0"/>
              <a:t> </a:t>
            </a:r>
            <a:r>
              <a:rPr lang="ru-RU" sz="1600" dirty="0" err="1" smtClean="0"/>
              <a:t>аналитико</a:t>
            </a:r>
            <a:r>
              <a:rPr lang="en-US" sz="1600" dirty="0" smtClean="0"/>
              <a:t>–c</a:t>
            </a:r>
            <a:r>
              <a:rPr lang="ru-RU" sz="1600" dirty="0" err="1" smtClean="0"/>
              <a:t>интетической</a:t>
            </a:r>
            <a:r>
              <a:rPr lang="en-US" sz="1600" dirty="0" smtClean="0"/>
              <a:t> </a:t>
            </a:r>
            <a:r>
              <a:rPr lang="ru-RU" sz="1600" dirty="0" smtClean="0"/>
              <a:t>активности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дошкольников</a:t>
            </a:r>
            <a:r>
              <a:rPr lang="en-US" sz="1600" dirty="0"/>
              <a:t> </a:t>
            </a:r>
            <a:r>
              <a:rPr lang="ru-RU" sz="1600" dirty="0" smtClean="0"/>
              <a:t>как предпосылки</a:t>
            </a:r>
            <a:r>
              <a:rPr lang="en-US" sz="1600" dirty="0" smtClean="0"/>
              <a:t> </a:t>
            </a:r>
            <a:r>
              <a:rPr lang="ru-RU" sz="1600" dirty="0" smtClean="0"/>
              <a:t>обучения</a:t>
            </a:r>
            <a:r>
              <a:rPr lang="en-US" sz="1600" dirty="0"/>
              <a:t> </a:t>
            </a:r>
            <a:r>
              <a:rPr lang="ru-RU" sz="1600" dirty="0" smtClean="0"/>
              <a:t>грамоте</a:t>
            </a:r>
            <a:r>
              <a:rPr lang="en-US" sz="1600" dirty="0" smtClean="0"/>
              <a:t>)</a:t>
            </a:r>
            <a:br>
              <a:rPr lang="en-US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 smtClean="0"/>
              <a:t>Автор:</a:t>
            </a:r>
            <a:r>
              <a:rPr lang="ru-RU" sz="1600" dirty="0" smtClean="0"/>
              <a:t> Е.В. Колесникова – автор серии книг по развивающему обучению дошкольников, лектор Московского института открытого образования. </a:t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b="1" dirty="0" smtClean="0"/>
              <a:t>Цель:   Формирование теоретического мышления, интереса и способности к чтению. </a:t>
            </a:r>
            <a:br>
              <a:rPr lang="ru-RU" sz="1600" b="1" dirty="0" smtClean="0"/>
            </a:br>
            <a:r>
              <a:rPr lang="ru-RU" sz="1600" b="1" dirty="0" smtClean="0"/>
              <a:t>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Задачи.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Формирование запаса знаний, умений, навыков, которые станут базой для дальнейшего обучения в школе; </a:t>
            </a:r>
            <a:br>
              <a:rPr lang="ru-RU" sz="1600" dirty="0" smtClean="0"/>
            </a:br>
            <a:r>
              <a:rPr lang="ru-RU" sz="1600" dirty="0" smtClean="0"/>
              <a:t>- формирование первоначальных представлений о звуке, слове, предложении. </a:t>
            </a:r>
            <a:br>
              <a:rPr lang="ru-RU" sz="1600" dirty="0" smtClean="0"/>
            </a:br>
            <a:r>
              <a:rPr lang="ru-RU" sz="1600" dirty="0" smtClean="0"/>
              <a:t>- овладение мыслительными операциями (анализ, синтез, сравнение, обобщение, классификация);</a:t>
            </a:r>
            <a:br>
              <a:rPr lang="ru-RU" sz="1600" dirty="0" smtClean="0"/>
            </a:br>
            <a:r>
              <a:rPr lang="ru-RU" sz="1600" dirty="0" smtClean="0"/>
              <a:t>- формирование умения понимать учебную задачу и выполнять ее </a:t>
            </a:r>
            <a:r>
              <a:rPr lang="ru-RU" sz="1600" dirty="0" err="1" smtClean="0"/>
              <a:t>самостояельно</a:t>
            </a:r>
            <a:r>
              <a:rPr lang="ru-RU" sz="1600" dirty="0" smtClean="0"/>
              <a:t>;</a:t>
            </a:r>
            <a:br>
              <a:rPr lang="ru-RU" sz="1600" dirty="0" smtClean="0"/>
            </a:br>
            <a:r>
              <a:rPr lang="ru-RU" sz="1600" dirty="0" smtClean="0"/>
              <a:t>- развитие способности к </a:t>
            </a:r>
            <a:r>
              <a:rPr lang="ru-RU" sz="1600" dirty="0" err="1" smtClean="0"/>
              <a:t>саморегуляции</a:t>
            </a:r>
            <a:r>
              <a:rPr lang="ru-RU" sz="1600" dirty="0" smtClean="0"/>
              <a:t> поведения и проявлению волевых усилий для выполнения поставленных задач;</a:t>
            </a:r>
            <a:br>
              <a:rPr lang="ru-RU" sz="1600" dirty="0" smtClean="0"/>
            </a:br>
            <a:r>
              <a:rPr lang="ru-RU" sz="1600" dirty="0" smtClean="0"/>
              <a:t>- овладение навыками речевого общения;</a:t>
            </a:r>
            <a:br>
              <a:rPr lang="ru-RU" sz="1600" dirty="0" smtClean="0"/>
            </a:br>
            <a:r>
              <a:rPr lang="ru-RU" sz="1600" dirty="0" smtClean="0"/>
              <a:t>- развитие мелкой моторики и зрительно-двигательной координации.</a:t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endParaRPr lang="ru-RU" sz="16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028343"/>
            <a:ext cx="7416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 7 годам ребёнок:</a:t>
            </a:r>
          </a:p>
          <a:p>
            <a:r>
              <a:rPr lang="ru-RU" dirty="0"/>
              <a:t>– проявляет интерес к звучащему слову, чтению, письму</a:t>
            </a:r>
            <a:r>
              <a:rPr lang="ru-RU" dirty="0" smtClean="0"/>
              <a:t>;</a:t>
            </a:r>
            <a:endParaRPr lang="en-US" dirty="0" smtClean="0"/>
          </a:p>
          <a:p>
            <a:r>
              <a:rPr lang="ru-RU" dirty="0" smtClean="0"/>
              <a:t> </a:t>
            </a:r>
            <a:r>
              <a:rPr lang="ru-RU" dirty="0"/>
              <a:t>– ориентируется в </a:t>
            </a:r>
            <a:r>
              <a:rPr lang="ru-RU" dirty="0" err="1"/>
              <a:t>звуко</a:t>
            </a:r>
            <a:r>
              <a:rPr lang="ru-RU" dirty="0"/>
              <a:t>-буквенной системе родного языка</a:t>
            </a:r>
            <a:r>
              <a:rPr lang="ru-RU" dirty="0" smtClean="0"/>
              <a:t>;</a:t>
            </a:r>
            <a:endParaRPr lang="en-US" dirty="0" smtClean="0"/>
          </a:p>
          <a:p>
            <a:r>
              <a:rPr lang="ru-RU" dirty="0" smtClean="0"/>
              <a:t> </a:t>
            </a:r>
            <a:r>
              <a:rPr lang="ru-RU" dirty="0"/>
              <a:t>– понимает смыслоразличительную функцию звуков, букв</a:t>
            </a:r>
            <a:r>
              <a:rPr lang="ru-RU" dirty="0" smtClean="0"/>
              <a:t>;</a:t>
            </a:r>
            <a:endParaRPr lang="en-US" dirty="0" smtClean="0"/>
          </a:p>
          <a:p>
            <a:r>
              <a:rPr lang="ru-RU" dirty="0" smtClean="0"/>
              <a:t> </a:t>
            </a:r>
            <a:r>
              <a:rPr lang="ru-RU" dirty="0"/>
              <a:t>– записывает слова, предложения печатными буквами</a:t>
            </a:r>
            <a:r>
              <a:rPr lang="ru-RU" dirty="0" smtClean="0"/>
              <a:t>;</a:t>
            </a:r>
            <a:endParaRPr lang="en-US" dirty="0" smtClean="0"/>
          </a:p>
          <a:p>
            <a:r>
              <a:rPr lang="ru-RU" dirty="0" smtClean="0"/>
              <a:t> </a:t>
            </a:r>
            <a:r>
              <a:rPr lang="ru-RU" dirty="0"/>
              <a:t>– разгадывает ребусы, кроссворды; </a:t>
            </a:r>
            <a:endParaRPr lang="en-US" dirty="0" smtClean="0"/>
          </a:p>
          <a:p>
            <a:r>
              <a:rPr lang="ru-RU" dirty="0" smtClean="0"/>
              <a:t>– </a:t>
            </a:r>
            <a:r>
              <a:rPr lang="ru-RU" dirty="0"/>
              <a:t>читает слова, предложения, небольшие стихотворения, тексты, понимает прочитанный текст; </a:t>
            </a:r>
            <a:endParaRPr lang="en-US" dirty="0" smtClean="0"/>
          </a:p>
          <a:p>
            <a:r>
              <a:rPr lang="ru-RU" dirty="0" smtClean="0"/>
              <a:t>– </a:t>
            </a:r>
            <a:r>
              <a:rPr lang="ru-RU" dirty="0"/>
              <a:t>ориентируется в тетради в линейку (широкая и узкая строка</a:t>
            </a:r>
            <a:r>
              <a:rPr lang="ru-RU" dirty="0" smtClean="0"/>
              <a:t>);</a:t>
            </a:r>
            <a:endParaRPr lang="en-US" dirty="0" smtClean="0"/>
          </a:p>
          <a:p>
            <a:r>
              <a:rPr lang="ru-RU" dirty="0" smtClean="0"/>
              <a:t> </a:t>
            </a:r>
            <a:r>
              <a:rPr lang="ru-RU" dirty="0"/>
              <a:t>– рисует символические изображения предметов в тетради в линейку; </a:t>
            </a:r>
            <a:endParaRPr lang="en-US" dirty="0" smtClean="0"/>
          </a:p>
          <a:p>
            <a:r>
              <a:rPr lang="ru-RU" dirty="0" smtClean="0"/>
              <a:t>– </a:t>
            </a:r>
            <a:r>
              <a:rPr lang="ru-RU" dirty="0"/>
              <a:t>овладевает предпосылками учебной деятельности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318522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424847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dirty="0" smtClean="0"/>
              <a:t>Данная программа включает два </a:t>
            </a:r>
            <a:r>
              <a:rPr lang="ru-RU" sz="2400" b="1" dirty="0"/>
              <a:t>периода: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 smtClean="0">
                <a:solidFill>
                  <a:srgbClr val="FF0000"/>
                </a:solidFill>
              </a:rPr>
              <a:t>первый</a:t>
            </a:r>
            <a:r>
              <a:rPr lang="ru-RU" sz="2400" dirty="0" smtClean="0"/>
              <a:t> </a:t>
            </a:r>
            <a:r>
              <a:rPr lang="ru-RU" sz="2400" dirty="0"/>
              <a:t>связан с овладением звуковой стороной речи и ориентировкой в ней;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FF0000"/>
                </a:solidFill>
              </a:rPr>
              <a:t>второй</a:t>
            </a:r>
            <a:r>
              <a:rPr lang="ru-RU" sz="2400" dirty="0" smtClean="0"/>
              <a:t> </a:t>
            </a:r>
            <a:r>
              <a:rPr lang="ru-RU" sz="2400" dirty="0"/>
              <a:t>– с освоением знаковой системы языка.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>С</a:t>
            </a:r>
            <a:r>
              <a:rPr lang="ru-RU" sz="2400" dirty="0" smtClean="0"/>
              <a:t>одержание </a:t>
            </a:r>
            <a:r>
              <a:rPr lang="ru-RU" sz="2400" dirty="0"/>
              <a:t>образовательной работы построено на последовательном, поэтапном обучении детей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0070C0"/>
                </a:solidFill>
              </a:rPr>
              <a:t>звуковому</a:t>
            </a:r>
            <a:r>
              <a:rPr lang="ru-RU" sz="2400" b="1" dirty="0">
                <a:solidFill>
                  <a:srgbClr val="0070C0"/>
                </a:solidFill>
              </a:rPr>
              <a:t>,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err="1" smtClean="0">
                <a:solidFill>
                  <a:srgbClr val="00B050"/>
                </a:solidFill>
              </a:rPr>
              <a:t>звуко</a:t>
            </a:r>
            <a:r>
              <a:rPr lang="ru-RU" sz="2400" b="1" dirty="0" smtClean="0">
                <a:solidFill>
                  <a:srgbClr val="00B050"/>
                </a:solidFill>
              </a:rPr>
              <a:t>-буквенному </a:t>
            </a:r>
            <a:r>
              <a:rPr lang="ru-RU" sz="2400" b="1" dirty="0">
                <a:solidFill>
                  <a:srgbClr val="00B050"/>
                </a:solidFill>
              </a:rPr>
              <a:t>анализу,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FF0000"/>
                </a:solidFill>
              </a:rPr>
              <a:t>чтению</a:t>
            </a:r>
            <a:r>
              <a:rPr lang="ru-RU" sz="2400" dirty="0" smtClean="0"/>
              <a:t> </a:t>
            </a:r>
            <a:r>
              <a:rPr lang="ru-RU" sz="2400" dirty="0"/>
              <a:t>и </a:t>
            </a:r>
            <a:r>
              <a:rPr lang="ru-RU" sz="2400" b="1" dirty="0">
                <a:solidFill>
                  <a:srgbClr val="7030A0"/>
                </a:solidFill>
              </a:rPr>
              <a:t>подготовке руки ребенка к письму.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2238379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3100" b="1" dirty="0" smtClean="0"/>
              <a:t>В </a:t>
            </a:r>
            <a:r>
              <a:rPr lang="ru-RU" sz="3100" b="1" dirty="0"/>
              <a:t>соответствии со Стандартом содержание Программы реализуется в различных ведущих видах </a:t>
            </a:r>
            <a:r>
              <a:rPr lang="ru-RU" sz="3100" b="1" dirty="0" smtClean="0"/>
              <a:t>деятельности ребенка</a:t>
            </a:r>
            <a:r>
              <a:rPr lang="ru-RU" b="1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31218" y="2780928"/>
            <a:ext cx="70567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Общение</a:t>
            </a:r>
            <a:r>
              <a:rPr lang="ru-RU" dirty="0"/>
              <a:t>, которое организует педагог с детьми с целью обогащения словаря, формирования грамматически правильной речи и т. д.</a:t>
            </a:r>
          </a:p>
          <a:p>
            <a:pPr marL="514350" indent="-514350">
              <a:buAutoNum type="arabicPeriod"/>
            </a:pP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Игра.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/>
              <a:t>Охватывает все направления, формы.</a:t>
            </a:r>
          </a:p>
          <a:p>
            <a:pPr marL="514350" indent="-514350">
              <a:buAutoNum type="arabicPeriod"/>
            </a:pP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Самостоятельная деятельность 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</a:t>
            </a:r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Занятия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/>
              <a:t>(познавательно-исследовательская деятельность)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981533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594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>Учебно-игровые </a:t>
            </a:r>
            <a:r>
              <a:rPr lang="ru-RU" sz="2200" b="1" dirty="0"/>
              <a:t>задачи проходят через весь образовательный процесс, формируя у детей предпосылки учебной деятельности, включающей следующие блоки. </a:t>
            </a:r>
            <a:br>
              <a:rPr lang="ru-RU" sz="2200" b="1" dirty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>
                <a:solidFill>
                  <a:srgbClr val="FF0000"/>
                </a:solidFill>
              </a:rPr>
              <a:t>Регулятивный</a:t>
            </a:r>
            <a:r>
              <a:rPr lang="ru-RU" sz="2200" b="1" dirty="0"/>
              <a:t>,</a:t>
            </a:r>
            <a:r>
              <a:rPr lang="ru-RU" sz="2200" dirty="0"/>
              <a:t> обеспечивающий организацию ребенком учебной деятельности: – понимание учебной задачи; – постановка учебной задачи (с 6 лет, по аналогии); – составление плана и последовательности действий для решения задачи; – самоконтроль и самооценка выполненной работы.</a:t>
            </a:r>
            <a:br>
              <a:rPr lang="ru-RU" sz="2200" dirty="0"/>
            </a:br>
            <a:r>
              <a:rPr lang="ru-RU" sz="2200" b="1" dirty="0">
                <a:solidFill>
                  <a:srgbClr val="FF0000"/>
                </a:solidFill>
              </a:rPr>
              <a:t>Коммуникативный</a:t>
            </a:r>
            <a:r>
              <a:rPr lang="ru-RU" sz="2200" dirty="0"/>
              <a:t>: – умение осознанно и произвольно строить высказывание в устной речи.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455242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>
                <a:solidFill>
                  <a:srgbClr val="FF0000"/>
                </a:solidFill>
              </a:rPr>
              <a:t>Познавательный</a:t>
            </a:r>
            <a:r>
              <a:rPr lang="ru-RU" sz="2700" dirty="0"/>
              <a:t>, включающий универсально-логические действия: </a:t>
            </a:r>
            <a:br>
              <a:rPr lang="ru-RU" sz="2700" dirty="0"/>
            </a:br>
            <a:r>
              <a:rPr lang="ru-RU" sz="2700" dirty="0"/>
              <a:t>– анализ и синтез объектов с целью выделения признаков (существенных и несущественных); </a:t>
            </a:r>
            <a:br>
              <a:rPr lang="ru-RU" sz="2700" dirty="0"/>
            </a:br>
            <a:r>
              <a:rPr lang="ru-RU" sz="2700" dirty="0"/>
              <a:t>– выбор оснований и критериев для сравнения, классификации и т. д.;</a:t>
            </a:r>
            <a:br>
              <a:rPr lang="ru-RU" sz="2700" dirty="0"/>
            </a:br>
            <a:r>
              <a:rPr lang="ru-RU" sz="2700" dirty="0"/>
              <a:t> – построение логической цепочки рассуждений; </a:t>
            </a:r>
            <a:br>
              <a:rPr lang="ru-RU" sz="2700" dirty="0"/>
            </a:br>
            <a:r>
              <a:rPr lang="ru-RU" sz="2700" dirty="0"/>
              <a:t>– использование метода моделирования при ознакомлении со слоговой, звуковой структурой слова.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356902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1720840"/>
            <a:ext cx="75608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Развиваем артикуляционный, голосовой,</a:t>
            </a:r>
            <a:endParaRPr lang="ru-RU" sz="2000" dirty="0"/>
          </a:p>
          <a:p>
            <a:r>
              <a:rPr lang="ru-RU" sz="2000" dirty="0" smtClean="0"/>
              <a:t>слуховой аппарат, речевое дыхание, слуховое внимание.</a:t>
            </a:r>
            <a:endParaRPr lang="ru-R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Развиваем </a:t>
            </a:r>
            <a:r>
              <a:rPr lang="ru-RU" sz="2000" dirty="0"/>
              <a:t>способность отчетливо произносить гласные «А</a:t>
            </a:r>
            <a:r>
              <a:rPr lang="ru-RU" sz="2000" dirty="0" smtClean="0"/>
              <a:t>»,«</a:t>
            </a:r>
            <a:r>
              <a:rPr lang="ru-RU" sz="2000" dirty="0"/>
              <a:t>У», «И», «О», «Ы», «Э</a:t>
            </a:r>
            <a:r>
              <a:rPr lang="ru-RU" sz="2000" dirty="0" smtClean="0"/>
              <a:t>»,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согласные «М», «П», «Б», «Т», «Д</a:t>
            </a:r>
            <a:r>
              <a:rPr lang="ru-RU" sz="2000" dirty="0" smtClean="0"/>
              <a:t>»,«</a:t>
            </a:r>
            <a:r>
              <a:rPr lang="ru-RU" sz="2000" dirty="0"/>
              <a:t>Н», «В», «Ф», «К», «Г», «Х».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Развиваем способность воспроизводить звукоподражательные</a:t>
            </a:r>
            <a:endParaRPr lang="ru-RU" sz="2000" dirty="0"/>
          </a:p>
          <a:p>
            <a:r>
              <a:rPr lang="ru-RU" sz="2000" dirty="0"/>
              <a:t>слова (ку-ку, мяу, ква-ква и др.).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b="1" dirty="0" smtClean="0"/>
              <a:t>I</a:t>
            </a:r>
            <a:r>
              <a:rPr lang="ru-RU" sz="3200" b="1" dirty="0" smtClean="0"/>
              <a:t> этап </a:t>
            </a:r>
            <a:r>
              <a:rPr lang="en-US" sz="3200" dirty="0" smtClean="0"/>
              <a:t>2</a:t>
            </a:r>
            <a:r>
              <a:rPr lang="ru-RU" sz="3200" dirty="0" smtClean="0"/>
              <a:t> - </a:t>
            </a:r>
            <a:r>
              <a:rPr lang="en-US" sz="3200" dirty="0" smtClean="0"/>
              <a:t>3 </a:t>
            </a:r>
            <a:r>
              <a:rPr lang="ru-RU" sz="3200" dirty="0" smtClean="0"/>
              <a:t>года 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/>
              <a:t>«Развитие звуковой культуры речи»</a:t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03159782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b="1" dirty="0" smtClean="0"/>
              <a:t>I</a:t>
            </a:r>
            <a:r>
              <a:rPr lang="ru-RU" sz="3200" b="1" dirty="0" smtClean="0"/>
              <a:t> этап </a:t>
            </a:r>
            <a:r>
              <a:rPr lang="ru-RU" sz="3200" dirty="0" smtClean="0"/>
              <a:t>3-4 </a:t>
            </a:r>
            <a:r>
              <a:rPr lang="ru-RU" sz="3200" dirty="0"/>
              <a:t>года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/>
              <a:t>«Развитие звуковой культуры речи»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000" dirty="0" smtClean="0"/>
          </a:p>
          <a:p>
            <a:r>
              <a:rPr lang="ru-RU" sz="2000" dirty="0" smtClean="0"/>
              <a:t>Учимся правильно и четко произносить гласные и согласные звуки изолированно, в словах и во фразовой речи. </a:t>
            </a:r>
          </a:p>
          <a:p>
            <a:r>
              <a:rPr lang="ru-RU" sz="2000" dirty="0" smtClean="0"/>
              <a:t>Развиваем умение регулировать темп речи, силу голоса, речевое дыхание. </a:t>
            </a:r>
          </a:p>
          <a:p>
            <a:r>
              <a:rPr lang="ru-RU" sz="2000" dirty="0" smtClean="0"/>
              <a:t>Учимся пользоваться высотой и силой голоса, темпом и ритмом речи, паузами, интонациями. </a:t>
            </a:r>
          </a:p>
          <a:p>
            <a:r>
              <a:rPr lang="ru-RU" sz="2000" dirty="0" smtClean="0"/>
              <a:t>Знакомимся с терминами «звук», «слово». 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8951435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labirint.ru/rcimg/62b6e43d20b9689b9bb0373fe17127f9/960x540/comments_pic/1743/3_9eae63bcbb98a5d612ecd029e33eb422_15088466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8" b="6474"/>
          <a:stretch/>
        </p:blipFill>
        <p:spPr bwMode="auto">
          <a:xfrm>
            <a:off x="899592" y="692696"/>
            <a:ext cx="6858000" cy="4648200"/>
          </a:xfrm>
          <a:prstGeom prst="rect">
            <a:avLst/>
          </a:prstGeom>
          <a:noFill/>
          <a:ln w="381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14205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</TotalTime>
  <Words>1081</Words>
  <Application>Microsoft Office PowerPoint</Application>
  <PresentationFormat>Экран (4:3)</PresentationFormat>
  <Paragraphs>94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      Программа обучения дошкольников элементам грамоты             «От звука к букве»  (Формирование звуковой аналитико–cинтетической активности дошкольников как предпосылки обучения грамоте)  Автор: Е.В. Колесникова – автор серии книг по развивающему обучению дошкольников, лектор Московского института открытого образования.    Цель:   Формирование теоретического мышления, интереса и способности к чтению.    Задачи. - Формирование запаса знаний, умений, навыков, которые станут базой для дальнейшего обучения в школе;  - формирование первоначальных представлений о звуке, слове, предложении.  - овладение мыслительными операциями (анализ, синтез, сравнение, обобщение, классификация); - формирование умения понимать учебную задачу и выполнять ее самостояельно; - развитие способности к саморегуляции поведения и проявлению волевых усилий для выполнения поставленных задач; - овладение навыками речевого общения; - развитие мелкой моторики и зрительно-двигательной координации.   </vt:lpstr>
      <vt:lpstr>Данная программа включает два периода:   первый связан с овладением звуковой стороной речи и ориентировкой в ней;  второй – с освоением знаковой системы языка.  Содержание образовательной работы построено на последовательном, поэтапном обучении детей  звуковому,  звуко-буквенному анализу,  чтению и подготовке руки ребенка к письму. </vt:lpstr>
      <vt:lpstr>   В соответствии со Стандартом содержание Программы реализуется в различных ведущих видах деятельности ребенка.</vt:lpstr>
      <vt:lpstr> Учебно-игровые задачи проходят через весь образовательный процесс, формируя у детей предпосылки учебной деятельности, включающей следующие блоки.    Регулятивный, обеспечивающий организацию ребенком учебной деятельности: – понимание учебной задачи; – постановка учебной задачи (с 6 лет, по аналогии); – составление плана и последовательности действий для решения задачи; – самоконтроль и самооценка выполненной работы. Коммуникативный: – умение осознанно и произвольно строить высказывание в устной речи. </vt:lpstr>
      <vt:lpstr> Познавательный, включающий универсально-логические действия:  – анализ и синтез объектов с целью выделения признаков (существенных и несущественных);  – выбор оснований и критериев для сравнения, классификации и т. д.;  – построение логической цепочки рассуждений;  – использование метода моделирования при ознакомлении со слоговой, звуковой структурой слова. </vt:lpstr>
      <vt:lpstr> I этап 2 - 3 года   «Развитие звуковой культуры речи» </vt:lpstr>
      <vt:lpstr> I этап 3-4 года   «Развитие звуковой культуры речи» </vt:lpstr>
      <vt:lpstr>Презентация PowerPoint</vt:lpstr>
      <vt:lpstr> 4-5 лет    «Развитие фонематического слуха детей» </vt:lpstr>
      <vt:lpstr>Презентация PowerPoint</vt:lpstr>
      <vt:lpstr>II этап 5-6 лет  «Развитие звуко-буквенного анализа» </vt:lpstr>
      <vt:lpstr>Презентация PowerPoint</vt:lpstr>
      <vt:lpstr>  6-7 лет  «Развитие интереса и способности к чтению»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RePack by Diakov</cp:lastModifiedBy>
  <cp:revision>34</cp:revision>
  <dcterms:created xsi:type="dcterms:W3CDTF">2014-06-15T09:49:01Z</dcterms:created>
  <dcterms:modified xsi:type="dcterms:W3CDTF">2024-11-06T14:41:16Z</dcterms:modified>
</cp:coreProperties>
</file>