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5" r:id="rId3"/>
    <p:sldId id="259" r:id="rId4"/>
    <p:sldId id="260" r:id="rId5"/>
    <p:sldId id="261" r:id="rId6"/>
    <p:sldId id="264" r:id="rId7"/>
    <p:sldId id="257" r:id="rId8"/>
    <p:sldId id="262" r:id="rId9"/>
    <p:sldId id="258" r:id="rId10"/>
    <p:sldId id="263" r:id="rId11"/>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9" d="100"/>
          <a:sy n="69" d="100"/>
        </p:scale>
        <p:origin x="756" y="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FF375671-866B-43F8-8532-2E8C7B344BF2}" type="datetimeFigureOut">
              <a:rPr lang="ru-RU" smtClean="0"/>
              <a:pPr/>
              <a:t>08.11.2024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4F91943-0960-4B41-A446-2505F490FB9F}" type="slidenum">
              <a:rPr lang="ru-RU" smtClean="0"/>
              <a:pPr/>
              <a:t>‹#›</a:t>
            </a:fld>
            <a:endParaRPr lang="ru-RU"/>
          </a:p>
        </p:txBody>
      </p:sp>
    </p:spTree>
    <p:extLst>
      <p:ext uri="{BB962C8B-B14F-4D97-AF65-F5344CB8AC3E}">
        <p14:creationId xmlns:p14="http://schemas.microsoft.com/office/powerpoint/2010/main" val="20047285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F375671-866B-43F8-8532-2E8C7B344BF2}" type="datetimeFigureOut">
              <a:rPr lang="ru-RU" smtClean="0"/>
              <a:pPr/>
              <a:t>08.11.2024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4F91943-0960-4B41-A446-2505F490FB9F}" type="slidenum">
              <a:rPr lang="ru-RU" smtClean="0"/>
              <a:pPr/>
              <a:t>‹#›</a:t>
            </a:fld>
            <a:endParaRPr lang="ru-RU"/>
          </a:p>
        </p:txBody>
      </p:sp>
    </p:spTree>
    <p:extLst>
      <p:ext uri="{BB962C8B-B14F-4D97-AF65-F5344CB8AC3E}">
        <p14:creationId xmlns:p14="http://schemas.microsoft.com/office/powerpoint/2010/main" val="32667832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F375671-866B-43F8-8532-2E8C7B344BF2}" type="datetimeFigureOut">
              <a:rPr lang="ru-RU" smtClean="0"/>
              <a:pPr/>
              <a:t>08.11.2024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4F91943-0960-4B41-A446-2505F490FB9F}" type="slidenum">
              <a:rPr lang="ru-RU" smtClean="0"/>
              <a:pPr/>
              <a:t>‹#›</a:t>
            </a:fld>
            <a:endParaRPr lang="ru-RU"/>
          </a:p>
        </p:txBody>
      </p:sp>
    </p:spTree>
    <p:extLst>
      <p:ext uri="{BB962C8B-B14F-4D97-AF65-F5344CB8AC3E}">
        <p14:creationId xmlns:p14="http://schemas.microsoft.com/office/powerpoint/2010/main" val="5337548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F375671-866B-43F8-8532-2E8C7B344BF2}" type="datetimeFigureOut">
              <a:rPr lang="ru-RU" smtClean="0"/>
              <a:pPr/>
              <a:t>08.11.2024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4F91943-0960-4B41-A446-2505F490FB9F}" type="slidenum">
              <a:rPr lang="ru-RU" smtClean="0"/>
              <a:pPr/>
              <a:t>‹#›</a:t>
            </a:fld>
            <a:endParaRPr lang="ru-RU"/>
          </a:p>
        </p:txBody>
      </p:sp>
    </p:spTree>
    <p:extLst>
      <p:ext uri="{BB962C8B-B14F-4D97-AF65-F5344CB8AC3E}">
        <p14:creationId xmlns:p14="http://schemas.microsoft.com/office/powerpoint/2010/main" val="7609084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FF375671-866B-43F8-8532-2E8C7B344BF2}" type="datetimeFigureOut">
              <a:rPr lang="ru-RU" smtClean="0"/>
              <a:pPr/>
              <a:t>08.11.2024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4F91943-0960-4B41-A446-2505F490FB9F}" type="slidenum">
              <a:rPr lang="ru-RU" smtClean="0"/>
              <a:pPr/>
              <a:t>‹#›</a:t>
            </a:fld>
            <a:endParaRPr lang="ru-RU"/>
          </a:p>
        </p:txBody>
      </p:sp>
    </p:spTree>
    <p:extLst>
      <p:ext uri="{BB962C8B-B14F-4D97-AF65-F5344CB8AC3E}">
        <p14:creationId xmlns:p14="http://schemas.microsoft.com/office/powerpoint/2010/main" val="41799751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FF375671-866B-43F8-8532-2E8C7B344BF2}" type="datetimeFigureOut">
              <a:rPr lang="ru-RU" smtClean="0"/>
              <a:pPr/>
              <a:t>08.11.2024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4F91943-0960-4B41-A446-2505F490FB9F}" type="slidenum">
              <a:rPr lang="ru-RU" smtClean="0"/>
              <a:pPr/>
              <a:t>‹#›</a:t>
            </a:fld>
            <a:endParaRPr lang="ru-RU"/>
          </a:p>
        </p:txBody>
      </p:sp>
    </p:spTree>
    <p:extLst>
      <p:ext uri="{BB962C8B-B14F-4D97-AF65-F5344CB8AC3E}">
        <p14:creationId xmlns:p14="http://schemas.microsoft.com/office/powerpoint/2010/main" val="19151332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FF375671-866B-43F8-8532-2E8C7B344BF2}" type="datetimeFigureOut">
              <a:rPr lang="ru-RU" smtClean="0"/>
              <a:pPr/>
              <a:t>08.11.2024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14F91943-0960-4B41-A446-2505F490FB9F}" type="slidenum">
              <a:rPr lang="ru-RU" smtClean="0"/>
              <a:pPr/>
              <a:t>‹#›</a:t>
            </a:fld>
            <a:endParaRPr lang="ru-RU"/>
          </a:p>
        </p:txBody>
      </p:sp>
    </p:spTree>
    <p:extLst>
      <p:ext uri="{BB962C8B-B14F-4D97-AF65-F5344CB8AC3E}">
        <p14:creationId xmlns:p14="http://schemas.microsoft.com/office/powerpoint/2010/main" val="4182951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FF375671-866B-43F8-8532-2E8C7B344BF2}" type="datetimeFigureOut">
              <a:rPr lang="ru-RU" smtClean="0"/>
              <a:pPr/>
              <a:t>08.11.2024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14F91943-0960-4B41-A446-2505F490FB9F}" type="slidenum">
              <a:rPr lang="ru-RU" smtClean="0"/>
              <a:pPr/>
              <a:t>‹#›</a:t>
            </a:fld>
            <a:endParaRPr lang="ru-RU"/>
          </a:p>
        </p:txBody>
      </p:sp>
    </p:spTree>
    <p:extLst>
      <p:ext uri="{BB962C8B-B14F-4D97-AF65-F5344CB8AC3E}">
        <p14:creationId xmlns:p14="http://schemas.microsoft.com/office/powerpoint/2010/main" val="8742853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F375671-866B-43F8-8532-2E8C7B344BF2}" type="datetimeFigureOut">
              <a:rPr lang="ru-RU" smtClean="0"/>
              <a:pPr/>
              <a:t>08.11.2024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14F91943-0960-4B41-A446-2505F490FB9F}" type="slidenum">
              <a:rPr lang="ru-RU" smtClean="0"/>
              <a:pPr/>
              <a:t>‹#›</a:t>
            </a:fld>
            <a:endParaRPr lang="ru-RU"/>
          </a:p>
        </p:txBody>
      </p:sp>
    </p:spTree>
    <p:extLst>
      <p:ext uri="{BB962C8B-B14F-4D97-AF65-F5344CB8AC3E}">
        <p14:creationId xmlns:p14="http://schemas.microsoft.com/office/powerpoint/2010/main" val="35154431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FF375671-866B-43F8-8532-2E8C7B344BF2}" type="datetimeFigureOut">
              <a:rPr lang="ru-RU" smtClean="0"/>
              <a:pPr/>
              <a:t>08.11.2024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4F91943-0960-4B41-A446-2505F490FB9F}" type="slidenum">
              <a:rPr lang="ru-RU" smtClean="0"/>
              <a:pPr/>
              <a:t>‹#›</a:t>
            </a:fld>
            <a:endParaRPr lang="ru-RU"/>
          </a:p>
        </p:txBody>
      </p:sp>
    </p:spTree>
    <p:extLst>
      <p:ext uri="{BB962C8B-B14F-4D97-AF65-F5344CB8AC3E}">
        <p14:creationId xmlns:p14="http://schemas.microsoft.com/office/powerpoint/2010/main" val="5918972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FF375671-866B-43F8-8532-2E8C7B344BF2}" type="datetimeFigureOut">
              <a:rPr lang="ru-RU" smtClean="0"/>
              <a:pPr/>
              <a:t>08.11.2024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4F91943-0960-4B41-A446-2505F490FB9F}" type="slidenum">
              <a:rPr lang="ru-RU" smtClean="0"/>
              <a:pPr/>
              <a:t>‹#›</a:t>
            </a:fld>
            <a:endParaRPr lang="ru-RU"/>
          </a:p>
        </p:txBody>
      </p:sp>
    </p:spTree>
    <p:extLst>
      <p:ext uri="{BB962C8B-B14F-4D97-AF65-F5344CB8AC3E}">
        <p14:creationId xmlns:p14="http://schemas.microsoft.com/office/powerpoint/2010/main" val="6629017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375671-866B-43F8-8532-2E8C7B344BF2}" type="datetimeFigureOut">
              <a:rPr lang="ru-RU" smtClean="0"/>
              <a:pPr/>
              <a:t>08.11.2024</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F91943-0960-4B41-A446-2505F490FB9F}" type="slidenum">
              <a:rPr lang="ru-RU" smtClean="0"/>
              <a:pPr/>
              <a:t>‹#›</a:t>
            </a:fld>
            <a:endParaRPr lang="ru-RU"/>
          </a:p>
        </p:txBody>
      </p:sp>
    </p:spTree>
    <p:extLst>
      <p:ext uri="{BB962C8B-B14F-4D97-AF65-F5344CB8AC3E}">
        <p14:creationId xmlns:p14="http://schemas.microsoft.com/office/powerpoint/2010/main" val="33995594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6.xml"/><Relationship Id="rId5" Type="http://schemas.openxmlformats.org/officeDocument/2006/relationships/image" Target="../media/image23.jpg"/><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6.xml"/><Relationship Id="rId5" Type="http://schemas.openxmlformats.org/officeDocument/2006/relationships/image" Target="../media/image7.jpe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6.xml"/><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6.xml"/><Relationship Id="rId5" Type="http://schemas.openxmlformats.org/officeDocument/2006/relationships/image" Target="../media/image17.jpeg"/><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792579"/>
            <a:ext cx="9144000" cy="691447"/>
          </a:xfrm>
        </p:spPr>
        <p:txBody>
          <a:bodyPr>
            <a:normAutofit/>
          </a:bodyPr>
          <a:lstStyle/>
          <a:p>
            <a:r>
              <a:rPr lang="ru-RU" sz="1800" b="1" dirty="0" smtClean="0">
                <a:latin typeface="Times New Roman" pitchFamily="18" charset="0"/>
                <a:cs typeface="Times New Roman" pitchFamily="18" charset="0"/>
              </a:rPr>
              <a:t>Муниципальное бюджетное дошкольное образовательное учреждение детский сад №365   г. Челябинска</a:t>
            </a:r>
            <a:endParaRPr lang="ru-RU" dirty="0">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1688891" y="2297895"/>
            <a:ext cx="9144000" cy="1794420"/>
          </a:xfrm>
        </p:spPr>
        <p:txBody>
          <a:bodyPr>
            <a:noAutofit/>
          </a:bodyPr>
          <a:lstStyle/>
          <a:p>
            <a:r>
              <a:rPr lang="ru-RU" sz="3200" dirty="0" smtClean="0">
                <a:latin typeface="Times New Roman" pitchFamily="18" charset="0"/>
                <a:cs typeface="Times New Roman" pitchFamily="18" charset="0"/>
              </a:rPr>
              <a:t>«Интеграция центров активности и приоритетного направления».</a:t>
            </a:r>
          </a:p>
          <a:p>
            <a:r>
              <a:rPr lang="ru-RU" sz="3200" dirty="0" smtClean="0">
                <a:latin typeface="Times New Roman" pitchFamily="18" charset="0"/>
                <a:cs typeface="Times New Roman" pitchFamily="18" charset="0"/>
              </a:rPr>
              <a:t>Центр логики и математики</a:t>
            </a:r>
            <a:endParaRPr lang="ru-RU" sz="3200" dirty="0" smtClean="0">
              <a:latin typeface="Times New Roman" pitchFamily="18" charset="0"/>
              <a:cs typeface="Times New Roman" pitchFamily="18" charset="0"/>
            </a:endParaRPr>
          </a:p>
        </p:txBody>
      </p:sp>
      <p:sp>
        <p:nvSpPr>
          <p:cNvPr id="4" name="TextBox 3"/>
          <p:cNvSpPr txBox="1"/>
          <p:nvPr/>
        </p:nvSpPr>
        <p:spPr>
          <a:xfrm>
            <a:off x="7287491" y="4497050"/>
            <a:ext cx="4179985" cy="707886"/>
          </a:xfrm>
          <a:prstGeom prst="rect">
            <a:avLst/>
          </a:prstGeom>
          <a:noFill/>
        </p:spPr>
        <p:txBody>
          <a:bodyPr wrap="square" rtlCol="0">
            <a:spAutoFit/>
          </a:bodyPr>
          <a:lstStyle/>
          <a:p>
            <a:r>
              <a:rPr lang="ru-RU" sz="2000" dirty="0" smtClean="0">
                <a:latin typeface="Times New Roman" pitchFamily="18" charset="0"/>
                <a:cs typeface="Times New Roman" pitchFamily="18" charset="0"/>
              </a:rPr>
              <a:t>Выполнила: воспитатель высшей категории Демидова </a:t>
            </a:r>
            <a:r>
              <a:rPr lang="ru-RU" sz="2000" dirty="0" smtClean="0">
                <a:latin typeface="Times New Roman" pitchFamily="18" charset="0"/>
                <a:cs typeface="Times New Roman" pitchFamily="18" charset="0"/>
              </a:rPr>
              <a:t>М.В.</a:t>
            </a:r>
            <a:endParaRPr lang="ru-RU" sz="2000" dirty="0">
              <a:latin typeface="Times New Roman" pitchFamily="18" charset="0"/>
              <a:cs typeface="Times New Roman" pitchFamily="18" charset="0"/>
            </a:endParaRPr>
          </a:p>
        </p:txBody>
      </p:sp>
    </p:spTree>
    <p:extLst>
      <p:ext uri="{BB962C8B-B14F-4D97-AF65-F5344CB8AC3E}">
        <p14:creationId xmlns:p14="http://schemas.microsoft.com/office/powerpoint/2010/main" val="21234678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823439"/>
          </a:xfrm>
        </p:spPr>
        <p:txBody>
          <a:bodyPr>
            <a:normAutofit/>
          </a:bodyPr>
          <a:lstStyle/>
          <a:p>
            <a:r>
              <a:rPr lang="ru-RU" sz="2800" b="1" dirty="0"/>
              <a:t>Игра «Слева-справа»</a:t>
            </a:r>
            <a:r>
              <a:rPr lang="ru-RU" sz="2800" dirty="0"/>
              <a:t/>
            </a:r>
            <a:br>
              <a:rPr lang="ru-RU" sz="2800" dirty="0"/>
            </a:br>
            <a:r>
              <a:rPr lang="ru-RU" sz="2800" dirty="0"/>
              <a:t>Цель: различение понятия «справа-слева», «</a:t>
            </a:r>
            <a:r>
              <a:rPr lang="ru-RU" sz="2800" b="1" dirty="0"/>
              <a:t>направо-налево</a:t>
            </a:r>
            <a:r>
              <a:rPr lang="ru-RU" sz="2800" dirty="0"/>
              <a:t>», ориентировка в пространстве, развитие зрительного восприятия, внимания и памяти.</a:t>
            </a:r>
          </a:p>
        </p:txBody>
      </p:sp>
      <p:pic>
        <p:nvPicPr>
          <p:cNvPr id="1026" name="Picture 2" descr="Picture background"/>
          <p:cNvPicPr>
            <a:picLocks noChangeAspect="1" noChangeArrowheads="1"/>
          </p:cNvPicPr>
          <p:nvPr/>
        </p:nvPicPr>
        <p:blipFill>
          <a:blip r:embed="rId2" cstate="print"/>
          <a:srcRect r="54337"/>
          <a:stretch>
            <a:fillRect/>
          </a:stretch>
        </p:blipFill>
        <p:spPr bwMode="auto">
          <a:xfrm>
            <a:off x="9296463" y="2539694"/>
            <a:ext cx="2578635" cy="3600000"/>
          </a:xfrm>
          <a:prstGeom prst="rect">
            <a:avLst/>
          </a:prstGeom>
          <a:noFill/>
        </p:spPr>
      </p:pic>
      <p:pic>
        <p:nvPicPr>
          <p:cNvPr id="1028" name="Picture 4" descr="Picture background"/>
          <p:cNvPicPr>
            <a:picLocks noChangeAspect="1" noChangeArrowheads="1"/>
          </p:cNvPicPr>
          <p:nvPr/>
        </p:nvPicPr>
        <p:blipFill>
          <a:blip r:embed="rId3" cstate="print"/>
          <a:srcRect l="56758"/>
          <a:stretch>
            <a:fillRect/>
          </a:stretch>
        </p:blipFill>
        <p:spPr bwMode="auto">
          <a:xfrm>
            <a:off x="6579269" y="2539694"/>
            <a:ext cx="2441075" cy="3600000"/>
          </a:xfrm>
          <a:prstGeom prst="rect">
            <a:avLst/>
          </a:prstGeom>
          <a:noFill/>
        </p:spPr>
      </p:pic>
      <p:pic>
        <p:nvPicPr>
          <p:cNvPr id="1030" name="Picture 6" descr="Picture background"/>
          <p:cNvPicPr>
            <a:picLocks noChangeAspect="1" noChangeArrowheads="1"/>
          </p:cNvPicPr>
          <p:nvPr/>
        </p:nvPicPr>
        <p:blipFill>
          <a:blip r:embed="rId4" cstate="print"/>
          <a:srcRect/>
          <a:stretch>
            <a:fillRect/>
          </a:stretch>
        </p:blipFill>
        <p:spPr bwMode="auto">
          <a:xfrm>
            <a:off x="3564786" y="3298913"/>
            <a:ext cx="2727894" cy="2045921"/>
          </a:xfrm>
          <a:prstGeom prst="rect">
            <a:avLst/>
          </a:prstGeom>
          <a:noFill/>
        </p:spPr>
      </p:pic>
      <p:pic>
        <p:nvPicPr>
          <p:cNvPr id="6" name="Рисунок 5"/>
          <p:cNvPicPr>
            <a:picLocks noChangeAspect="1"/>
          </p:cNvPicPr>
          <p:nvPr/>
        </p:nvPicPr>
        <p:blipFill rotWithShape="1">
          <a:blip r:embed="rId5" cstate="print">
            <a:extLst>
              <a:ext uri="{28A0092B-C50C-407E-A947-70E740481C1C}">
                <a14:useLocalDpi xmlns:a14="http://schemas.microsoft.com/office/drawing/2010/main" val="0"/>
              </a:ext>
            </a:extLst>
          </a:blip>
          <a:srcRect t="17273" b="21313"/>
          <a:stretch/>
        </p:blipFill>
        <p:spPr>
          <a:xfrm rot="16200000">
            <a:off x="864044" y="2924922"/>
            <a:ext cx="2050631" cy="2798614"/>
          </a:xfrm>
          <a:prstGeom prst="rect">
            <a:avLst/>
          </a:prstGeom>
        </p:spPr>
      </p:pic>
    </p:spTree>
    <p:extLst>
      <p:ext uri="{BB962C8B-B14F-4D97-AF65-F5344CB8AC3E}">
        <p14:creationId xmlns:p14="http://schemas.microsoft.com/office/powerpoint/2010/main" val="19234794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p:cNvPicPr>
            <a:picLocks noChangeAspect="1"/>
          </p:cNvPicPr>
          <p:nvPr/>
        </p:nvPicPr>
        <p:blipFill rotWithShape="1">
          <a:blip r:embed="rId2" cstate="print">
            <a:extLst>
              <a:ext uri="{28A0092B-C50C-407E-A947-70E740481C1C}">
                <a14:useLocalDpi xmlns:a14="http://schemas.microsoft.com/office/drawing/2010/main" val="0"/>
              </a:ext>
            </a:extLst>
          </a:blip>
          <a:srcRect r="21075"/>
          <a:stretch/>
        </p:blipFill>
        <p:spPr>
          <a:xfrm>
            <a:off x="583623" y="1614053"/>
            <a:ext cx="7938654" cy="4526280"/>
          </a:xfrm>
          <a:prstGeom prst="rect">
            <a:avLst/>
          </a:prstGeom>
        </p:spPr>
      </p:pic>
      <p:sp>
        <p:nvSpPr>
          <p:cNvPr id="9" name="TextBox 8"/>
          <p:cNvSpPr txBox="1"/>
          <p:nvPr/>
        </p:nvSpPr>
        <p:spPr>
          <a:xfrm>
            <a:off x="3200400" y="526473"/>
            <a:ext cx="5179175" cy="523220"/>
          </a:xfrm>
          <a:prstGeom prst="rect">
            <a:avLst/>
          </a:prstGeom>
          <a:noFill/>
        </p:spPr>
        <p:txBody>
          <a:bodyPr wrap="none" rtlCol="0">
            <a:spAutoFit/>
          </a:bodyPr>
          <a:lstStyle/>
          <a:p>
            <a:r>
              <a:rPr lang="ru-RU" sz="2800" dirty="0" err="1" smtClean="0">
                <a:latin typeface="Times New Roman" panose="02020603050405020304" pitchFamily="18" charset="0"/>
                <a:cs typeface="Times New Roman" panose="02020603050405020304" pitchFamily="18" charset="0"/>
              </a:rPr>
              <a:t>Логико</a:t>
            </a:r>
            <a:r>
              <a:rPr lang="ru-RU" sz="2800" dirty="0" smtClean="0">
                <a:latin typeface="Times New Roman" panose="02020603050405020304" pitchFamily="18" charset="0"/>
                <a:cs typeface="Times New Roman" panose="02020603050405020304" pitchFamily="18" charset="0"/>
              </a:rPr>
              <a:t> – математический центр </a:t>
            </a:r>
            <a:endParaRPr lang="ru-RU" sz="2800" dirty="0">
              <a:latin typeface="Times New Roman" panose="02020603050405020304" pitchFamily="18" charset="0"/>
              <a:cs typeface="Times New Roman" panose="02020603050405020304" pitchFamily="18" charset="0"/>
            </a:endParaRPr>
          </a:p>
        </p:txBody>
      </p:sp>
      <p:pic>
        <p:nvPicPr>
          <p:cNvPr id="11" name="Рисунок 10"/>
          <p:cNvPicPr>
            <a:picLocks noChangeAspect="1"/>
          </p:cNvPicPr>
          <p:nvPr/>
        </p:nvPicPr>
        <p:blipFill rotWithShape="1">
          <a:blip r:embed="rId3" cstate="print">
            <a:extLst>
              <a:ext uri="{28A0092B-C50C-407E-A947-70E740481C1C}">
                <a14:useLocalDpi xmlns:a14="http://schemas.microsoft.com/office/drawing/2010/main" val="0"/>
              </a:ext>
            </a:extLst>
          </a:blip>
          <a:srcRect b="8283"/>
          <a:stretch/>
        </p:blipFill>
        <p:spPr>
          <a:xfrm>
            <a:off x="9127721" y="1645112"/>
            <a:ext cx="2205529" cy="4495221"/>
          </a:xfrm>
          <a:prstGeom prst="rect">
            <a:avLst/>
          </a:prstGeom>
        </p:spPr>
      </p:pic>
    </p:spTree>
    <p:extLst>
      <p:ext uri="{BB962C8B-B14F-4D97-AF65-F5344CB8AC3E}">
        <p14:creationId xmlns:p14="http://schemas.microsoft.com/office/powerpoint/2010/main" val="11743611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3847111"/>
          </a:xfrm>
        </p:spPr>
        <p:txBody>
          <a:bodyPr>
            <a:normAutofit fontScale="90000"/>
          </a:bodyPr>
          <a:lstStyle/>
          <a:p>
            <a:pPr algn="ctr"/>
            <a:r>
              <a:rPr lang="ru-RU" sz="4000" b="1" dirty="0" smtClean="0">
                <a:latin typeface="Times New Roman" pitchFamily="18" charset="0"/>
                <a:cs typeface="Times New Roman" pitchFamily="18" charset="0"/>
              </a:rPr>
              <a:t>1. Развитие </a:t>
            </a:r>
            <a:r>
              <a:rPr lang="ru-RU" sz="4000" b="1" dirty="0" err="1" smtClean="0">
                <a:latin typeface="Times New Roman" pitchFamily="18" charset="0"/>
                <a:cs typeface="Times New Roman" pitchFamily="18" charset="0"/>
              </a:rPr>
              <a:t>звуко</a:t>
            </a:r>
            <a:r>
              <a:rPr lang="ru-RU" sz="4000" b="1" dirty="0" smtClean="0">
                <a:latin typeface="Times New Roman" pitchFamily="18" charset="0"/>
                <a:cs typeface="Times New Roman" pitchFamily="18" charset="0"/>
              </a:rPr>
              <a:t> – буквенного анализа</a:t>
            </a:r>
            <a:br>
              <a:rPr lang="ru-RU" sz="4000" b="1" dirty="0" smtClean="0">
                <a:latin typeface="Times New Roman" pitchFamily="18" charset="0"/>
                <a:cs typeface="Times New Roman" pitchFamily="18" charset="0"/>
              </a:rPr>
            </a:br>
            <a:r>
              <a:rPr lang="ru-RU" sz="4000" b="1" dirty="0" smtClean="0"/>
              <a:t/>
            </a:r>
            <a:br>
              <a:rPr lang="ru-RU" sz="4000" b="1" dirty="0" smtClean="0"/>
            </a:br>
            <a:r>
              <a:rPr lang="ru-RU" sz="2700" b="1" dirty="0" smtClean="0">
                <a:latin typeface="Times New Roman" pitchFamily="18" charset="0"/>
                <a:cs typeface="Times New Roman" pitchFamily="18" charset="0"/>
              </a:rPr>
              <a:t>Подсчёт </a:t>
            </a:r>
            <a:r>
              <a:rPr lang="ru-RU" sz="2700" b="1" dirty="0">
                <a:latin typeface="Times New Roman" pitchFamily="18" charset="0"/>
                <a:cs typeface="Times New Roman" pitchFamily="18" charset="0"/>
              </a:rPr>
              <a:t>слогов и звуков в словах.</a:t>
            </a:r>
            <a:r>
              <a:rPr lang="ru-RU" sz="2700" dirty="0">
                <a:latin typeface="Times New Roman" pitchFamily="18" charset="0"/>
                <a:cs typeface="Times New Roman" pitchFamily="18" charset="0"/>
              </a:rPr>
              <a:t/>
            </a:r>
            <a:br>
              <a:rPr lang="ru-RU" sz="2700" dirty="0">
                <a:latin typeface="Times New Roman" pitchFamily="18" charset="0"/>
                <a:cs typeface="Times New Roman" pitchFamily="18" charset="0"/>
              </a:rPr>
            </a:br>
            <a:r>
              <a:rPr lang="ru-RU" sz="2700" dirty="0">
                <a:latin typeface="Times New Roman" pitchFamily="18" charset="0"/>
                <a:cs typeface="Times New Roman" pitchFamily="18" charset="0"/>
              </a:rPr>
              <a:t>Подсчёт слогов и звуков в словах – задание понятное. Подсчёт может проводиться хлопками, в уме, с опорой на кассу цифр и т.д., Например, как работая в логопедическом альбоме по автоматизации звука, ребёнок посчитывает количество слогов в слове, сопоставляет это число с образом цифры, находит цифру и помещает её на картинку.</a:t>
            </a:r>
            <a:r>
              <a:rPr lang="ru-RU" dirty="0">
                <a:latin typeface="Times New Roman" pitchFamily="18" charset="0"/>
                <a:cs typeface="Times New Roman" pitchFamily="18" charset="0"/>
              </a:rPr>
              <a:t/>
            </a:r>
            <a:br>
              <a:rPr lang="ru-RU" dirty="0">
                <a:latin typeface="Times New Roman" pitchFamily="18" charset="0"/>
                <a:cs typeface="Times New Roman" pitchFamily="18" charset="0"/>
              </a:rPr>
            </a:br>
            <a:endParaRPr lang="ru-RU" dirty="0">
              <a:latin typeface="Times New Roman" pitchFamily="18" charset="0"/>
              <a:cs typeface="Times New Roman" pitchFamily="18" charset="0"/>
            </a:endParaRPr>
          </a:p>
        </p:txBody>
      </p:sp>
      <p:pic>
        <p:nvPicPr>
          <p:cNvPr id="4100" name="Picture 4" descr="Picture background"/>
          <p:cNvPicPr>
            <a:picLocks noChangeAspect="1" noChangeArrowheads="1"/>
          </p:cNvPicPr>
          <p:nvPr/>
        </p:nvPicPr>
        <p:blipFill>
          <a:blip r:embed="rId2" cstate="print"/>
          <a:srcRect/>
          <a:stretch>
            <a:fillRect/>
          </a:stretch>
        </p:blipFill>
        <p:spPr bwMode="auto">
          <a:xfrm>
            <a:off x="4337832" y="3867461"/>
            <a:ext cx="3607633" cy="2705725"/>
          </a:xfrm>
          <a:prstGeom prst="rect">
            <a:avLst/>
          </a:prstGeom>
          <a:noFill/>
        </p:spPr>
      </p:pic>
      <p:pic>
        <p:nvPicPr>
          <p:cNvPr id="4102" name="Picture 6" descr="Picture background"/>
          <p:cNvPicPr>
            <a:picLocks noChangeAspect="1" noChangeArrowheads="1"/>
          </p:cNvPicPr>
          <p:nvPr/>
        </p:nvPicPr>
        <p:blipFill>
          <a:blip r:embed="rId3" cstate="print"/>
          <a:srcRect t="18315" b="1933"/>
          <a:stretch>
            <a:fillRect/>
          </a:stretch>
        </p:blipFill>
        <p:spPr bwMode="auto">
          <a:xfrm>
            <a:off x="8714958" y="3867462"/>
            <a:ext cx="2234533" cy="2555823"/>
          </a:xfrm>
          <a:prstGeom prst="rect">
            <a:avLst/>
          </a:prstGeom>
          <a:noFill/>
        </p:spPr>
      </p:pic>
      <p:pic>
        <p:nvPicPr>
          <p:cNvPr id="4104" name="Picture 8" descr="Picture background"/>
          <p:cNvPicPr>
            <a:picLocks noChangeAspect="1" noChangeArrowheads="1"/>
          </p:cNvPicPr>
          <p:nvPr/>
        </p:nvPicPr>
        <p:blipFill>
          <a:blip r:embed="rId4" cstate="print"/>
          <a:srcRect b="9815"/>
          <a:stretch>
            <a:fillRect/>
          </a:stretch>
        </p:blipFill>
        <p:spPr bwMode="auto">
          <a:xfrm>
            <a:off x="1005261" y="3822491"/>
            <a:ext cx="2538560" cy="1918741"/>
          </a:xfrm>
          <a:prstGeom prst="rect">
            <a:avLst/>
          </a:prstGeom>
          <a:noFill/>
        </p:spPr>
      </p:pic>
      <p:sp>
        <p:nvSpPr>
          <p:cNvPr id="4106" name="AutoShape 10" descr="Picture background"/>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4108" name="AutoShape 12" descr="Picture background"/>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4110" name="Picture 14" descr="Picture background"/>
          <p:cNvPicPr>
            <a:picLocks noChangeAspect="1" noChangeArrowheads="1"/>
          </p:cNvPicPr>
          <p:nvPr/>
        </p:nvPicPr>
        <p:blipFill>
          <a:blip r:embed="rId5" cstate="print"/>
          <a:srcRect l="25300" r="50525" b="67336"/>
          <a:stretch>
            <a:fillRect/>
          </a:stretch>
        </p:blipFill>
        <p:spPr bwMode="auto">
          <a:xfrm>
            <a:off x="1157490" y="5829626"/>
            <a:ext cx="734378" cy="720000"/>
          </a:xfrm>
          <a:prstGeom prst="rect">
            <a:avLst/>
          </a:prstGeom>
          <a:noFill/>
        </p:spPr>
      </p:pic>
      <p:pic>
        <p:nvPicPr>
          <p:cNvPr id="12" name="Picture 14" descr="Picture background"/>
          <p:cNvPicPr>
            <a:picLocks noChangeAspect="1" noChangeArrowheads="1"/>
          </p:cNvPicPr>
          <p:nvPr/>
        </p:nvPicPr>
        <p:blipFill>
          <a:blip r:embed="rId5" cstate="print"/>
          <a:srcRect l="50200" r="25300" b="67336"/>
          <a:stretch>
            <a:fillRect/>
          </a:stretch>
        </p:blipFill>
        <p:spPr bwMode="auto">
          <a:xfrm>
            <a:off x="2073754" y="5841946"/>
            <a:ext cx="744238" cy="720000"/>
          </a:xfrm>
          <a:prstGeom prst="rect">
            <a:avLst/>
          </a:prstGeom>
          <a:noFill/>
        </p:spPr>
      </p:pic>
      <p:pic>
        <p:nvPicPr>
          <p:cNvPr id="13" name="Picture 14" descr="Picture background"/>
          <p:cNvPicPr>
            <a:picLocks noChangeAspect="1" noChangeArrowheads="1"/>
          </p:cNvPicPr>
          <p:nvPr/>
        </p:nvPicPr>
        <p:blipFill>
          <a:blip r:embed="rId5" cstate="print"/>
          <a:srcRect l="75900" b="67336"/>
          <a:stretch>
            <a:fillRect/>
          </a:stretch>
        </p:blipFill>
        <p:spPr bwMode="auto">
          <a:xfrm>
            <a:off x="3011773" y="5858030"/>
            <a:ext cx="732087" cy="720000"/>
          </a:xfrm>
          <a:prstGeom prst="rect">
            <a:avLst/>
          </a:prstGeom>
          <a:noFill/>
        </p:spPr>
      </p:pic>
    </p:spTree>
    <p:extLst>
      <p:ext uri="{BB962C8B-B14F-4D97-AF65-F5344CB8AC3E}">
        <p14:creationId xmlns:p14="http://schemas.microsoft.com/office/powerpoint/2010/main" val="31817484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199" y="365125"/>
            <a:ext cx="10749197" cy="1392220"/>
          </a:xfrm>
        </p:spPr>
        <p:txBody>
          <a:bodyPr>
            <a:normAutofit fontScale="90000"/>
          </a:bodyPr>
          <a:lstStyle/>
          <a:p>
            <a:pPr algn="ctr"/>
            <a:r>
              <a:rPr lang="ru-RU" sz="4000" dirty="0" smtClean="0">
                <a:latin typeface="Times New Roman" pitchFamily="18" charset="0"/>
                <a:cs typeface="Times New Roman" pitchFamily="18" charset="0"/>
              </a:rPr>
              <a:t>2. Формирование первоначальных навыков чтения.</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endParaRPr lang="ru-RU" sz="2400" dirty="0">
              <a:latin typeface="Times New Roman" pitchFamily="18" charset="0"/>
              <a:cs typeface="Times New Roman" pitchFamily="18" charset="0"/>
            </a:endParaRPr>
          </a:p>
        </p:txBody>
      </p:sp>
      <p:pic>
        <p:nvPicPr>
          <p:cNvPr id="3074" name="Picture 2" descr="Picture background"/>
          <p:cNvPicPr>
            <a:picLocks noChangeAspect="1" noChangeArrowheads="1"/>
          </p:cNvPicPr>
          <p:nvPr/>
        </p:nvPicPr>
        <p:blipFill>
          <a:blip r:embed="rId2" cstate="print"/>
          <a:srcRect/>
          <a:stretch>
            <a:fillRect/>
          </a:stretch>
        </p:blipFill>
        <p:spPr bwMode="auto">
          <a:xfrm>
            <a:off x="4562655" y="2085813"/>
            <a:ext cx="2323054" cy="1740022"/>
          </a:xfrm>
          <a:prstGeom prst="rect">
            <a:avLst/>
          </a:prstGeom>
          <a:noFill/>
        </p:spPr>
      </p:pic>
      <p:pic>
        <p:nvPicPr>
          <p:cNvPr id="3076" name="Picture 4" descr="Picture background"/>
          <p:cNvPicPr>
            <a:picLocks noChangeAspect="1" noChangeArrowheads="1"/>
          </p:cNvPicPr>
          <p:nvPr/>
        </p:nvPicPr>
        <p:blipFill>
          <a:blip r:embed="rId3" cstate="print"/>
          <a:srcRect/>
          <a:stretch>
            <a:fillRect/>
          </a:stretch>
        </p:blipFill>
        <p:spPr bwMode="auto">
          <a:xfrm>
            <a:off x="1415208" y="1988176"/>
            <a:ext cx="2450211" cy="1837659"/>
          </a:xfrm>
          <a:prstGeom prst="rect">
            <a:avLst/>
          </a:prstGeom>
          <a:noFill/>
        </p:spPr>
      </p:pic>
      <p:sp>
        <p:nvSpPr>
          <p:cNvPr id="5" name="Прямоугольник 4"/>
          <p:cNvSpPr/>
          <p:nvPr/>
        </p:nvSpPr>
        <p:spPr>
          <a:xfrm flipH="1">
            <a:off x="500807" y="1391908"/>
            <a:ext cx="3235457" cy="461665"/>
          </a:xfrm>
          <a:prstGeom prst="rect">
            <a:avLst/>
          </a:prstGeom>
        </p:spPr>
        <p:txBody>
          <a:bodyPr wrap="square">
            <a:spAutoFit/>
          </a:bodyPr>
          <a:lstStyle/>
          <a:p>
            <a:r>
              <a:rPr lang="ru-RU" sz="2400" b="1" dirty="0" smtClean="0">
                <a:latin typeface="Times New Roman" pitchFamily="18" charset="0"/>
                <a:cs typeface="Times New Roman" pitchFamily="18" charset="0"/>
              </a:rPr>
              <a:t>Задачи в стихах.</a:t>
            </a:r>
            <a:endParaRPr lang="ru-RU" sz="2400" dirty="0"/>
          </a:p>
        </p:txBody>
      </p:sp>
      <p:sp>
        <p:nvSpPr>
          <p:cNvPr id="3" name="TextBox 2"/>
          <p:cNvSpPr txBox="1"/>
          <p:nvPr/>
        </p:nvSpPr>
        <p:spPr>
          <a:xfrm>
            <a:off x="500807" y="3960438"/>
            <a:ext cx="1316182" cy="461665"/>
          </a:xfrm>
          <a:prstGeom prst="rect">
            <a:avLst/>
          </a:prstGeom>
          <a:noFill/>
        </p:spPr>
        <p:txBody>
          <a:bodyPr wrap="square" rtlCol="0">
            <a:spAutoFit/>
          </a:bodyPr>
          <a:lstStyle/>
          <a:p>
            <a:r>
              <a:rPr lang="ru-RU" sz="2400" b="1" dirty="0" smtClean="0">
                <a:latin typeface="Times New Roman" panose="02020603050405020304" pitchFamily="18" charset="0"/>
                <a:cs typeface="Times New Roman" panose="02020603050405020304" pitchFamily="18" charset="0"/>
              </a:rPr>
              <a:t>Книги</a:t>
            </a:r>
            <a:endParaRPr lang="ru-RU" sz="2400" b="1" dirty="0">
              <a:latin typeface="Times New Roman" panose="02020603050405020304" pitchFamily="18" charset="0"/>
              <a:cs typeface="Times New Roman" panose="02020603050405020304" pitchFamily="18" charset="0"/>
            </a:endParaRPr>
          </a:p>
        </p:txBody>
      </p:sp>
      <p:pic>
        <p:nvPicPr>
          <p:cNvPr id="7" name="Рисунок 6"/>
          <p:cNvPicPr>
            <a:picLocks noChangeAspect="1"/>
          </p:cNvPicPr>
          <p:nvPr/>
        </p:nvPicPr>
        <p:blipFill rotWithShape="1">
          <a:blip r:embed="rId4" cstate="print">
            <a:extLst>
              <a:ext uri="{28A0092B-C50C-407E-A947-70E740481C1C}">
                <a14:useLocalDpi xmlns:a14="http://schemas.microsoft.com/office/drawing/2010/main" val="0"/>
              </a:ext>
            </a:extLst>
          </a:blip>
          <a:srcRect l="3444" t="-612" r="2754" b="31068"/>
          <a:stretch/>
        </p:blipFill>
        <p:spPr>
          <a:xfrm rot="10800000">
            <a:off x="1158898" y="4447327"/>
            <a:ext cx="6239429" cy="2081641"/>
          </a:xfrm>
          <a:prstGeom prst="rect">
            <a:avLst/>
          </a:prstGeom>
        </p:spPr>
      </p:pic>
    </p:spTree>
    <p:extLst>
      <p:ext uri="{BB962C8B-B14F-4D97-AF65-F5344CB8AC3E}">
        <p14:creationId xmlns:p14="http://schemas.microsoft.com/office/powerpoint/2010/main" val="476438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4557" y="299804"/>
            <a:ext cx="10979046" cy="841495"/>
          </a:xfrm>
        </p:spPr>
        <p:txBody>
          <a:bodyPr>
            <a:normAutofit/>
          </a:bodyPr>
          <a:lstStyle/>
          <a:p>
            <a:pPr algn="ctr"/>
            <a:r>
              <a:rPr lang="ru-RU" dirty="0" smtClean="0">
                <a:latin typeface="Times New Roman" pitchFamily="18" charset="0"/>
                <a:cs typeface="Times New Roman" pitchFamily="18" charset="0"/>
              </a:rPr>
              <a:t>3. Подготовка руки ребенка к письму</a:t>
            </a:r>
            <a:endParaRPr lang="ru-RU" dirty="0"/>
          </a:p>
        </p:txBody>
      </p:sp>
      <p:sp>
        <p:nvSpPr>
          <p:cNvPr id="3" name="Прямоугольник 2"/>
          <p:cNvSpPr/>
          <p:nvPr/>
        </p:nvSpPr>
        <p:spPr>
          <a:xfrm>
            <a:off x="395129" y="2234655"/>
            <a:ext cx="4660788" cy="1369606"/>
          </a:xfrm>
          <a:prstGeom prst="rect">
            <a:avLst/>
          </a:prstGeom>
        </p:spPr>
        <p:txBody>
          <a:bodyPr wrap="square">
            <a:spAutoFit/>
          </a:bodyPr>
          <a:lstStyle/>
          <a:p>
            <a:pPr algn="ctr">
              <a:lnSpc>
                <a:spcPct val="115000"/>
              </a:lnSpc>
              <a:spcAft>
                <a:spcPts val="0"/>
              </a:spcAft>
            </a:pPr>
            <a:r>
              <a:rPr lang="ru-RU" sz="2000" b="1" dirty="0">
                <a:latin typeface="Times New Roman" panose="02020603050405020304" pitchFamily="18" charset="0"/>
                <a:ea typeface="Times New Roman" panose="02020603050405020304" pitchFamily="18" charset="0"/>
              </a:rPr>
              <a:t>Пособие «Напиши цифру»</a:t>
            </a:r>
            <a:endParaRPr lang="ru-RU" sz="2000" dirty="0" smtClean="0">
              <a:effectLst/>
              <a:latin typeface="Times New Roman" panose="02020603050405020304" pitchFamily="18" charset="0"/>
              <a:ea typeface="Times New Roman" panose="02020603050405020304" pitchFamily="18" charset="0"/>
            </a:endParaRPr>
          </a:p>
          <a:p>
            <a:r>
              <a:rPr lang="ru-RU" sz="2000" dirty="0">
                <a:latin typeface="Times New Roman" panose="02020603050405020304" pitchFamily="18" charset="0"/>
                <a:ea typeface="Times New Roman" panose="02020603050405020304" pitchFamily="18" charset="0"/>
              </a:rPr>
              <a:t>Цель: тренировка в написании цифр, формирование графической памяти, развитее мелкой моторики, усидчивости.</a:t>
            </a:r>
            <a:endParaRPr lang="ru-RU" sz="2000" dirty="0"/>
          </a:p>
        </p:txBody>
      </p:sp>
      <p:pic>
        <p:nvPicPr>
          <p:cNvPr id="5" name="Рисунок 4" descr="C:\Users\Ольга\Downloads\1638353256972.jpg"/>
          <p:cNvPicPr/>
          <p:nvPr/>
        </p:nvPicPr>
        <p:blipFill>
          <a:blip r:embed="rId2" cstate="print"/>
          <a:srcRect r="19192"/>
          <a:stretch>
            <a:fillRect/>
          </a:stretch>
        </p:blipFill>
        <p:spPr bwMode="auto">
          <a:xfrm>
            <a:off x="1053744" y="3927424"/>
            <a:ext cx="2856518" cy="1821699"/>
          </a:xfrm>
          <a:prstGeom prst="rect">
            <a:avLst/>
          </a:prstGeom>
          <a:noFill/>
          <a:ln w="9525">
            <a:noFill/>
            <a:miter lim="800000"/>
            <a:headEnd/>
            <a:tailEnd/>
          </a:ln>
        </p:spPr>
      </p:pic>
      <p:sp>
        <p:nvSpPr>
          <p:cNvPr id="6" name="Прямоугольник 5"/>
          <p:cNvSpPr/>
          <p:nvPr/>
        </p:nvSpPr>
        <p:spPr>
          <a:xfrm>
            <a:off x="5833095" y="2141570"/>
            <a:ext cx="5820508" cy="1677382"/>
          </a:xfrm>
          <a:prstGeom prst="rect">
            <a:avLst/>
          </a:prstGeom>
        </p:spPr>
        <p:txBody>
          <a:bodyPr wrap="square">
            <a:spAutoFit/>
          </a:bodyPr>
          <a:lstStyle/>
          <a:p>
            <a:pPr algn="ctr">
              <a:lnSpc>
                <a:spcPct val="115000"/>
              </a:lnSpc>
              <a:spcAft>
                <a:spcPts val="0"/>
              </a:spcAft>
            </a:pPr>
            <a:r>
              <a:rPr lang="ru-RU" sz="2000" b="1" dirty="0">
                <a:latin typeface="Times New Roman" panose="02020603050405020304" pitchFamily="18" charset="0"/>
                <a:ea typeface="Times New Roman" panose="02020603050405020304" pitchFamily="18" charset="0"/>
              </a:rPr>
              <a:t>Карточки-прописи</a:t>
            </a:r>
            <a:endParaRPr lang="ru-RU" sz="2000" dirty="0" smtClean="0">
              <a:effectLst/>
              <a:latin typeface="Times New Roman" panose="02020603050405020304" pitchFamily="18" charset="0"/>
              <a:ea typeface="Times New Roman" panose="02020603050405020304" pitchFamily="18" charset="0"/>
            </a:endParaRPr>
          </a:p>
          <a:p>
            <a:r>
              <a:rPr lang="ru-RU" sz="2000" dirty="0">
                <a:latin typeface="Times New Roman" panose="02020603050405020304" pitchFamily="18" charset="0"/>
                <a:ea typeface="Times New Roman" panose="02020603050405020304" pitchFamily="18" charset="0"/>
              </a:rPr>
              <a:t>Цель: развитие графических навыков, подготовка руки к письму, формирование зрительно-моторной координации на основе действий, развитие мелкой моторики.</a:t>
            </a:r>
            <a:endParaRPr lang="ru-RU" sz="2000" dirty="0"/>
          </a:p>
        </p:txBody>
      </p:sp>
      <p:pic>
        <p:nvPicPr>
          <p:cNvPr id="8" name="Рисунок 7" descr="C:\Users\Ольга\Downloads\1638353256978.jpg"/>
          <p:cNvPicPr/>
          <p:nvPr/>
        </p:nvPicPr>
        <p:blipFill>
          <a:blip r:embed="rId3" cstate="print"/>
          <a:srcRect l="6179" r="12711"/>
          <a:stretch>
            <a:fillRect/>
          </a:stretch>
        </p:blipFill>
        <p:spPr bwMode="auto">
          <a:xfrm>
            <a:off x="7267075" y="3927424"/>
            <a:ext cx="2683042" cy="1821699"/>
          </a:xfrm>
          <a:prstGeom prst="rect">
            <a:avLst/>
          </a:prstGeom>
          <a:noFill/>
          <a:ln w="9525">
            <a:noFill/>
            <a:miter lim="800000"/>
            <a:headEnd/>
            <a:tailEnd/>
          </a:ln>
        </p:spPr>
      </p:pic>
      <p:sp>
        <p:nvSpPr>
          <p:cNvPr id="4" name="TextBox 3"/>
          <p:cNvSpPr txBox="1"/>
          <p:nvPr/>
        </p:nvSpPr>
        <p:spPr>
          <a:xfrm>
            <a:off x="395129" y="1133603"/>
            <a:ext cx="11258474" cy="1015663"/>
          </a:xfrm>
          <a:prstGeom prst="rect">
            <a:avLst/>
          </a:prstGeom>
          <a:noFill/>
        </p:spPr>
        <p:txBody>
          <a:bodyPr wrap="square" rtlCol="0">
            <a:spAutoFit/>
          </a:bodyPr>
          <a:lstStyle/>
          <a:p>
            <a:r>
              <a:rPr lang="ru-RU" sz="2000" dirty="0" smtClean="0">
                <a:latin typeface="Times New Roman" panose="02020603050405020304" pitchFamily="18" charset="0"/>
                <a:cs typeface="Times New Roman" panose="02020603050405020304" pitchFamily="18" charset="0"/>
              </a:rPr>
              <a:t>Задания по развитию графических навыков с целью подготовки руки ребенка к письму («Проведи дорожку», « Обведи», «Соедини») создают основу произвольности движений пальцев рук для последующего овладения навыками письма. </a:t>
            </a:r>
            <a:endParaRPr lang="ru-RU"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198906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latin typeface="Times New Roman" pitchFamily="18" charset="0"/>
                <a:cs typeface="Times New Roman" pitchFamily="18" charset="0"/>
              </a:rPr>
              <a:t>Развитие основных движений и мелкой моторики</a:t>
            </a:r>
            <a:endParaRPr lang="ru-RU" dirty="0">
              <a:latin typeface="Times New Roman" pitchFamily="18" charset="0"/>
              <a:cs typeface="Times New Roman" pitchFamily="18" charset="0"/>
            </a:endParaRPr>
          </a:p>
        </p:txBody>
      </p:sp>
      <p:pic>
        <p:nvPicPr>
          <p:cNvPr id="21506" name="Picture 2" descr="Picture background"/>
          <p:cNvPicPr>
            <a:picLocks noChangeAspect="1" noChangeArrowheads="1"/>
          </p:cNvPicPr>
          <p:nvPr/>
        </p:nvPicPr>
        <p:blipFill>
          <a:blip r:embed="rId2" cstate="print"/>
          <a:srcRect/>
          <a:stretch>
            <a:fillRect/>
          </a:stretch>
        </p:blipFill>
        <p:spPr bwMode="auto">
          <a:xfrm>
            <a:off x="1114946" y="3350793"/>
            <a:ext cx="2927665" cy="2927666"/>
          </a:xfrm>
          <a:prstGeom prst="rect">
            <a:avLst/>
          </a:prstGeom>
          <a:noFill/>
        </p:spPr>
      </p:pic>
      <p:sp>
        <p:nvSpPr>
          <p:cNvPr id="4" name="Прямоугольник 3"/>
          <p:cNvSpPr/>
          <p:nvPr/>
        </p:nvSpPr>
        <p:spPr>
          <a:xfrm>
            <a:off x="489284" y="2782255"/>
            <a:ext cx="6227724" cy="461665"/>
          </a:xfrm>
          <a:prstGeom prst="rect">
            <a:avLst/>
          </a:prstGeom>
        </p:spPr>
        <p:txBody>
          <a:bodyPr wrap="square">
            <a:spAutoFit/>
          </a:bodyPr>
          <a:lstStyle/>
          <a:p>
            <a:r>
              <a:rPr lang="ru-RU" sz="2400" dirty="0" smtClean="0">
                <a:latin typeface="Times New Roman" pitchFamily="18" charset="0"/>
                <a:cs typeface="Times New Roman" pitchFamily="18" charset="0"/>
              </a:rPr>
              <a:t>Выложи букву из геометрических фигур</a:t>
            </a:r>
            <a:endParaRPr lang="ru-RU"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838200" y="365126"/>
            <a:ext cx="10515600" cy="3948966"/>
          </a:xfrm>
        </p:spPr>
        <p:txBody>
          <a:bodyPr>
            <a:noAutofit/>
          </a:bodyPr>
          <a:lstStyle/>
          <a:p>
            <a:r>
              <a:rPr lang="ru-RU" sz="2400" b="1" u="sng" dirty="0" smtClean="0">
                <a:latin typeface="Times New Roman" pitchFamily="18" charset="0"/>
                <a:cs typeface="Times New Roman" pitchFamily="18" charset="0"/>
              </a:rPr>
              <a:t>В играх обучающих </a:t>
            </a:r>
            <a:r>
              <a:rPr lang="ru-RU" sz="2400" b="1" u="sng" dirty="0">
                <a:latin typeface="Times New Roman" pitchFamily="18" charset="0"/>
                <a:cs typeface="Times New Roman" pitchFamily="18" charset="0"/>
              </a:rPr>
              <a:t>количественному  и порядковому счёту и простейшим счётным операциям </a:t>
            </a:r>
            <a:r>
              <a:rPr lang="ru-RU" sz="2400" dirty="0">
                <a:latin typeface="Times New Roman" pitchFamily="18" charset="0"/>
                <a:cs typeface="Times New Roman" pitchFamily="18" charset="0"/>
              </a:rPr>
              <a:t>происходит усвоение детьми форм именительного, родительного, дательного падежей,  количественных числительных </a:t>
            </a:r>
            <a:r>
              <a:rPr lang="ru-RU" sz="2400" dirty="0" smtClean="0">
                <a:latin typeface="Times New Roman" pitchFamily="18" charset="0"/>
                <a:cs typeface="Times New Roman" pitchFamily="18" charset="0"/>
              </a:rPr>
              <a:t>Кроме </a:t>
            </a:r>
            <a:r>
              <a:rPr lang="ru-RU" sz="2400" dirty="0">
                <a:latin typeface="Times New Roman" pitchFamily="18" charset="0"/>
                <a:cs typeface="Times New Roman" pitchFamily="18" charset="0"/>
              </a:rPr>
              <a:t>этого закрепляется навык употребления формы родительного падежа множественного числа существительных (пять карандашей, пять бабочек, пять флажков).</a:t>
            </a:r>
            <a:br>
              <a:rPr lang="ru-RU" sz="2400" dirty="0">
                <a:latin typeface="Times New Roman" pitchFamily="18" charset="0"/>
                <a:cs typeface="Times New Roman" pitchFamily="18" charset="0"/>
              </a:rPr>
            </a:br>
            <a:r>
              <a:rPr lang="ru-RU" sz="2400" dirty="0">
                <a:latin typeface="Times New Roman" pitchFamily="18" charset="0"/>
                <a:cs typeface="Times New Roman" pitchFamily="18" charset="0"/>
              </a:rPr>
              <a:t>Для лучшего усвоения детьми этих грамматических категорий используется утрированное проговаривание падежных окончаний числительных и существительных. Например, в игре: "Есть – нет" (У меня есть два красных помидора. – У меня нет двух красных помидоров.). - "Больше – меньше" (Пять огурцов больше, чем три огурца).</a:t>
            </a:r>
            <a:r>
              <a:rPr lang="ru-RU" sz="2400" dirty="0"/>
              <a:t/>
            </a:r>
            <a:br>
              <a:rPr lang="ru-RU" sz="2400" dirty="0"/>
            </a:br>
            <a:endParaRPr lang="ru-RU" sz="2400" dirty="0"/>
          </a:p>
        </p:txBody>
      </p:sp>
      <p:pic>
        <p:nvPicPr>
          <p:cNvPr id="7170" name="Picture 2" descr="Picture background"/>
          <p:cNvPicPr>
            <a:picLocks noChangeAspect="1" noChangeArrowheads="1"/>
          </p:cNvPicPr>
          <p:nvPr/>
        </p:nvPicPr>
        <p:blipFill>
          <a:blip r:embed="rId2" cstate="print"/>
          <a:srcRect t="15344" b="15541"/>
          <a:stretch>
            <a:fillRect/>
          </a:stretch>
        </p:blipFill>
        <p:spPr bwMode="auto">
          <a:xfrm>
            <a:off x="596377" y="4369497"/>
            <a:ext cx="2229736" cy="2054769"/>
          </a:xfrm>
          <a:prstGeom prst="rect">
            <a:avLst/>
          </a:prstGeom>
          <a:noFill/>
        </p:spPr>
      </p:pic>
      <p:pic>
        <p:nvPicPr>
          <p:cNvPr id="7172" name="Picture 4" descr="Picture background"/>
          <p:cNvPicPr>
            <a:picLocks noChangeAspect="1" noChangeArrowheads="1"/>
          </p:cNvPicPr>
          <p:nvPr/>
        </p:nvPicPr>
        <p:blipFill>
          <a:blip r:embed="rId3" cstate="print"/>
          <a:srcRect l="13622" t="22426" r="10050" b="23672"/>
          <a:stretch>
            <a:fillRect/>
          </a:stretch>
        </p:blipFill>
        <p:spPr bwMode="auto">
          <a:xfrm>
            <a:off x="6575971" y="4369497"/>
            <a:ext cx="2908092" cy="2053653"/>
          </a:xfrm>
          <a:prstGeom prst="rect">
            <a:avLst/>
          </a:prstGeom>
          <a:noFill/>
        </p:spPr>
      </p:pic>
      <p:pic>
        <p:nvPicPr>
          <p:cNvPr id="7174" name="Picture 6" descr="Picture background"/>
          <p:cNvPicPr>
            <a:picLocks noChangeAspect="1" noChangeArrowheads="1"/>
          </p:cNvPicPr>
          <p:nvPr/>
        </p:nvPicPr>
        <p:blipFill>
          <a:blip r:embed="rId4" cstate="print"/>
          <a:srcRect/>
          <a:stretch>
            <a:fillRect/>
          </a:stretch>
        </p:blipFill>
        <p:spPr bwMode="auto">
          <a:xfrm>
            <a:off x="9778416" y="4044657"/>
            <a:ext cx="1862336" cy="2595984"/>
          </a:xfrm>
          <a:prstGeom prst="rect">
            <a:avLst/>
          </a:prstGeom>
          <a:noFill/>
        </p:spPr>
      </p:pic>
      <p:pic>
        <p:nvPicPr>
          <p:cNvPr id="6" name="Рисунок 5"/>
          <p:cNvPicPr>
            <a:picLocks noChangeAspect="1"/>
          </p:cNvPicPr>
          <p:nvPr/>
        </p:nvPicPr>
        <p:blipFill rotWithShape="1">
          <a:blip r:embed="rId5" cstate="print">
            <a:extLst>
              <a:ext uri="{28A0092B-C50C-407E-A947-70E740481C1C}">
                <a14:useLocalDpi xmlns:a14="http://schemas.microsoft.com/office/drawing/2010/main" val="0"/>
              </a:ext>
            </a:extLst>
          </a:blip>
          <a:srcRect l="19559" t="3668" r="20661"/>
          <a:stretch/>
        </p:blipFill>
        <p:spPr>
          <a:xfrm>
            <a:off x="3278953" y="4314092"/>
            <a:ext cx="2844177" cy="2065633"/>
          </a:xfrm>
          <a:prstGeom prst="rect">
            <a:avLst/>
          </a:prstGeom>
        </p:spPr>
      </p:pic>
    </p:spTree>
    <p:extLst>
      <p:ext uri="{BB962C8B-B14F-4D97-AF65-F5344CB8AC3E}">
        <p14:creationId xmlns:p14="http://schemas.microsoft.com/office/powerpoint/2010/main" val="34587168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Развитие связной речи</a:t>
            </a:r>
            <a:endParaRPr lang="ru-RU" dirty="0"/>
          </a:p>
        </p:txBody>
      </p:sp>
      <p:sp>
        <p:nvSpPr>
          <p:cNvPr id="3" name="Прямоугольник 2"/>
          <p:cNvSpPr/>
          <p:nvPr/>
        </p:nvSpPr>
        <p:spPr>
          <a:xfrm flipH="1">
            <a:off x="344774" y="1525797"/>
            <a:ext cx="11512446" cy="1366528"/>
          </a:xfrm>
          <a:prstGeom prst="rect">
            <a:avLst/>
          </a:prstGeom>
        </p:spPr>
        <p:txBody>
          <a:bodyPr wrap="square">
            <a:spAutoFit/>
          </a:bodyPr>
          <a:lstStyle/>
          <a:p>
            <a:pPr>
              <a:lnSpc>
                <a:spcPct val="115000"/>
              </a:lnSpc>
              <a:spcAft>
                <a:spcPts val="0"/>
              </a:spcAft>
            </a:pPr>
            <a:r>
              <a:rPr lang="ru-RU" sz="2400" dirty="0" smtClean="0">
                <a:latin typeface="Times New Roman" panose="02020603050405020304" pitchFamily="18" charset="0"/>
                <a:ea typeface="Times New Roman" panose="02020603050405020304" pitchFamily="18" charset="0"/>
              </a:rPr>
              <a:t>Задания «Найди похожие картинки, «Найди различия» </a:t>
            </a:r>
            <a:r>
              <a:rPr lang="ru-RU" sz="2400" b="1" dirty="0" smtClean="0">
                <a:latin typeface="Times New Roman" panose="02020603050405020304" pitchFamily="18" charset="0"/>
                <a:ea typeface="Times New Roman" panose="02020603050405020304" pitchFamily="18" charset="0"/>
              </a:rPr>
              <a:t>- </a:t>
            </a:r>
            <a:r>
              <a:rPr lang="ru-RU" sz="2400" dirty="0" smtClean="0">
                <a:latin typeface="Times New Roman" panose="02020603050405020304" pitchFamily="18" charset="0"/>
                <a:ea typeface="Times New Roman" panose="02020603050405020304" pitchFamily="18" charset="0"/>
              </a:rPr>
              <a:t>способствуют развитию умения сравнивать, анализировать, распределять и переключать внимание, логического и пространственного мышления, а также связной речи.</a:t>
            </a:r>
            <a:endParaRPr lang="ru-RU" sz="2400" dirty="0">
              <a:effectLst/>
              <a:latin typeface="Times New Roman" panose="02020603050405020304" pitchFamily="18" charset="0"/>
              <a:ea typeface="Times New Roman" panose="02020603050405020304" pitchFamily="18" charset="0"/>
            </a:endParaRPr>
          </a:p>
        </p:txBody>
      </p:sp>
      <p:pic>
        <p:nvPicPr>
          <p:cNvPr id="6146" name="Picture 2" descr="Picture background"/>
          <p:cNvPicPr>
            <a:picLocks noChangeAspect="1" noChangeArrowheads="1"/>
          </p:cNvPicPr>
          <p:nvPr/>
        </p:nvPicPr>
        <p:blipFill>
          <a:blip r:embed="rId2" cstate="print"/>
          <a:srcRect/>
          <a:stretch>
            <a:fillRect/>
          </a:stretch>
        </p:blipFill>
        <p:spPr bwMode="auto">
          <a:xfrm>
            <a:off x="1728886" y="3148615"/>
            <a:ext cx="4776188" cy="3582142"/>
          </a:xfrm>
          <a:prstGeom prst="rect">
            <a:avLst/>
          </a:prstGeom>
          <a:noFill/>
        </p:spPr>
      </p:pic>
    </p:spTree>
    <p:extLst>
      <p:ext uri="{BB962C8B-B14F-4D97-AF65-F5344CB8AC3E}">
        <p14:creationId xmlns:p14="http://schemas.microsoft.com/office/powerpoint/2010/main" val="5999006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6"/>
            <a:ext cx="10515600" cy="2893890"/>
          </a:xfrm>
        </p:spPr>
        <p:txBody>
          <a:bodyPr>
            <a:normAutofit/>
          </a:bodyPr>
          <a:lstStyle/>
          <a:p>
            <a:pPr algn="ctr"/>
            <a:r>
              <a:rPr lang="ru-RU" b="1" dirty="0" smtClean="0">
                <a:latin typeface="Times New Roman" pitchFamily="18" charset="0"/>
                <a:cs typeface="Times New Roman" pitchFamily="18" charset="0"/>
              </a:rPr>
              <a:t>Игра «Прямой </a:t>
            </a:r>
            <a:r>
              <a:rPr lang="ru-RU" b="1" dirty="0">
                <a:latin typeface="Times New Roman" pitchFamily="18" charset="0"/>
                <a:cs typeface="Times New Roman" pitchFamily="18" charset="0"/>
              </a:rPr>
              <a:t>и обратный </a:t>
            </a:r>
            <a:r>
              <a:rPr lang="ru-RU" b="1" dirty="0" smtClean="0">
                <a:latin typeface="Times New Roman" pitchFamily="18" charset="0"/>
                <a:cs typeface="Times New Roman" pitchFamily="18" charset="0"/>
              </a:rPr>
              <a:t>счёт».</a:t>
            </a:r>
            <a:br>
              <a:rPr lang="ru-RU" b="1"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
            </a:r>
            <a:br>
              <a:rPr lang="ru-RU" b="1" dirty="0" smtClean="0">
                <a:latin typeface="Times New Roman" pitchFamily="18" charset="0"/>
                <a:cs typeface="Times New Roman" pitchFamily="18" charset="0"/>
              </a:rPr>
            </a:br>
            <a:r>
              <a:rPr lang="ru-RU" sz="2400" dirty="0">
                <a:latin typeface="Times New Roman" pitchFamily="18" charset="0"/>
                <a:cs typeface="Times New Roman" pitchFamily="18" charset="0"/>
              </a:rPr>
              <a:t>При автоматизации звуков часто используем прямой и обратный счёт. Например, автоматизируя звук «Ш» считаем с опорой на наглядность или без нее: одна шапка, две шапки, три шапки, четыре шапки, пять шапок и обратно.</a:t>
            </a:r>
            <a:br>
              <a:rPr lang="ru-RU" sz="2400" dirty="0">
                <a:latin typeface="Times New Roman" pitchFamily="18" charset="0"/>
                <a:cs typeface="Times New Roman" pitchFamily="18" charset="0"/>
              </a:rPr>
            </a:br>
            <a:endParaRPr lang="ru-RU" sz="2400" dirty="0">
              <a:latin typeface="Times New Roman" pitchFamily="18" charset="0"/>
              <a:cs typeface="Times New Roman" pitchFamily="18" charset="0"/>
            </a:endParaRPr>
          </a:p>
        </p:txBody>
      </p:sp>
      <p:pic>
        <p:nvPicPr>
          <p:cNvPr id="5122" name="Picture 2" descr="Picture background"/>
          <p:cNvPicPr>
            <a:picLocks noChangeAspect="1" noChangeArrowheads="1"/>
          </p:cNvPicPr>
          <p:nvPr/>
        </p:nvPicPr>
        <p:blipFill>
          <a:blip r:embed="rId2" cstate="print"/>
          <a:srcRect l="29153" t="55514" r="35745" b="7974"/>
          <a:stretch>
            <a:fillRect/>
          </a:stretch>
        </p:blipFill>
        <p:spPr bwMode="auto">
          <a:xfrm>
            <a:off x="3651743" y="3102963"/>
            <a:ext cx="4622828" cy="3192905"/>
          </a:xfrm>
          <a:prstGeom prst="rect">
            <a:avLst/>
          </a:prstGeom>
          <a:noFill/>
        </p:spPr>
      </p:pic>
    </p:spTree>
    <p:extLst>
      <p:ext uri="{BB962C8B-B14F-4D97-AF65-F5344CB8AC3E}">
        <p14:creationId xmlns:p14="http://schemas.microsoft.com/office/powerpoint/2010/main" val="3123963026"/>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TotalTime>
  <Words>221</Words>
  <Application>Microsoft Office PowerPoint</Application>
  <PresentationFormat>Широкоэкранный</PresentationFormat>
  <Paragraphs>22</Paragraphs>
  <Slides>10</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10</vt:i4>
      </vt:variant>
    </vt:vector>
  </HeadingPairs>
  <TitlesOfParts>
    <vt:vector size="15" baseType="lpstr">
      <vt:lpstr>Arial</vt:lpstr>
      <vt:lpstr>Calibri</vt:lpstr>
      <vt:lpstr>Calibri Light</vt:lpstr>
      <vt:lpstr>Times New Roman</vt:lpstr>
      <vt:lpstr>Тема Office</vt:lpstr>
      <vt:lpstr>Муниципальное бюджетное дошкольное образовательное учреждение детский сад №365   г. Челябинска</vt:lpstr>
      <vt:lpstr>Презентация PowerPoint</vt:lpstr>
      <vt:lpstr>1. Развитие звуко – буквенного анализа  Подсчёт слогов и звуков в словах. Подсчёт слогов и звуков в словах – задание понятное. Подсчёт может проводиться хлопками, в уме, с опорой на кассу цифр и т.д., Например, как работая в логопедическом альбоме по автоматизации звука, ребёнок посчитывает количество слогов в слове, сопоставляет это число с образом цифры, находит цифру и помещает её на картинку. </vt:lpstr>
      <vt:lpstr>2. Формирование первоначальных навыков чтения. </vt:lpstr>
      <vt:lpstr>3. Подготовка руки ребенка к письму</vt:lpstr>
      <vt:lpstr>Развитие основных движений и мелкой моторики</vt:lpstr>
      <vt:lpstr>В играх обучающих количественному  и порядковому счёту и простейшим счётным операциям происходит усвоение детьми форм именительного, родительного, дательного падежей,  количественных числительных Кроме этого закрепляется навык употребления формы родительного падежа множественного числа существительных (пять карандашей, пять бабочек, пять флажков). Для лучшего усвоения детьми этих грамматических категорий используется утрированное проговаривание падежных окончаний числительных и существительных. Например, в игре: "Есть – нет" (У меня есть два красных помидора. – У меня нет двух красных помидоров.). - "Больше – меньше" (Пять огурцов больше, чем три огурца). </vt:lpstr>
      <vt:lpstr>Развитие связной речи</vt:lpstr>
      <vt:lpstr>Игра «Прямой и обратный счёт».  При автоматизации звуков часто используем прямой и обратный счёт. Например, автоматизируя звук «Ш» считаем с опорой на наглядность или без нее: одна шапка, две шапки, три шапки, четыре шапки, пять шапок и обратно. </vt:lpstr>
      <vt:lpstr>Игра «Слева-справа» Цель: различение понятия «справа-слева», «направо-налево», ориентировка в пространстве, развитие зрительного восприятия, внимания и памяти.</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Пользователь Windows</dc:creator>
  <cp:lastModifiedBy>Пользователь Windows</cp:lastModifiedBy>
  <cp:revision>37</cp:revision>
  <dcterms:created xsi:type="dcterms:W3CDTF">2024-11-06T11:39:06Z</dcterms:created>
  <dcterms:modified xsi:type="dcterms:W3CDTF">2024-11-08T08:27:42Z</dcterms:modified>
</cp:coreProperties>
</file>