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98" r:id="rId3"/>
    <p:sldId id="299" r:id="rId4"/>
    <p:sldId id="300" r:id="rId5"/>
    <p:sldId id="301" r:id="rId6"/>
    <p:sldId id="302" r:id="rId7"/>
    <p:sldId id="294" r:id="rId8"/>
    <p:sldId id="258" r:id="rId9"/>
    <p:sldId id="281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  <p:sldId id="328" r:id="rId21"/>
    <p:sldId id="330" r:id="rId22"/>
    <p:sldId id="329" r:id="rId23"/>
    <p:sldId id="331" r:id="rId24"/>
    <p:sldId id="332" r:id="rId25"/>
    <p:sldId id="333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24" r:id="rId35"/>
    <p:sldId id="325" r:id="rId36"/>
    <p:sldId id="326" r:id="rId37"/>
    <p:sldId id="327" r:id="rId38"/>
    <p:sldId id="314" r:id="rId39"/>
    <p:sldId id="290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1850"/>
    <a:srgbClr val="A80000"/>
    <a:srgbClr val="552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98" y="-58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XP\&#1056;&#1072;&#1073;&#1086;&#1095;&#1080;&#1081;%20&#1089;&#1090;&#1086;&#1083;\&#1051;&#1080;&#1089;&#1090;%20Microsoft%20Office%20Excel%20(2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Лист1!$A$1:$A$3</c:f>
              <c:strCache>
                <c:ptCount val="3"/>
                <c:pt idx="0">
                  <c:v>1. Через личное общение с педагогами.</c:v>
                </c:pt>
                <c:pt idx="1">
                  <c:v>2. Через информацию представленную в приемной комнате.</c:v>
                </c:pt>
                <c:pt idx="2">
                  <c:v>3. Через сайт детского сада.</c:v>
                </c:pt>
              </c:strCache>
            </c:strRef>
          </c:cat>
          <c:val>
            <c:numRef>
              <c:f>Лист1!$B$1:$B$3</c:f>
              <c:numCache>
                <c:formatCode>General</c:formatCode>
                <c:ptCount val="3"/>
                <c:pt idx="0">
                  <c:v>100</c:v>
                </c:pt>
                <c:pt idx="1">
                  <c:v>54</c:v>
                </c:pt>
                <c:pt idx="2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6034944"/>
        <c:axId val="136033408"/>
        <c:axId val="0"/>
      </c:bar3DChart>
      <c:valAx>
        <c:axId val="136033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6034944"/>
        <c:crosses val="autoZero"/>
        <c:crossBetween val="between"/>
      </c:valAx>
      <c:catAx>
        <c:axId val="1360349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6033408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18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205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035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63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993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06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10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450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848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636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994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9000">
              <a:schemeClr val="accent3">
                <a:lumMod val="20000"/>
                <a:lumOff val="80000"/>
              </a:schemeClr>
            </a:gs>
            <a:gs pos="66256">
              <a:schemeClr val="accent3">
                <a:lumMod val="40000"/>
                <a:lumOff val="60000"/>
              </a:schemeClr>
            </a:gs>
            <a:gs pos="40000">
              <a:schemeClr val="accent3">
                <a:lumMod val="20000"/>
                <a:lumOff val="80000"/>
              </a:schemeClr>
            </a:gs>
          </a:gsLst>
          <a:path path="circle">
            <a:fillToRect l="20000" t="-40000" r="20000" b="14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327DD-385C-473C-8D54-170291047E37}" type="datetimeFigureOut">
              <a:rPr lang="ru-RU" smtClean="0"/>
              <a:pPr/>
              <a:t>26.03.2024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EDA8C-99EC-4B2C-9938-C3C18B66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39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3.jpeg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ro.ru/wp-content/uploads/2014/02/Nisheva.pdf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sobr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dou365.ru/pedagogicheskie-nakhodki/" TargetMode="External"/><Relationship Id="rId5" Type="http://schemas.openxmlformats.org/officeDocument/2006/relationships/hyperlink" Target="http://mdou365.ru/" TargetMode="External"/><Relationship Id="rId4" Type="http://schemas.openxmlformats.org/officeDocument/2006/relationships/hyperlink" Target="http://www.firo.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chel-edu.ru/pics/uploads/dokumenty/admreglamenty/%D0%90%D0%B4%D0%BC%D0%B8%D0%BD%D0%B8%D1%81%D1%82%D1%80%D0%B0%D1%82%D0%B8%D0%B2%D0%BD%D1%8B%D0%B9%20%D1%80%D0%B5%D0%B3%D0%BB%D0%B0%D0%BC%D0%B5%D0%BD%D1%82%20(%D0%9F%D0%BE%D1%81%D1%82%D0%B0%D0%BD%D0%BE%D0%B2%D0%BB%D0%B5%D0%BD%D0%B8%D0%B5%20352-%D0%9F).pdf" TargetMode="External"/><Relationship Id="rId2" Type="http://schemas.openxmlformats.org/officeDocument/2006/relationships/hyperlink" Target="http://chel-edu.ru/docs/?id=3552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92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864095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«ДС № 365 г. Челябинска»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56792"/>
            <a:ext cx="9144000" cy="504056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28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endPara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«Организация взаимодействия ДОУ и семьи на основе активных форм»</a:t>
            </a:r>
            <a:endParaRPr lang="ru-RU" sz="36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i="1" dirty="0" smtClean="0">
                <a:ln w="11430">
                  <a:solidFill>
                    <a:srgbClr val="552579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</a:p>
          <a:p>
            <a:pPr algn="r"/>
            <a:r>
              <a:rPr lang="ru-RU" sz="2400" i="1" dirty="0" smtClean="0">
                <a:ln w="11430">
                  <a:solidFill>
                    <a:srgbClr val="552579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зам. зав по УВР Петрова Е.С.</a:t>
            </a:r>
          </a:p>
          <a:p>
            <a:pPr algn="just"/>
            <a:r>
              <a:rPr lang="ru-RU" sz="1800" dirty="0" smtClean="0">
                <a:ln w="11430">
                  <a:solidFill>
                    <a:srgbClr val="552579"/>
                  </a:solidFill>
                </a:ln>
                <a:solidFill>
                  <a:schemeClr val="tx1"/>
                </a:solidFill>
              </a:rPr>
              <a:t>                </a:t>
            </a:r>
            <a:endParaRPr lang="ru-RU" sz="2000" dirty="0" smtClean="0">
              <a:ln w="11430">
                <a:solidFill>
                  <a:srgbClr val="552579"/>
                </a:solidFill>
              </a:ln>
              <a:solidFill>
                <a:schemeClr val="tx1"/>
              </a:solidFill>
            </a:endParaRPr>
          </a:p>
          <a:p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356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Этапы проекта. Планирование проектных мероприятий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9144000" cy="583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896058">
                <a:tc>
                  <a:txBody>
                    <a:bodyPr/>
                    <a:lstStyle/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Этапы проекта, задачи, </a:t>
                      </a:r>
                    </a:p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формы работы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Ожидаемый результат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890396">
                <a:tc gridSpan="4">
                  <a:txBody>
                    <a:bodyPr/>
                    <a:lstStyle/>
                    <a:p>
                      <a:pPr marL="1600200" lvl="3" indent="-2286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-571500" algn="l"/>
                        </a:tabLs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Этап </a:t>
                      </a:r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dirty="0" smtClean="0">
                          <a:latin typeface="Times New Roman"/>
                          <a:ea typeface="Times New Roman"/>
                        </a:rPr>
                        <a:t>Информационно – аналитический </a:t>
                      </a:r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</a:rPr>
                        <a:t>Цель: Изучение сложившейся ситуации в ДОУ в аспекте взаимодействия с семьями воспитанников.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</a:rPr>
                        <a:t>Задачи: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Выявить, понимают ли педагоги специфику и ценность семейного и общественного воспитания ребёнка;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Изучить, владеют ли воспитатели способами эффективного общения;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Выявить знания педагогов о возможных формах работы в данном направлении, степень владения этими формами;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Выявить, есть ли потребность у родителей во взаимодействии с педагогами ДОУ, на основе каких форм (консультации, практические педагогические мероприятия) и каково их отношение к задаче данного взаимодействия, и на основании этого дифференцировать родителей на подгруппы;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Выявить индивидуальные особенности и потребности ребёнка на основе анкетирования родителей.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Информировать родителей по итогам анкетирования, опросов.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500" dirty="0" smtClean="0">
                          <a:latin typeface="Times New Roman"/>
                          <a:ea typeface="Times New Roman"/>
                          <a:cs typeface="Times New Roman"/>
                        </a:rPr>
                        <a:t>Составить план практических мероприятий на основе данных анкетирования, бесед с родителями.</a:t>
                      </a:r>
                      <a:endParaRPr lang="ru-RU" sz="15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1085710"/>
              </p:ext>
            </p:extLst>
          </p:nvPr>
        </p:nvGraphicFramePr>
        <p:xfrm>
          <a:off x="-1" y="285728"/>
          <a:ext cx="9144002" cy="6223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07"/>
                <a:gridCol w="1595480"/>
                <a:gridCol w="1619214"/>
                <a:gridCol w="2286001"/>
              </a:tblGrid>
              <a:tr h="646126">
                <a:tc>
                  <a:txBody>
                    <a:bodyPr/>
                    <a:lstStyle/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Этапы проекта, задачи, </a:t>
                      </a:r>
                    </a:p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формы работы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Ожидаемый результат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3120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1.1 Тестовый опрос педагогов ДОУ «Мои «плюсы» и «минусы» в общении с родителями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1.1 Анкетирование родителей во всех возрастных группах ДОУ для выявления индивидуальных особенностей ребёнка.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1.2 Анкетирование родителей для получения информации об их представлениях, ожиданиях, планах относительно сотрудничества со специалистами ДОУ.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1.3 Информирование родителей об итогах осуществления мониторинговой деятельности в ДОУ, совместное планирование индивидуальной деятельности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09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08-09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10- 11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11-12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Воспитатели, педагог-психолог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воспитатели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воспитатели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воспитатели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Информационная справка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Анкеты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Составление плана подгрупповых (индивидуальных, электронных) консультаций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Индивидуальные маршруты развития детей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" y="1"/>
          <a:ext cx="9144002" cy="7568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183"/>
                <a:gridCol w="1285884"/>
                <a:gridCol w="1785934"/>
                <a:gridCol w="2286001"/>
              </a:tblGrid>
              <a:tr h="629432">
                <a:tc>
                  <a:txBody>
                    <a:bodyPr/>
                    <a:lstStyle/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Этапы проекта, задачи, </a:t>
                      </a:r>
                    </a:p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формы работы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Ожидаемый результат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93708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1.4Информирование родителей об итогах обследования уровня речевого развития детей ДОУ. 0-11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1.5Информирование родителей о результатах предварительной психологической диагностики уровня готовности детей к школьному обучению.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1.6 Информирование родителей о результатах диагностики эмоциональной сферы детей 5-7 лет.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1.7 Функционирование сайта МБДОУ «ДС №365 г. Челябинска» (Страница «Играя, развиваемся в домашних условиях»;  комплект электронных консультаций для родителей по вопросам образования и воспитания детей дошкольного возраста, педагогическое сопровождение семьи по вопросам подготовки ребёнка к школе, педагогическое сопровождение семьи по вопросам адаптации детей к условиям ДОУ).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1.9 Составление плана практических мероприятий по взаимодействию с семьёй.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течение года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09-11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учитель-логопед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педагог-психолог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зам. зав. по УВР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Зам. зав. по УВР, специалисты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Индивидуальные маршруты развития детей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Информационная справка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Информационная справка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Сайт МБДОУ «ДС №365 г. Челябинска»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Электронная библиотека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7299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42"/>
                <a:gridCol w="1214446"/>
                <a:gridCol w="2714612"/>
              </a:tblGrid>
              <a:tr h="1000132">
                <a:tc gridSpan="3">
                  <a:txBody>
                    <a:bodyPr/>
                    <a:lstStyle/>
                    <a:p>
                      <a:pPr lvl="3"/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Этап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Практический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 расширение и обновление форм взаимодействия с родителями.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4967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Мероприятие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Ответственный</a:t>
                      </a:r>
                    </a:p>
                  </a:txBody>
                  <a:tcPr marL="68580" marR="68580" marT="0" marB="0"/>
                </a:tc>
              </a:tr>
              <a:tr h="45550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1.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Обновление информационных уголков: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Сведения о программе;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Сведения об основных направлениях деятельности МБДОУ;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Пополнение новыми информационными материалами раздела «К концу учебного года мы будем знать и уметь"   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Психологические особенности возраста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Адаптация детей к условиям ДОУ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2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Информирование родителей об изменениях в нормативно-правовых документах Федерального, регионального уровня, а так же регламентирующих деятельность МБДОУ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2. Выставки семейного творчества: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«Цветы уходящего лета» (семейные фотовыставки)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- «Золотая Осень» (выставки поделок, организуются в группах)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3. Педагогическая акция «Мой город»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4. Родительские собрания в группах. Тема: «Организация жизни детей в новом учебном году».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5. Индивидуальные консультации по запросам родителей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сентябрь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Специалисты, воспитатели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Специалисты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,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Заведующий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МБДОУ, </a:t>
                      </a: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воспитатели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, специалисты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42"/>
                <a:gridCol w="1214446"/>
                <a:gridCol w="2714612"/>
              </a:tblGrid>
              <a:tr h="1156255">
                <a:tc gridSpan="3">
                  <a:txBody>
                    <a:bodyPr/>
                    <a:lstStyle/>
                    <a:p>
                      <a:pPr lvl="3"/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Этап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Практический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 расширение и обновление форм взаимодействия с родителями.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5527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Мероприятие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Ответственный</a:t>
                      </a:r>
                    </a:p>
                  </a:txBody>
                  <a:tcPr marL="68580" marR="68580" marT="0" marB="0"/>
                </a:tc>
              </a:tr>
              <a:tr h="5236218">
                <a:tc>
                  <a:txBody>
                    <a:bodyPr/>
                    <a:lstStyle/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1.Практическое занятие для родителей детей раннего возраста «Что должен уметь ребёнок в раннем возрасте»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- Развитие речи детей раннего возраста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- Подвижные игры детей раннего возраста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2. Педагогическая акция «Страна друзей»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3. Осенние праздники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4.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Привлечение 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родителей к участию в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субботниках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1.Библиотека для родителей ««На заметку любящим и заботливым родителям» (памятки «Особенности готовности к школе мальчиков и девочек», консультационные материалы «Пытка едой»)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Педагогическая акция «День матери» (Открытая неделя семьи «Вместе с мамой»)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Индивидуальные консультации для родителей по запросам (по итогам диагностических исследований)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Октябрь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Ноябрь 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Зам. зав. по УВР, специалисты.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Специалисты</a:t>
                      </a: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, воспитатели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Муз. руководители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</a:rPr>
                        <a:t>Воспитатели,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Зам. зав. по УВР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</a:rPr>
                        <a:t>Специалисты,</a:t>
                      </a:r>
                      <a:r>
                        <a:rPr lang="ru-RU" sz="1600" baseline="0" dirty="0" smtClean="0">
                          <a:latin typeface="Times New Roman"/>
                          <a:ea typeface="Times New Roman"/>
                        </a:rPr>
                        <a:t>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Times New Roman"/>
                          <a:ea typeface="Times New Roman"/>
                        </a:rPr>
                        <a:t>Специалисты</a:t>
                      </a:r>
                      <a:endParaRPr lang="ru-RU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42"/>
                <a:gridCol w="1214446"/>
                <a:gridCol w="2714612"/>
              </a:tblGrid>
              <a:tr h="1156255">
                <a:tc gridSpan="3">
                  <a:txBody>
                    <a:bodyPr/>
                    <a:lstStyle/>
                    <a:p>
                      <a:pPr lvl="3"/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Этап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Практический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 расширение и обновление форм взаимодействия с родителями.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5527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Мероприятие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Ответственный</a:t>
                      </a:r>
                    </a:p>
                  </a:txBody>
                  <a:tcPr marL="68580" marR="68580" marT="0" marB="0"/>
                </a:tc>
              </a:tr>
              <a:tr h="523621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1.Обновление и пополнение новыми материалами электронной библиотеки для родителей («Эмоциональная жизнь ребёнка раннего возраста»)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Диспут «Пытка едой»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Выставки семейного творчества «Зимушка хрустальная»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Новогодние праздники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1.Родительские собрания в подготовительных группах с участием учителей МОУСОШ. Тема: «Родителям будущих первоклассников»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Педагогическая акция «Встреча с интересным человеком» (знакомство с профессиями родителей)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 Библиотека для родителей «На заметку любящим и заботливым родителям» (буклеты «Совместная творческая деятельность»)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Декабрь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Январь 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Специалисты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Педагог-психолог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Родители, воспитатели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Музыкальные руководители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Специалисты ДОУ, учителя, воспитатели</a:t>
                      </a: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Специалисты,</a:t>
                      </a: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Специалисты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0" y="3929066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42"/>
                <a:gridCol w="1214446"/>
                <a:gridCol w="2714612"/>
              </a:tblGrid>
              <a:tr h="1156255">
                <a:tc gridSpan="3">
                  <a:txBody>
                    <a:bodyPr/>
                    <a:lstStyle/>
                    <a:p>
                      <a:pPr lvl="3"/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Этап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Практический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 расширение и обновление форм взаимодействия с родителями.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5527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Мероприятие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Ответственный</a:t>
                      </a:r>
                    </a:p>
                  </a:txBody>
                  <a:tcPr marL="68580" marR="68580" marT="0" marB="0"/>
                </a:tc>
              </a:tr>
              <a:tr h="5236218">
                <a:tc>
                  <a:txBody>
                    <a:bodyPr/>
                    <a:lstStyle/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1.Открытая неделя семьи «Проблемные ситуации»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2. Педагогическая акция «Мой папа самый лучший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»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1.Педагогическая акция «Весну зазываем»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Практикум для родителей «Массаж- эффективное средство развития интеллекта» (элементы детской йоги,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самомассаж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коррегирующие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упражнения, пальчиковый массаж)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3.Индивидуальные консультации по запросам родителей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Февраль 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Март 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Специалисты,</a:t>
                      </a:r>
                      <a:r>
                        <a:rPr lang="ru-RU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Специалисты,</a:t>
                      </a:r>
                      <a:r>
                        <a:rPr lang="ru-RU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0" y="2928934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42"/>
                <a:gridCol w="1214446"/>
                <a:gridCol w="2714612"/>
              </a:tblGrid>
              <a:tr h="1156255">
                <a:tc gridSpan="3">
                  <a:txBody>
                    <a:bodyPr/>
                    <a:lstStyle/>
                    <a:p>
                      <a:pPr lvl="3"/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Этап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Практический </a:t>
                      </a:r>
                      <a:endParaRPr lang="ru-RU" sz="2000" b="1" kern="1200" dirty="0" smtClean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Цель: расширение и обновление форм взаимодействия с родителями.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5527"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Мероприятие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Срок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Ответственный</a:t>
                      </a:r>
                    </a:p>
                  </a:txBody>
                  <a:tcPr marL="68580" marR="68580" marT="0" marB="0"/>
                </a:tc>
              </a:tr>
              <a:tr h="523621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1.Педагогическая акция «День смеха»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2.Открытая неделя семьи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Здоровьесберегающие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технологии»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3.Выставка семейных газет «Мама – школьница, папа – ученик»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dirty="0" smtClean="0">
                        <a:latin typeface="Times New Roman"/>
                        <a:ea typeface="Times New Roman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1.Индивидуальные беседы по итогам диагностических исследований по подготовке детей к школе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2.Посещение родителями контрольно-итоговых педагогических мероприятий в группах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3.Выпускные вечера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Апрель 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Май</a:t>
                      </a: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2286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Специалисты,</a:t>
                      </a:r>
                      <a:r>
                        <a:rPr lang="ru-RU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9705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Специалисты,</a:t>
                      </a:r>
                      <a:r>
                        <a:rPr lang="ru-RU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воспитатели, родители</a:t>
                      </a:r>
                    </a:p>
                    <a:p>
                      <a:pPr marL="17970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0" y="3214686"/>
            <a:ext cx="9144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0" y="0"/>
          <a:ext cx="9144000" cy="6574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6"/>
                <a:gridCol w="1071570"/>
                <a:gridCol w="1785950"/>
                <a:gridCol w="1928794"/>
              </a:tblGrid>
              <a:tr h="1428736">
                <a:tc gridSpan="4">
                  <a:txBody>
                    <a:bodyPr/>
                    <a:lstStyle/>
                    <a:p>
                      <a:pPr lvl="3"/>
                      <a:r>
                        <a:rPr lang="ru-RU" sz="20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Этап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Контрольно-оценочный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Цель: анализ эффективности работы с родителями при использовании методов активизации воспитателями и специалистами детского сада.</a:t>
                      </a:r>
                      <a:endParaRPr lang="ru-RU" sz="1800" b="1" i="1" kern="1200" dirty="0">
                        <a:solidFill>
                          <a:schemeClr val="tx1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43207">
                <a:tc>
                  <a:txBody>
                    <a:bodyPr/>
                    <a:lstStyle/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Этапы проекта, задачи, </a:t>
                      </a:r>
                    </a:p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формы работы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Ожидаемый результат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312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Тематическая проверка «Анализ реализации проекта «Организация взаимодействия ДОУ и семьи на основе активных форм»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Зам. зав.по УВР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Справка</a:t>
                      </a:r>
                    </a:p>
                  </a:txBody>
                  <a:tcPr marL="68580" marR="68580" marT="0" marB="0"/>
                </a:tc>
              </a:tr>
              <a:tr h="13124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Родительские собрания в группах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«Итоги образовательной деятельности, перспективы взаимодействия на следующий учебный год»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Воспитатели, родители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Протокол</a:t>
                      </a:r>
                    </a:p>
                  </a:txBody>
                  <a:tcPr marL="68580" marR="68580" marT="0" marB="0"/>
                </a:tc>
              </a:tr>
              <a:tr h="14672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Анкетирование родителей с целью уточнения уровня удовлетворённости взаимодействием семьи и детского сада и получения обратной связи и предложений от родителей.  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06, 10-11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Воспитатели, родители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Анкеты </a:t>
                      </a:r>
                    </a:p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Информационная справка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85728"/>
          <a:ext cx="9144000" cy="6000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7686"/>
                <a:gridCol w="1071570"/>
                <a:gridCol w="1785950"/>
                <a:gridCol w="1928794"/>
              </a:tblGrid>
              <a:tr h="870417">
                <a:tc>
                  <a:txBody>
                    <a:bodyPr/>
                    <a:lstStyle/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Этапы проекта, задачи, </a:t>
                      </a:r>
                    </a:p>
                    <a:p>
                      <a:pPr marL="17970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формы работы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  <a:cs typeface="Times New Roman"/>
                        </a:rPr>
                        <a:t>Ответственные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Ожидаемый результат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11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Обратная связь по итогам проведённых мероприятий за год (отзывы)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05-08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Родители 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Отзывы на сайте ДОУ</a:t>
                      </a:r>
                    </a:p>
                  </a:txBody>
                  <a:tcPr marL="68580" marR="68580" marT="0" marB="0"/>
                </a:tc>
              </a:tr>
              <a:tr h="12111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Результаты психологической диагностики уровня готовности детей к школьному обучению.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  <a:cs typeface="Times New Roman"/>
                        </a:rPr>
                        <a:t>Педагог-психолог</a:t>
                      </a:r>
                      <a:endParaRPr lang="ru-RU" sz="1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Аналитическая справка, протоколы</a:t>
                      </a:r>
                    </a:p>
                  </a:txBody>
                  <a:tcPr marL="68580" marR="68580" marT="0" marB="0"/>
                </a:tc>
              </a:tr>
              <a:tr h="13539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Индивидуальные консультации специалистами по итогам обследований.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05-06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  <a:cs typeface="Times New Roman"/>
                        </a:rPr>
                        <a:t>специалисты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Протоколы</a:t>
                      </a:r>
                    </a:p>
                  </a:txBody>
                  <a:tcPr marL="68580" marR="68580" marT="0" marB="0"/>
                </a:tc>
              </a:tr>
              <a:tr h="1353983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Реализация проекта «Вовлечение родителей в совместную коррекционную деятельность по развитию речи» (проект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учитедя-логопеда</a:t>
                      </a: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marL="17970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Актуальность </a:t>
            </a:r>
            <a:r>
              <a:rPr lang="ru-RU" dirty="0" smtClean="0"/>
              <a:t>данного проекта заключается в необходимости пересмотра отношения к вопросу взаимодействия с семьями воспитанников. На современном этапе развития образования необходимо построить это взаимодействие на новых принципах и в новых формах.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МБДОУ ДС365\Desktop\годовой 2019-20\ПЕДАГОГИЧЕСКИЕ АКЦИИ\МОЙ ГОРОД\фото\46tROeqdosM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214290"/>
            <a:ext cx="3143272" cy="478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МБДОУ ДС365\Desktop\годовой 2019-20\ПЕДАГОГИЧЕСКИЕ АКЦИИ\МОЙ ГОРОД\фото газеты\cPt6amcbBL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28604"/>
            <a:ext cx="4500594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000496" y="4143380"/>
            <a:ext cx="44291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Педагогическая акция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город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Педагогическая акция «Страна Друзей»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C:\Users\МБДОУ ДС365\Desktop\годовой 2019-20\ПЕДАГОГИЧЕСКИЕ АКЦИИ\Страна друзей\фото\0pdFDz8zmcQ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85860"/>
            <a:ext cx="2571768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:\МЕТОДИСТ\методическая работа\годовой 2018-19\для годового плана 2018-19\педагогические акции\Страна друзей\ФОТО\ORjYi030Co4-_1_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928802"/>
            <a:ext cx="3806352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Педагогическая акция «День Матери»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МБДОУ ДС365\Desktop\годовой 2019-20\ПЕДАГОГИЧЕСКИЕ АКЦИИ\день матери\фото\ZapoH6rLy5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786214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МБДОУ ДС365\Desktop\годовой 2019-20\ПЕДАГОГИЧЕСКИЕ АКЦИИ\день матери\фото\zwavZRMzQ2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857364"/>
            <a:ext cx="3357894" cy="2514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МБДОУ ДС365\Desktop\годовой 2019-20\ПЕДАГОГИЧЕСКИЕ АКЦИИ\день матери\фото\5ur4PqJUNj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4500570"/>
            <a:ext cx="3584789" cy="2012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Педагогическая акция «Мой папа самый лучший»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:\МЕТОДИСТ\методическая работа\годовой 2018-19\для годового плана 2018-19\педагогические акции\День защитников Отечества\ФОТО С РАЗВЛЕЧЕНИЙ\IMG_20190218_170735_2C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385765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:\МЕТОДИСТ\методическая работа\годовой 2018-19\для годового плана 2018-19\педагогические акции\День защитников Отечества\ГАЗЕТЫ ПАПА САМЫЙ ЛУЧШИЙ\5GmNWCziYE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643182"/>
            <a:ext cx="3639201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Педагогическая акция «День смеха»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D:\МЕТОДИСТ\методическая работа\годовой 2018-19\для годового плана 2018-19\педагогические акции\день смеха\фото группы\boWGCSpC29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214710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:\МЕТОДИСТ\методическая работа\годовой 2018-19\для годового плана 2018-19\педагогические акции\день смеха\фото группы\XrTLKIqlqV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736"/>
            <a:ext cx="2970319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4525963"/>
          </a:xfrm>
        </p:spPr>
        <p:txBody>
          <a:bodyPr/>
          <a:lstStyle/>
          <a:p>
            <a:pPr lvl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Педагогическая акция «Весну зазываем»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D:\МЕТОДИСТ\методическая работа\годовой 2018-19\для годового плана 2018-19\педагогические акции\Встречаем птиц\фото\eV0oQFA7W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4572032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D:\МЕТОДИСТ\методическая работа\годовой 2018-19\для годового плана 2018-19\педагогические акции\Встречаем птиц\фото\1QiYQY-2hM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000240"/>
            <a:ext cx="3183233" cy="23815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Вовлечение родителей в образовательный процесс </a:t>
            </a:r>
            <a:r>
              <a:rPr lang="ru-RU" b="1" dirty="0" err="1" smtClean="0"/>
              <a:t>доу</a:t>
            </a:r>
            <a:r>
              <a:rPr lang="ru-RU" b="1" dirty="0" smtClean="0"/>
              <a:t> посредством организации </a:t>
            </a:r>
            <a:br>
              <a:rPr lang="ru-RU" b="1" dirty="0" smtClean="0"/>
            </a:br>
            <a:r>
              <a:rPr lang="ru-RU" b="1" dirty="0" smtClean="0"/>
              <a:t>открытой недели семьи</a:t>
            </a:r>
            <a:br>
              <a:rPr lang="ru-RU" b="1" dirty="0" smtClean="0"/>
            </a:br>
            <a:r>
              <a:rPr lang="ru-RU" sz="2700" b="1" i="1" dirty="0" smtClean="0"/>
              <a:t>(из опыта работы)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sz="1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8640"/>
            <a:ext cx="8458200" cy="914400"/>
          </a:xfrm>
        </p:spPr>
        <p:txBody>
          <a:bodyPr>
            <a:normAutofit/>
          </a:bodyPr>
          <a:lstStyle/>
          <a:p>
            <a:pPr algn="ctr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6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9959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Федеральный государственный образовательный стандарт дошкольного образования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/>
              <a:t>Предметом регулирования Стандарта являются </a:t>
            </a:r>
            <a:r>
              <a:rPr lang="ru-RU" sz="2400" b="1" dirty="0"/>
              <a:t>отношения </a:t>
            </a:r>
            <a:r>
              <a:rPr lang="ru-RU" sz="2400" dirty="0"/>
              <a:t>в сфере образования, возникающие при реализации образовательной программы дошкольного образования. </a:t>
            </a:r>
          </a:p>
          <a:p>
            <a:pPr marL="0" indent="0">
              <a:buNone/>
            </a:pPr>
            <a:r>
              <a:rPr lang="ru-RU" sz="2400" dirty="0"/>
              <a:t>Родители (законные представители) - непосредственные участники образовательных отношений и имеют преимущественное право на обучение и воспитание детей перед всеми другими лицами. </a:t>
            </a:r>
          </a:p>
          <a:p>
            <a:pPr marL="0" indent="0">
              <a:buNone/>
            </a:pPr>
            <a:r>
              <a:rPr lang="ru-RU" sz="2400" dirty="0"/>
              <a:t>Положения Стандарта могут использоваться родителями (законными представителями) при получении детьми </a:t>
            </a:r>
            <a:r>
              <a:rPr lang="ru-RU" sz="2400" dirty="0" smtClean="0"/>
              <a:t>дошкольного </a:t>
            </a:r>
            <a:r>
              <a:rPr lang="ru-RU" sz="2400" dirty="0"/>
              <a:t>образования в форме семейного </a:t>
            </a:r>
            <a:r>
              <a:rPr lang="ru-RU" sz="2400" dirty="0" smtClean="0"/>
              <a:t>образования.</a:t>
            </a:r>
          </a:p>
          <a:p>
            <a:pPr marL="0" indent="0">
              <a:buNone/>
            </a:pPr>
            <a:r>
              <a:rPr lang="ru-RU" sz="2400" dirty="0"/>
              <a:t>Одним из основных принципов дошкольного образования, закрепленных в Стандарте, является </a:t>
            </a:r>
            <a:r>
              <a:rPr lang="ru-RU" sz="2400" b="1" dirty="0"/>
              <a:t>сотрудничество </a:t>
            </a:r>
            <a:r>
              <a:rPr lang="ru-RU" sz="2400" dirty="0"/>
              <a:t>Организации с семьей. 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0078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/>
              <a:t>Принципы взаимодействия с семьями воспитанников.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58768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1.Принцип </a:t>
            </a:r>
            <a:r>
              <a:rPr lang="ru-RU" sz="2400" dirty="0"/>
              <a:t>психологической комфортности </a:t>
            </a:r>
          </a:p>
          <a:p>
            <a:pPr marL="0" indent="0">
              <a:buNone/>
            </a:pPr>
            <a:r>
              <a:rPr lang="ru-RU" sz="2400" dirty="0"/>
              <a:t>2.Принцип деятельности </a:t>
            </a:r>
          </a:p>
          <a:p>
            <a:pPr marL="0" indent="0">
              <a:buNone/>
            </a:pPr>
            <a:r>
              <a:rPr lang="ru-RU" sz="2400" dirty="0"/>
              <a:t>3.Принцип целостности </a:t>
            </a:r>
          </a:p>
          <a:p>
            <a:pPr marL="0" indent="0">
              <a:buNone/>
            </a:pPr>
            <a:r>
              <a:rPr lang="ru-RU" sz="2400" dirty="0"/>
              <a:t>4.Принцип минимакса </a:t>
            </a:r>
          </a:p>
          <a:p>
            <a:pPr marL="0" indent="0">
              <a:buNone/>
            </a:pPr>
            <a:r>
              <a:rPr lang="ru-RU" sz="2400" dirty="0"/>
              <a:t>5.Принцип вариативности </a:t>
            </a:r>
          </a:p>
          <a:p>
            <a:pPr marL="0" indent="0">
              <a:buNone/>
            </a:pPr>
            <a:r>
              <a:rPr lang="ru-RU" sz="2400" dirty="0"/>
              <a:t>6.Принцип непрерывности </a:t>
            </a:r>
          </a:p>
          <a:p>
            <a:pPr marL="0" indent="0">
              <a:buNone/>
            </a:pPr>
            <a:r>
              <a:rPr lang="ru-RU" sz="2400" dirty="0"/>
              <a:t>7.Принцип творчества 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436096" y="3645024"/>
            <a:ext cx="3096344" cy="28083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56176" y="4221088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ОТКРЫТАЯ НЕДЕЛЯ СЕМЬИ</a:t>
            </a:r>
            <a:endParaRPr lang="ru-RU" sz="28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5436096" y="2204864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3851920" y="3391896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4364360" y="2509664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68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>
            <a:normAutofit/>
          </a:bodyPr>
          <a:lstStyle/>
          <a:p>
            <a:r>
              <a:rPr lang="ru-RU" sz="2400" b="1" dirty="0"/>
              <a:t>Задачи взаимодействия семьи и ДОУ.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54623"/>
            <a:ext cx="8686800" cy="51872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200" dirty="0" smtClean="0"/>
              <a:t>1</a:t>
            </a:r>
            <a:r>
              <a:rPr lang="ru-RU" sz="2200" dirty="0"/>
              <a:t>. Установление партнерских отношений с семьей каждого воспитанника. </a:t>
            </a:r>
          </a:p>
          <a:p>
            <a:pPr marL="0" indent="0">
              <a:buNone/>
            </a:pPr>
            <a:r>
              <a:rPr lang="ru-RU" sz="2200" dirty="0"/>
              <a:t>2. Объединение усилий семьи и образовательной организации для развития и воспитания детей. </a:t>
            </a:r>
          </a:p>
          <a:p>
            <a:pPr marL="0" indent="0">
              <a:buNone/>
            </a:pPr>
            <a:r>
              <a:rPr lang="ru-RU" sz="2200" dirty="0"/>
              <a:t>3. Создание атмосферы взаимопонимания родителей (законных представителей) воспитанников и педагогов образовательной организации, общности их интересов, эмоциональной </a:t>
            </a:r>
            <a:r>
              <a:rPr lang="ru-RU" sz="2200" dirty="0" err="1"/>
              <a:t>взаимоподдержки</a:t>
            </a:r>
            <a:r>
              <a:rPr lang="ru-RU" sz="2200" dirty="0"/>
              <a:t>. </a:t>
            </a:r>
          </a:p>
          <a:p>
            <a:pPr marL="0" indent="0">
              <a:buNone/>
            </a:pPr>
            <a:r>
              <a:rPr lang="ru-RU" sz="2200" dirty="0"/>
              <a:t>4. Активизация и обогащение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воспитательных </a:t>
            </a:r>
            <a:r>
              <a:rPr lang="ru-RU" sz="2200" dirty="0"/>
              <a:t>умений родителей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(</a:t>
            </a:r>
            <a:r>
              <a:rPr lang="ru-RU" sz="2200" dirty="0"/>
              <a:t>законных представителей). </a:t>
            </a:r>
          </a:p>
          <a:p>
            <a:pPr marL="0" indent="0">
              <a:buNone/>
            </a:pPr>
            <a:r>
              <a:rPr lang="ru-RU" sz="2200" dirty="0"/>
              <a:t>5. Формирование уверенности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родителей </a:t>
            </a:r>
            <a:r>
              <a:rPr lang="ru-RU" sz="2200" dirty="0"/>
              <a:t>(законных представителей)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в </a:t>
            </a:r>
            <a:r>
              <a:rPr lang="ru-RU" sz="2200" dirty="0"/>
              <a:t>собственных педагогических 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возможностях</a:t>
            </a:r>
            <a:r>
              <a:rPr lang="ru-RU" sz="2200" dirty="0"/>
              <a:t>. </a:t>
            </a:r>
          </a:p>
        </p:txBody>
      </p:sp>
      <p:sp>
        <p:nvSpPr>
          <p:cNvPr id="4" name="Овал 3"/>
          <p:cNvSpPr/>
          <p:nvPr/>
        </p:nvSpPr>
        <p:spPr>
          <a:xfrm>
            <a:off x="5436096" y="3645024"/>
            <a:ext cx="3096344" cy="280831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56176" y="4221088"/>
            <a:ext cx="20162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ОТКРЫТАЯ НЕДЕЛЯ СЕМЬИ</a:t>
            </a:r>
            <a:endParaRPr lang="ru-RU" sz="28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 flipV="1">
            <a:off x="3799326" y="3426213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4411394" y="3212976"/>
            <a:ext cx="102470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3691225" y="4301517"/>
            <a:ext cx="1224136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8602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Цель проекта</a:t>
            </a:r>
            <a:r>
              <a:rPr lang="ru-RU" sz="3600" dirty="0" smtClean="0"/>
              <a:t>: расширение и обновление форм взаимодействия с родителями.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643998" cy="585789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5500" b="1" dirty="0" smtClean="0"/>
              <a:t>Задачи:</a:t>
            </a:r>
            <a:endParaRPr lang="ru-RU" sz="5500" dirty="0" smtClean="0"/>
          </a:p>
          <a:p>
            <a:pPr lvl="0"/>
            <a:r>
              <a:rPr lang="ru-RU" sz="4900" dirty="0" smtClean="0"/>
              <a:t>Определить профессиональные умения и затруднения педагогов по организации взаимодействия с семьями воспитанников;</a:t>
            </a:r>
          </a:p>
          <a:p>
            <a:pPr lvl="0"/>
            <a:r>
              <a:rPr lang="ru-RU" sz="4900" dirty="0" smtClean="0"/>
              <a:t>Повысить уровень профессиональной компетентности педагогов ДОУ по вопросам взаимодействия с семьей;</a:t>
            </a:r>
          </a:p>
          <a:p>
            <a:pPr lvl="0"/>
            <a:r>
              <a:rPr lang="ru-RU" sz="4900" dirty="0" smtClean="0"/>
              <a:t>Привлечь родителей к активному участию в воспитательно-образовательном процессе.</a:t>
            </a:r>
          </a:p>
          <a:p>
            <a:pPr lvl="0"/>
            <a:r>
              <a:rPr lang="ru-RU" sz="4900" dirty="0" smtClean="0"/>
              <a:t>Создать атмосферу взаимопонимания родителей (законных представителей) воспитанников и педагогов образовательной организации, общности их интересов, эмоциональной </a:t>
            </a:r>
            <a:r>
              <a:rPr lang="ru-RU" sz="4900" dirty="0" err="1" smtClean="0"/>
              <a:t>взаимоподдержки</a:t>
            </a:r>
            <a:r>
              <a:rPr lang="ru-RU" sz="4900" dirty="0" smtClean="0"/>
              <a:t>. </a:t>
            </a:r>
          </a:p>
          <a:p>
            <a:pPr lvl="0"/>
            <a:r>
              <a:rPr lang="ru-RU" sz="4900" dirty="0" smtClean="0"/>
              <a:t>Активизировать и обогащать педагогические знания и умения родителей.</a:t>
            </a:r>
          </a:p>
          <a:p>
            <a:pPr lvl="0"/>
            <a:r>
              <a:rPr lang="ru-RU" sz="4900" dirty="0" smtClean="0"/>
              <a:t>Повышать правовую культуру родителей для формирования сознательного отношения к воспитанию детей.</a:t>
            </a:r>
          </a:p>
          <a:p>
            <a:pPr lvl="0"/>
            <a:r>
              <a:rPr lang="ru-RU" sz="4900" dirty="0" smtClean="0"/>
              <a:t>Повышать психолого-педагогическую культуру родителей.</a:t>
            </a:r>
          </a:p>
          <a:p>
            <a:pPr lvl="0"/>
            <a:r>
              <a:rPr lang="ru-RU" sz="4900" dirty="0" smtClean="0"/>
              <a:t>Расширять жизненное пространство участников за счет внесения в их жизнь новых дополнительных смыслов, чувственных красок, культурных значений, создание благоприятного психологического климата, способствующего эффективному преодолению и профилактике нарушений в эмоциональном и речевом развитии воспитанников, через оптимизацию форм общения педагогов с детьми, коллегами, родителями.</a:t>
            </a:r>
          </a:p>
          <a:p>
            <a:pPr lvl="0"/>
            <a:r>
              <a:rPr lang="ru-RU" sz="4900" dirty="0" smtClean="0"/>
              <a:t>Развивать способности детей и родителей в совместной деятельности.</a:t>
            </a:r>
          </a:p>
          <a:p>
            <a:pPr lvl="0"/>
            <a:r>
              <a:rPr lang="ru-RU" sz="4900" dirty="0" smtClean="0"/>
              <a:t>Показать родителям важность и значимость семейного воспитания по проблемам: укрепления здоровья ребенка в условиях семьи,  речевого развития ребенка в условиях семьи,  трудового воспитания детей в семье,  патриотического воспитания детей в условиях семьи.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055" y="220153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/>
              <a:t>ОТКРЫТАЯ НЕДЕЛЯ СЕМЬИ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628800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Изучение родительских мнений, потребностей, запросов родителей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2055" y="2275131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Анкетирование </a:t>
            </a:r>
            <a:endParaRPr lang="ru-RU" sz="1600" dirty="0"/>
          </a:p>
          <a:p>
            <a:r>
              <a:rPr lang="ru-RU" sz="1600" dirty="0"/>
              <a:t>•Интервьюирование </a:t>
            </a:r>
          </a:p>
          <a:p>
            <a:r>
              <a:rPr lang="ru-RU" sz="1600" dirty="0"/>
              <a:t>•Беседы </a:t>
            </a:r>
          </a:p>
          <a:p>
            <a:r>
              <a:rPr lang="ru-RU" sz="1600" dirty="0"/>
              <a:t>•Социологические вопросы </a:t>
            </a:r>
          </a:p>
          <a:p>
            <a:r>
              <a:rPr lang="ru-RU" sz="1600" dirty="0"/>
              <a:t>•Наблюдения 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267744" y="1052736"/>
            <a:ext cx="648072" cy="57606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79912" y="908720"/>
            <a:ext cx="0" cy="289230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72055" y="3801025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/>
              <a:t>Психолого-педагогическое и правовое просвещение родителей </a:t>
            </a:r>
            <a:endParaRPr lang="ru-RU" sz="1600" b="1" dirty="0" smtClean="0"/>
          </a:p>
          <a:p>
            <a:r>
              <a:rPr lang="ru-RU" sz="1600" b="1" dirty="0"/>
              <a:t>Информационные: </a:t>
            </a:r>
            <a:r>
              <a:rPr lang="ru-RU" sz="1600" dirty="0" smtClean="0"/>
              <a:t>рекламные </a:t>
            </a:r>
            <a:r>
              <a:rPr lang="ru-RU" sz="1600" dirty="0"/>
              <a:t>буклеты, листовки; </a:t>
            </a:r>
            <a:r>
              <a:rPr lang="ru-RU" sz="1600" dirty="0" smtClean="0"/>
              <a:t>памятки </a:t>
            </a:r>
            <a:r>
              <a:rPr lang="ru-RU" sz="1600" dirty="0"/>
              <a:t>и информационные письма для родителей; наглядная психолого- педагогическая пропаганда и др. </a:t>
            </a:r>
          </a:p>
          <a:p>
            <a:r>
              <a:rPr lang="ru-RU" sz="1600" b="1" dirty="0"/>
              <a:t>Организационные: </a:t>
            </a:r>
            <a:r>
              <a:rPr lang="ru-RU" sz="1600" dirty="0"/>
              <a:t>родительские собрания, </a:t>
            </a:r>
            <a:r>
              <a:rPr lang="ru-RU" sz="1600" dirty="0" smtClean="0"/>
              <a:t>анкетирование</a:t>
            </a:r>
          </a:p>
          <a:p>
            <a:r>
              <a:rPr lang="ru-RU" sz="1600" b="1" dirty="0" smtClean="0"/>
              <a:t>Просветительские </a:t>
            </a:r>
            <a:r>
              <a:rPr lang="ru-RU" sz="1600" dirty="0" smtClean="0"/>
              <a:t>консультирование</a:t>
            </a:r>
            <a:r>
              <a:rPr lang="ru-RU" sz="1600" dirty="0"/>
              <a:t>; тематические встречи; организация тематических выставок литературы; тренинги; семинары; </a:t>
            </a:r>
            <a:r>
              <a:rPr lang="ru-RU" sz="1600" dirty="0" smtClean="0"/>
              <a:t>беседы.</a:t>
            </a:r>
            <a:endParaRPr lang="ru-RU" sz="1600" dirty="0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5796136" y="1124744"/>
            <a:ext cx="773832" cy="36004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557844" y="1490301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/>
              <a:t>Организация совместной деятельности детей и взрослых </a:t>
            </a:r>
            <a:endParaRPr lang="ru-RU" sz="1600" dirty="0"/>
          </a:p>
          <a:p>
            <a:r>
              <a:rPr lang="ru-RU" dirty="0"/>
              <a:t>•</a:t>
            </a:r>
            <a:r>
              <a:rPr lang="ru-RU" sz="1600" b="1" dirty="0"/>
              <a:t>Организационно-</a:t>
            </a:r>
            <a:r>
              <a:rPr lang="ru-RU" sz="1600" b="1" dirty="0" err="1"/>
              <a:t>деятельностные</a:t>
            </a:r>
            <a:r>
              <a:rPr lang="ru-RU" sz="1600" dirty="0"/>
              <a:t>: </a:t>
            </a:r>
            <a:r>
              <a:rPr lang="ru-RU" sz="1600" dirty="0" smtClean="0"/>
              <a:t>выставки </a:t>
            </a:r>
            <a:r>
              <a:rPr lang="ru-RU" sz="1600" dirty="0"/>
              <a:t>работ; совместные вернисажи; участие в </a:t>
            </a:r>
            <a:r>
              <a:rPr lang="ru-RU" sz="1600" dirty="0" smtClean="0"/>
              <a:t>мастер-классах; помощь </a:t>
            </a:r>
            <a:r>
              <a:rPr lang="ru-RU" sz="1600" dirty="0"/>
              <a:t>в подготовке </a:t>
            </a:r>
            <a:r>
              <a:rPr lang="ru-RU" sz="1600" dirty="0" smtClean="0"/>
              <a:t>буклетов</a:t>
            </a:r>
            <a:r>
              <a:rPr lang="ru-RU" sz="1600" dirty="0"/>
              <a:t>, видеофильмов о жизни детей в детском саду; помощь в подготовке материалов для родителей; </a:t>
            </a:r>
            <a:r>
              <a:rPr lang="ru-RU" sz="1600" dirty="0" smtClean="0"/>
              <a:t>• </a:t>
            </a:r>
            <a:r>
              <a:rPr lang="ru-RU" sz="1600" b="1" dirty="0" smtClean="0"/>
              <a:t>Участие </a:t>
            </a:r>
            <a:r>
              <a:rPr lang="ru-RU" sz="1600" b="1" dirty="0"/>
              <a:t>родителей в педагогическом процессе: </a:t>
            </a:r>
            <a:r>
              <a:rPr lang="ru-RU" sz="1600" dirty="0" smtClean="0"/>
              <a:t>Участие родителей в Открытой неделе семьи; занятия </a:t>
            </a:r>
            <a:r>
              <a:rPr lang="ru-RU" sz="1600" dirty="0"/>
              <a:t>с участием родителей; театральные представления с участием родителей; </a:t>
            </a:r>
            <a:r>
              <a:rPr lang="ru-RU" sz="1600" dirty="0" smtClean="0"/>
              <a:t>сопровождение </a:t>
            </a:r>
            <a:r>
              <a:rPr lang="ru-RU" sz="1600" dirty="0"/>
              <a:t>детей во время прогулок, экскурсий и </a:t>
            </a:r>
            <a:r>
              <a:rPr lang="ru-RU" sz="1600" dirty="0" smtClean="0"/>
              <a:t>походов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3433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Тематика открытых недель семьи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4667349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безопасности(ПДД, ОБЖ, пожарная безопасность)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здоровья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«Вместе с мамой»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«Мама, папа, я – спортивная семья»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посвящённая Дню Матери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«Играем всей семьёй»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«Мы живём на Урале»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«Я талантливый ребёнок»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«В гостях у сказки»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«Космическая сказка»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«Мастер-класс для родителей»(продуктивные виды деятельности)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«Скоро в школу»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/>
              <a:t>Неделя «Растим будущего читателя»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2973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 descr="C:\Users\U1\Desktop\20140423_0910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4176464" cy="22655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1\Desktop\20140423_09123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0648"/>
            <a:ext cx="3478907" cy="2128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260648"/>
            <a:ext cx="4113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«Мы живём на Урале»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3923" y="3613666"/>
            <a:ext cx="3674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«В гостях у сказки»</a:t>
            </a:r>
          </a:p>
        </p:txBody>
      </p:sp>
      <p:pic>
        <p:nvPicPr>
          <p:cNvPr id="9" name="Рисунок 8" descr="C:\Users\U1\Desktop\ВСЁ\мероприятия МБДОУ 2014-2015\фото открытая неделя семьи\20150122_15284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13666"/>
            <a:ext cx="4631035" cy="2695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1\Desktop\ВСЁ\мероприятия МБДОУ 2014-2015\фото открытая неделя семьи\20150122_0904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82737"/>
            <a:ext cx="3654129" cy="2037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841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66767" y="245839"/>
            <a:ext cx="4237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«Играем всей семьёй»</a:t>
            </a:r>
          </a:p>
        </p:txBody>
      </p:sp>
      <p:pic>
        <p:nvPicPr>
          <p:cNvPr id="5" name="Рисунок 4" descr="C:\Users\U1\Desktop\ВСЁ\мероприятия МБДОУ 2014-2015\открытая неделя семьи 2014\фото\DSC040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40" y="245837"/>
            <a:ext cx="4325252" cy="3111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ВСЁ\мероприятия МБДОУ 2014-2015\фото открытая неделя семьи\20150123_15204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634" y="1340768"/>
            <a:ext cx="3935190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44098" y="3799491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«Мама, папа, я – спортивная семья»</a:t>
            </a:r>
          </a:p>
        </p:txBody>
      </p:sp>
      <p:pic>
        <p:nvPicPr>
          <p:cNvPr id="8" name="Рисунок 7" descr="C:\Users\U1\Desktop\20160126_16313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22817"/>
            <a:ext cx="4242048" cy="2766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5591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51925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Неделя «Мастер-класс для родителей</a:t>
            </a:r>
            <a:r>
              <a:rPr lang="ru-RU" sz="2400" i="1" dirty="0" smtClean="0"/>
              <a:t>»</a:t>
            </a:r>
            <a:endParaRPr lang="ru-RU" sz="2400" i="1" dirty="0"/>
          </a:p>
        </p:txBody>
      </p:sp>
      <p:pic>
        <p:nvPicPr>
          <p:cNvPr id="5" name="Рисунок 4" descr="C:\Users\U1\Desktop\ВСЁ\мероприятия МБДОУ 2014-2015\фото открытая неделя семьи\20150130_09164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18850"/>
            <a:ext cx="4416320" cy="2696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20160126_09033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4032448" cy="2477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685038" y="3742709"/>
            <a:ext cx="41282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«Растим будущего читателя»</a:t>
            </a:r>
          </a:p>
        </p:txBody>
      </p:sp>
      <p:pic>
        <p:nvPicPr>
          <p:cNvPr id="8" name="Рисунок 7" descr="C:\Users\U1\Desktop\DSC0117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288" y="4437112"/>
            <a:ext cx="2532112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1\Desktop\DSC01179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58208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0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5040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</a:t>
            </a:r>
            <a:r>
              <a:rPr lang="ru-RU" sz="2400" i="1" dirty="0" smtClean="0"/>
              <a:t>безопасности (ПДД</a:t>
            </a:r>
            <a:r>
              <a:rPr lang="ru-RU" sz="2400" i="1" dirty="0"/>
              <a:t>, ОБЖ, пожарная безопасность)</a:t>
            </a:r>
          </a:p>
        </p:txBody>
      </p:sp>
      <p:pic>
        <p:nvPicPr>
          <p:cNvPr id="5" name="Рисунок 4" descr="C:\Users\U1\Desktop\P108086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60648"/>
            <a:ext cx="3600400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P108088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403244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032983" y="3265778"/>
            <a:ext cx="2740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Неделя здоровья</a:t>
            </a:r>
          </a:p>
        </p:txBody>
      </p:sp>
      <p:pic>
        <p:nvPicPr>
          <p:cNvPr id="8" name="Рисунок 7" descr="C:\Users\U1\Desktop\ВСЁ\мероприятия МБДОУ 2014-2015\фото открытая неделя семьи\20150121_0924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63679"/>
            <a:ext cx="3888432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1\Desktop\20151119_132801[1]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3635377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84444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Из опыта семейного воспитания (газеты, поделки)</a:t>
            </a:r>
            <a:endParaRPr lang="ru-RU" sz="2400" dirty="0"/>
          </a:p>
        </p:txBody>
      </p:sp>
      <p:pic>
        <p:nvPicPr>
          <p:cNvPr id="4" name="Объект 3" descr="C:\Users\U1\Desktop\P109032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3456384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1\Desktop\P109032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340768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P109032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49080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1\Desktop\P109033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5064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91236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1\Desktop\20151119_132705[1]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23" y="24943"/>
            <a:ext cx="374441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1\Desktop\DSC00149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152" y="147023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1\Desktop\DSC0015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67289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1\Desktop\P1090331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444" y="2780928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1\Desktop\DSC00152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93096"/>
            <a:ext cx="3048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41174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Список литературы</a:t>
            </a:r>
          </a:p>
          <a:p>
            <a:pPr lvl="0"/>
            <a:r>
              <a:rPr lang="ru-RU" dirty="0" smtClean="0"/>
              <a:t>Большаков В.Ю. Психотренинг. СПб,  Просвещение, 1994.</a:t>
            </a:r>
          </a:p>
          <a:p>
            <a:pPr lvl="0"/>
            <a:r>
              <a:rPr lang="ru-RU" dirty="0" smtClean="0"/>
              <a:t>Дошкольное учреждение и семья — единое пространство детского развития / Т. Н. </a:t>
            </a:r>
            <a:r>
              <a:rPr lang="ru-RU" dirty="0" err="1" smtClean="0"/>
              <a:t>Доронова</a:t>
            </a:r>
            <a:r>
              <a:rPr lang="ru-RU" dirty="0" smtClean="0"/>
              <a:t>, Е. В. Соловьева, А. Е. </a:t>
            </a:r>
            <a:r>
              <a:rPr lang="ru-RU" dirty="0" err="1" smtClean="0"/>
              <a:t>Жичкина</a:t>
            </a:r>
            <a:r>
              <a:rPr lang="ru-RU" dirty="0" smtClean="0"/>
              <a:t> и др. — М.: </a:t>
            </a:r>
            <a:r>
              <a:rPr lang="ru-RU" dirty="0" err="1" smtClean="0"/>
              <a:t>Линка</a:t>
            </a:r>
            <a:r>
              <a:rPr lang="ru-RU" dirty="0" smtClean="0"/>
              <a:t> — Пресс. – 2001 г. — с. 25-26.</a:t>
            </a:r>
          </a:p>
          <a:p>
            <a:pPr lvl="0"/>
            <a:r>
              <a:rPr lang="ru-RU" dirty="0" smtClean="0"/>
              <a:t>Зайцева Н. В. Социальное партнёрство семьи и дошкольной образовательной организации // Молодой ученый. — 2015. — №3. — С. 767-769.</a:t>
            </a:r>
          </a:p>
          <a:p>
            <a:pPr lvl="0"/>
            <a:r>
              <a:rPr lang="ru-RU" dirty="0" smtClean="0"/>
              <a:t>Мудрик, А.В. Социальная педагогика [Текст] / А.В. Мудрик. – М.: ИЦ Академия, 2000. – 192 с.  </a:t>
            </a:r>
          </a:p>
          <a:p>
            <a:pPr lvl="0"/>
            <a:r>
              <a:rPr lang="ru-RU" dirty="0" smtClean="0"/>
              <a:t>«</a:t>
            </a:r>
            <a:r>
              <a:rPr lang="ru-RU" u="sng" dirty="0" smtClean="0">
                <a:hlinkClick r:id="rId2"/>
              </a:rPr>
              <a:t>Образовательная программа дошкольного образования для детей с тяжелыми нарушениями речи (общим недоразвитием речи) с 3 до 7 лет»/ Автор Н.В. </a:t>
            </a:r>
            <a:r>
              <a:rPr lang="ru-RU" u="sng" dirty="0" err="1" smtClean="0">
                <a:hlinkClick r:id="rId2"/>
              </a:rPr>
              <a:t>Нищева</a:t>
            </a:r>
            <a:r>
              <a:rPr lang="ru-RU" dirty="0" smtClean="0"/>
              <a:t>.</a:t>
            </a:r>
          </a:p>
          <a:p>
            <a:pPr lvl="0"/>
            <a:r>
              <a:rPr lang="ru-RU" dirty="0" smtClean="0"/>
              <a:t> Об утверждении федерального государственного образовательного стандарта дошкольного образования : приказ </a:t>
            </a:r>
            <a:r>
              <a:rPr lang="ru-RU" dirty="0" err="1" smtClean="0"/>
              <a:t>МОиН</a:t>
            </a:r>
            <a:r>
              <a:rPr lang="ru-RU" dirty="0" smtClean="0"/>
              <a:t> РФ от 17 октября 2013 г. № 1155.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13" y="-238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47260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Материалы интернет- </a:t>
            </a:r>
            <a:r>
              <a:rPr lang="ru-RU" sz="1800" dirty="0" err="1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ресурсов:http</a:t>
            </a:r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://festival.1september.ru </a:t>
            </a:r>
            <a:r>
              <a:rPr lang="ru-RU" sz="1800" u="sng" dirty="0" err="1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www.resobr.ru</a:t>
            </a:r>
            <a:endParaRPr lang="ru-RU" sz="1800" dirty="0" smtClean="0">
              <a:solidFill>
                <a:srgbClr val="3818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u="sng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http://www.firo.ru</a:t>
            </a:r>
            <a:endParaRPr lang="ru-RU" sz="1800" dirty="0" smtClean="0">
              <a:solidFill>
                <a:srgbClr val="381850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http://www.rusedu.ru/subcat_40.html</a:t>
            </a:r>
          </a:p>
          <a:p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Образовательный портал. Архив учебных программ и презентаций. </a:t>
            </a:r>
          </a:p>
          <a:p>
            <a:pPr lvl="1"/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http://www.metodkabinet.eu/ </a:t>
            </a:r>
          </a:p>
          <a:p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Предметные области. Библиотека готовых материалов. Педагогическая библиотека. Тематические коллекции материалов к праздникам.</a:t>
            </a:r>
          </a:p>
          <a:p>
            <a:pPr lvl="1"/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http://www.obruch.ru/ </a:t>
            </a:r>
          </a:p>
          <a:p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Иллюстрированный научно-популярный журнал для руководителей всех уровней, методистов, воспитателей детских садов, учителей начальной школы и родителей.</a:t>
            </a:r>
          </a:p>
          <a:p>
            <a:pPr lvl="1"/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http://www.doshvozrast.ru/ </a:t>
            </a:r>
          </a:p>
          <a:p>
            <a:r>
              <a:rPr lang="ru-RU" sz="1800" dirty="0" smtClean="0">
                <a:solidFill>
                  <a:srgbClr val="381850"/>
                </a:solidFill>
                <a:latin typeface="Times New Roman" pitchFamily="18" charset="0"/>
                <a:cs typeface="Times New Roman" pitchFamily="18" charset="0"/>
              </a:rPr>
              <a:t>Сайт ДОУ </a:t>
            </a:r>
            <a:r>
              <a:rPr lang="en-US" sz="1800" dirty="0" smtClean="0">
                <a:hlinkClick r:id="rId5"/>
              </a:rPr>
              <a:t>http://mdou365.ru/</a:t>
            </a:r>
            <a:r>
              <a:rPr lang="ru-RU" sz="1800" dirty="0" smtClean="0"/>
              <a:t>,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страница «Педагогические находки»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http://mdou365.ru/pedagogicheskie-nakhodki/</a:t>
            </a:r>
            <a:endParaRPr lang="ru-RU" sz="1800" dirty="0" smtClean="0">
              <a:solidFill>
                <a:srgbClr val="3818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Интернет ссылки </a:t>
            </a:r>
            <a:endParaRPr lang="ru-RU" sz="20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11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57227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Срок реализации проекта</a:t>
            </a:r>
            <a:r>
              <a:rPr lang="ru-RU" dirty="0" smtClean="0"/>
              <a:t>: долгосрочный (1 год).</a:t>
            </a:r>
          </a:p>
          <a:p>
            <a:r>
              <a:rPr lang="ru-RU" b="1" dirty="0" smtClean="0"/>
              <a:t>Участники проекта</a:t>
            </a:r>
            <a:r>
              <a:rPr lang="ru-RU" dirty="0" smtClean="0"/>
              <a:t>: педагоги, родители, воспитанники МБДОУ «ДС № 365 г. Челябинска».</a:t>
            </a:r>
          </a:p>
          <a:p>
            <a:r>
              <a:rPr lang="ru-RU" b="1" dirty="0" smtClean="0"/>
              <a:t>Условия реализации</a:t>
            </a:r>
            <a:r>
              <a:rPr lang="ru-RU" dirty="0" smtClean="0"/>
              <a:t> </a:t>
            </a:r>
            <a:r>
              <a:rPr lang="ru-RU" b="1" dirty="0" smtClean="0"/>
              <a:t>проекта</a:t>
            </a:r>
            <a:r>
              <a:rPr lang="ru-RU" dirty="0" smtClean="0"/>
              <a:t>: заинтересованность педагогов, родителей, детей, регулярность и систематичность работы.</a:t>
            </a:r>
          </a:p>
          <a:p>
            <a:r>
              <a:rPr lang="ru-RU" b="1" dirty="0" smtClean="0"/>
              <a:t>Тип проекта:</a:t>
            </a:r>
            <a:r>
              <a:rPr lang="ru-RU" dirty="0" smtClean="0"/>
              <a:t> практико-ориентированный, долгосрочный, открытый, коллективный.</a:t>
            </a:r>
          </a:p>
          <a:p>
            <a:r>
              <a:rPr lang="ru-RU" b="1" dirty="0" smtClean="0"/>
              <a:t>Ожидаемые результаты:</a:t>
            </a:r>
            <a:endParaRPr lang="ru-RU" dirty="0" smtClean="0"/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Снижение уровня конфликтности между педагогами и родителями.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Активное включение родителей в образовательный процесс ДОУ.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Повышение педагогической компетентности воспитателей в вопросах планирования, организации разнообразных форм сотрудничества с семьями воспитанников.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Нормативно-правовая база 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8858280" cy="585789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u="sng" dirty="0" smtClean="0"/>
              <a:t>Международный уровень</a:t>
            </a:r>
            <a:endParaRPr lang="ru-RU" sz="3800" dirty="0" smtClean="0"/>
          </a:p>
          <a:p>
            <a:r>
              <a:rPr lang="ru-RU" sz="3800" dirty="0" smtClean="0"/>
              <a:t>- Декларация прав ребёнка (Принцип 7)</a:t>
            </a:r>
          </a:p>
          <a:p>
            <a:r>
              <a:rPr lang="ru-RU" sz="3800" dirty="0" smtClean="0"/>
              <a:t>- Конвенция о правах ребёнка (ст. 18)</a:t>
            </a:r>
          </a:p>
          <a:p>
            <a:pPr>
              <a:buNone/>
            </a:pPr>
            <a:r>
              <a:rPr lang="ru-RU" sz="3800" u="sng" dirty="0" smtClean="0"/>
              <a:t>Федеральный уровень</a:t>
            </a:r>
            <a:endParaRPr lang="ru-RU" sz="3800" dirty="0" smtClean="0"/>
          </a:p>
          <a:p>
            <a:r>
              <a:rPr lang="ru-RU" sz="3800" dirty="0" smtClean="0"/>
              <a:t>- Конституция РФ (ст.43. ч.4)</a:t>
            </a:r>
          </a:p>
          <a:p>
            <a:r>
              <a:rPr lang="ru-RU" sz="3800" dirty="0" smtClean="0"/>
              <a:t>-Семейный кодекс РФ 29.12.1995 N 223-ФЗ (принят ГД ФС РФ 08.12.1995)(ред. от 12.11.2012), Ст. 63</a:t>
            </a:r>
          </a:p>
          <a:p>
            <a:r>
              <a:rPr lang="ru-RU" sz="3800" dirty="0" smtClean="0"/>
              <a:t>- Федеральный закон от 29.12.2012 № 273-ФЗ «Об образовании в Российской Федерации» (ст. 44)</a:t>
            </a:r>
          </a:p>
          <a:p>
            <a:r>
              <a:rPr lang="ru-RU" sz="3800" dirty="0" smtClean="0"/>
              <a:t>- Приказ « Об утверждении федерального государственного образовательного стандарта дошкольного образования» от 17 октября 2013 г. N 1155</a:t>
            </a:r>
          </a:p>
          <a:p>
            <a:r>
              <a:rPr lang="ru-RU" sz="3800" dirty="0" smtClean="0"/>
              <a:t>- Федеральный закон "Об основных гарантиях прав ребенка в Российской Федерации" (ФЗ от 24.07.1998 № 124-ФЗ в ред. от 13.07.2015).</a:t>
            </a:r>
          </a:p>
          <a:p>
            <a:r>
              <a:rPr lang="ru-RU" sz="3800" dirty="0" smtClean="0"/>
              <a:t>- Концепция демографической политики Российской Федерации на период до 2025 года (Указ Президента РФ от 09.10.2007 № 1351 в ред. от 01.07.2014).</a:t>
            </a:r>
          </a:p>
          <a:p>
            <a:r>
              <a:rPr lang="ru-RU" sz="3800" dirty="0" smtClean="0"/>
              <a:t>- Концепция государственной семейной политики в Российской Федерации на период до 2025 года (Распоряжение Правительства РФ от 25.08.2014 № 1618-р).</a:t>
            </a:r>
          </a:p>
          <a:p>
            <a:r>
              <a:rPr lang="ru-RU" sz="3800" dirty="0" smtClean="0"/>
              <a:t>-Стратегия развития воспитания в Российской Федерации на период до 2025 года (Распоряжение Правительства Российской Федерации от 29.05.2015 г. № 996-р).</a:t>
            </a:r>
          </a:p>
          <a:p>
            <a:r>
              <a:rPr lang="ru-RU" sz="3800" dirty="0" smtClean="0"/>
              <a:t>-Стратегия государственной национальной политики Российской Федерации на период до 2025 года (Указ Президента РФ от 19.12.2012 № 1666).</a:t>
            </a:r>
          </a:p>
          <a:p>
            <a:r>
              <a:rPr lang="ru-RU" sz="3800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u="sng" dirty="0" smtClean="0"/>
              <a:t>Региональный уровень</a:t>
            </a:r>
            <a:endParaRPr lang="ru-RU" dirty="0" smtClean="0"/>
          </a:p>
          <a:p>
            <a:r>
              <a:rPr lang="ru-RU" dirty="0" smtClean="0"/>
              <a:t>- Закон Челябинской области от 29 ноября 2001 г. N 54-ЗО "Об охране и защите прав детей в Челябинской области"</a:t>
            </a:r>
          </a:p>
          <a:p>
            <a:pPr>
              <a:buNone/>
            </a:pPr>
            <a:r>
              <a:rPr lang="ru-RU" u="sng" dirty="0" smtClean="0"/>
              <a:t>Муниципальный уровень</a:t>
            </a:r>
            <a:endParaRPr lang="ru-RU" dirty="0" smtClean="0"/>
          </a:p>
          <a:p>
            <a:r>
              <a:rPr lang="ru-RU" u="sng" dirty="0" smtClean="0"/>
              <a:t> </a:t>
            </a:r>
            <a:r>
              <a:rPr lang="ru-RU" dirty="0" smtClean="0">
                <a:hlinkClick r:id="rId2"/>
              </a:rPr>
              <a:t>Постановление Администрации города Челябинска от 7.04.2020 № 167-п «О внесение изменения в постановление Администрации города Челябинска от 28.04.2017 № 169-п»</a:t>
            </a:r>
            <a:endParaRPr lang="ru-RU" dirty="0" smtClean="0"/>
          </a:p>
          <a:p>
            <a:r>
              <a:rPr lang="ru-RU" dirty="0" smtClean="0"/>
              <a:t> </a:t>
            </a:r>
            <a:r>
              <a:rPr lang="ru-RU" dirty="0" smtClean="0">
                <a:hlinkClick r:id="rId3"/>
              </a:rPr>
              <a:t>Административный регламент по предоставлению муниципальной услуги «Прием заявлений, постановка на учет и зачисление детей в образовательные учреждения, осуществляющие образовательную деятельность по программам дошкольного образования, присмотр и уход» (Постановление № 169-п)</a:t>
            </a:r>
            <a:endParaRPr lang="ru-RU" dirty="0" smtClean="0"/>
          </a:p>
          <a:p>
            <a:pPr>
              <a:buNone/>
            </a:pPr>
            <a:r>
              <a:rPr lang="ru-RU" u="sng" dirty="0" smtClean="0"/>
              <a:t>Нормативно-правовые документы ДОУ:</a:t>
            </a:r>
            <a:endParaRPr lang="ru-RU" dirty="0" smtClean="0"/>
          </a:p>
          <a:p>
            <a:r>
              <a:rPr lang="ru-RU" dirty="0" smtClean="0"/>
              <a:t>Устав МБДОУ</a:t>
            </a:r>
          </a:p>
          <a:p>
            <a:r>
              <a:rPr lang="ru-RU" dirty="0" smtClean="0"/>
              <a:t>Договор ДОУ с родителями (законными представителями)</a:t>
            </a:r>
          </a:p>
          <a:p>
            <a:r>
              <a:rPr lang="ru-RU" dirty="0" smtClean="0"/>
              <a:t>ОП ДО МБДОУ «ДС № 365 г. Челябинска»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13" y="-238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Данные анкетирования по выявлению степени заинтересованности формами взаимодействия с родителями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571536" y="1600200"/>
          <a:ext cx="10287072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13" y="-238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99392"/>
            <a:ext cx="9144000" cy="57606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Обязанности</a:t>
            </a:r>
            <a:r>
              <a:rPr lang="ru-RU" sz="2400" b="1" i="1" dirty="0" smtClean="0">
                <a:ln w="11430">
                  <a:solidFill>
                    <a:srgbClr val="C00000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сторон образовательного процесса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6136953"/>
              </p:ext>
            </p:extLst>
          </p:nvPr>
        </p:nvGraphicFramePr>
        <p:xfrm>
          <a:off x="107504" y="476672"/>
          <a:ext cx="8928992" cy="63813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544616"/>
                <a:gridCol w="3384376"/>
              </a:tblGrid>
              <a:tr h="292365">
                <a:tc>
                  <a:txBody>
                    <a:bodyPr/>
                    <a:lstStyle/>
                    <a:p>
                      <a:pPr marL="173038" indent="188913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Обязанности ДОУ</a:t>
                      </a:r>
                      <a:endParaRPr lang="ru-RU" sz="1800" b="1" kern="1200" dirty="0">
                        <a:solidFill>
                          <a:srgbClr val="552579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Обязанности родителей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</a:tr>
              <a:tr h="6088963">
                <a:tc>
                  <a:txBody>
                    <a:bodyPr/>
                    <a:lstStyle/>
                    <a:p>
                      <a:pPr marL="173038" indent="188913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информировать родителей (законных представителей) и общественность относительно целей  дошкольного  образования,  общих для всего образовательного пространства Российской Федерации, а также об Образовательной Программе;  </a:t>
                      </a:r>
                      <a:b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•    обеспечить открытость дошкольного образования; </a:t>
                      </a:r>
                      <a:b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•    создавать условия для участия родителей (законных представителей) в образовательной деятельности;</a:t>
                      </a:r>
                      <a:b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•    поддерживать родителей (законных представителей) в воспитании детей, охране и укреплении их  здоровья;</a:t>
                      </a:r>
                      <a:b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    создавать условия для взрослых по поиску, использованию материалов, обеспечивающих реализацию Программы, в том числе в информационной среде, а также для обсуждения с родителями (законными  представителями) детей вопросов, связанных с реализацией.</a:t>
                      </a:r>
                    </a:p>
                    <a:p>
                      <a:pPr marL="173038" indent="188913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наладить взаимодействие с родителями (законными представителями) по вопросам образования ребенка, непосредственного вовлечения их в образовательную деятельность, в том числе посредством создания образовательных проектов совместно с семьей на основе выявления потребностей и поддержки образовательных инициатив семьи.</a:t>
                      </a:r>
                      <a:endParaRPr lang="ru-RU" sz="1600" b="1" kern="1200" dirty="0">
                        <a:solidFill>
                          <a:srgbClr val="552579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  <a:tc>
                  <a:txBody>
                    <a:bodyPr/>
                    <a:lstStyle/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обеспечить получение детьми первого уровня общего образования;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знакомиться с ходом и содержанием образовательного процесса и высказывать свое мнение относительно рекомендаций по организации обучения и воспитания детей;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присутствовать при обследовании детей психолого-медико-педагогической комиссией, при обсуждении результатов обследования и вынесении заключения;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соблюдать правила внутреннего распорядка, требования локальных нормативных актов, предусмотренных образовательной организацией;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уважать честь и достоинство детей и работников организации, осуществляющей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образовательную деятельность;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участвовать в управлении организации, осуществляющей образовательную деятельность, в форме, определяемой уставом этой организации.</a:t>
                      </a:r>
                    </a:p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dirty="0">
                        <a:solidFill>
                          <a:srgbClr val="55257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1028" marR="41028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813" y="-23813"/>
            <a:ext cx="919321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144000" cy="648072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Права сторон </a:t>
            </a:r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образовательного процесса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3747507"/>
              </p:ext>
            </p:extLst>
          </p:nvPr>
        </p:nvGraphicFramePr>
        <p:xfrm>
          <a:off x="0" y="792480"/>
          <a:ext cx="9144000" cy="59751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571868"/>
                <a:gridCol w="5572132"/>
              </a:tblGrid>
              <a:tr h="2274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Права детского сада</a:t>
                      </a:r>
                      <a:endParaRPr lang="ru-RU" sz="20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299" marR="442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Права родителей</a:t>
                      </a:r>
                      <a:endParaRPr lang="ru-RU" sz="20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299" marR="44299" marT="0" marB="0"/>
                </a:tc>
              </a:tr>
              <a:tr h="5670335">
                <a:tc>
                  <a:txBody>
                    <a:bodyPr/>
                    <a:lstStyle/>
                    <a:p>
                      <a:pPr marL="173038" indent="188913"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самостоятельно разрабатывать основную образовательную программу дошкольного общего образования осуществляется</a:t>
                      </a:r>
                      <a:endParaRPr lang="ru-RU" sz="2000" b="0" dirty="0">
                        <a:solidFill>
                          <a:srgbClr val="552579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299" marR="44299" marT="0" marB="0"/>
                </a:tc>
                <a:tc>
                  <a:txBody>
                    <a:bodyPr/>
                    <a:lstStyle/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получают юридическое право на то, чтобы познакомиться:</a:t>
                      </a:r>
                    </a:p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 с уставом, лицензией, свидетельством о государственной аккредитации, учебно-</a:t>
                      </a:r>
                    </a:p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программными материалами и другими документами, регламентирующими организацию и осуществление образовательной деятельности;</a:t>
                      </a:r>
                    </a:p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 с содержанием образования, используемыми методами обучения и воспитания,</a:t>
                      </a:r>
                    </a:p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образовательными технологиями;</a:t>
                      </a:r>
                    </a:p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 с информацией обо всех видах планируемых обследований ребенка (психологических, психолого-педагогических), имеют право принимать решение относительно участия ребенка в таких обследованиях;</a:t>
                      </a:r>
                    </a:p>
                    <a:p>
                      <a:pPr marL="95250" indent="173038"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– с результатами проведенных обследований ребенка</a:t>
                      </a:r>
                      <a:r>
                        <a:rPr lang="ru-RU" sz="2000" dirty="0" smtClean="0">
                          <a:effectLst/>
                        </a:rPr>
                        <a:t>.</a:t>
                      </a:r>
                      <a:endParaRPr lang="ru-RU" sz="2000" b="0" dirty="0">
                        <a:solidFill>
                          <a:srgbClr val="55257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4299" marR="442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5011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842</TotalTime>
  <Words>2470</Words>
  <Application>Microsoft Office PowerPoint</Application>
  <PresentationFormat>Экран (4:3)</PresentationFormat>
  <Paragraphs>507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Муниципальное бюджетное дошкольное образовательное учреждение «ДС № 365 г. Челябинска»</vt:lpstr>
      <vt:lpstr>Презентация PowerPoint</vt:lpstr>
      <vt:lpstr>Цель проекта: расширение и обновление форм взаимодействия с родителями.  </vt:lpstr>
      <vt:lpstr>Презентация PowerPoint</vt:lpstr>
      <vt:lpstr>Нормативно-правовая база проекта: </vt:lpstr>
      <vt:lpstr>Презентация PowerPoint</vt:lpstr>
      <vt:lpstr>Данные анкетирования по выявлению степени заинтересованности формами взаимодействия с родителями</vt:lpstr>
      <vt:lpstr>Обязанности сторон образовательного процесса</vt:lpstr>
      <vt:lpstr>Права сторон образовательного процесса</vt:lpstr>
      <vt:lpstr>Этапы проекта. Планирование проектных мероприятий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Вовлечение родителей в образовательный процесс доу посредством организации  открытой недели семьи (из опыта работы)  </vt:lpstr>
      <vt:lpstr>Федеральный государственный образовательный стандарт дошкольного образования</vt:lpstr>
      <vt:lpstr>Принципы взаимодействия с семьями воспитанников.  </vt:lpstr>
      <vt:lpstr>Задачи взаимодействия семьи и ДОУ.</vt:lpstr>
      <vt:lpstr>ОТКРЫТАЯ НЕДЕЛЯ СЕМЬИ</vt:lpstr>
      <vt:lpstr>Тематика открытых недель семьи</vt:lpstr>
      <vt:lpstr>Презентация PowerPoint</vt:lpstr>
      <vt:lpstr>Презентация PowerPoint</vt:lpstr>
      <vt:lpstr>Презентация PowerPoint</vt:lpstr>
      <vt:lpstr>Презентация PowerPoint</vt:lpstr>
      <vt:lpstr>Из опыта семейного воспитания (газеты, поделки)</vt:lpstr>
      <vt:lpstr>Презентация PowerPoint</vt:lpstr>
      <vt:lpstr>Презентация PowerPoint</vt:lpstr>
      <vt:lpstr>Интернет ссылки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Пашкова</dc:creator>
  <cp:lastModifiedBy>Пользователь Windows</cp:lastModifiedBy>
  <cp:revision>119</cp:revision>
  <cp:lastPrinted>2014-11-10T12:52:41Z</cp:lastPrinted>
  <dcterms:created xsi:type="dcterms:W3CDTF">2013-08-01T08:17:42Z</dcterms:created>
  <dcterms:modified xsi:type="dcterms:W3CDTF">2024-03-26T05:16:36Z</dcterms:modified>
</cp:coreProperties>
</file>