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7556500" cy="10693400"/>
  <p:notesSz cx="7556500" cy="106934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</p:embeddedFontLst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1733" y="23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4/9/2024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4" name="Содержимое 6" descr="C:\Users\user001\Desktop\фото для проекта\20220907_155244.jpg"/>
          <p:cNvPicPr>
            <a:picLocks/>
          </p:cNvPicPr>
          <p:nvPr/>
        </p:nvPicPr>
        <p:blipFill>
          <a:blip r:embed="rId2" cstate="print"/>
          <a:srcRect l="31246" t="13566" r="18697" b="12015"/>
          <a:stretch>
            <a:fillRect/>
          </a:stretch>
        </p:blipFill>
        <p:spPr bwMode="auto">
          <a:xfrm>
            <a:off x="4118384" y="2346324"/>
            <a:ext cx="3244850" cy="2254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2"/>
          <p:cNvSpPr txBox="1"/>
          <p:nvPr/>
        </p:nvSpPr>
        <p:spPr bwMode="auto">
          <a:xfrm>
            <a:off x="254873" y="2220544"/>
            <a:ext cx="7048370" cy="125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14"/>
              </a:lnSpc>
              <a:defRPr/>
            </a:pPr>
            <a:endParaRPr/>
          </a:p>
        </p:txBody>
      </p:sp>
      <p:grpSp>
        <p:nvGrpSpPr>
          <p:cNvPr id="3" name="Group 3"/>
          <p:cNvGrpSpPr/>
          <p:nvPr/>
        </p:nvGrpSpPr>
        <p:grpSpPr bwMode="auto">
          <a:xfrm>
            <a:off x="-1" y="1833094"/>
            <a:ext cx="7556501" cy="160800"/>
            <a:chOff x="0" y="0"/>
            <a:chExt cx="13590546" cy="259080"/>
          </a:xfrm>
        </p:grpSpPr>
        <p:sp>
          <p:nvSpPr>
            <p:cNvPr id="4" name="Freeform 4"/>
            <p:cNvSpPr/>
            <p:nvPr/>
          </p:nvSpPr>
          <p:spPr bwMode="auto">
            <a:xfrm>
              <a:off x="0" y="10160"/>
              <a:ext cx="13590546" cy="238760"/>
            </a:xfrm>
            <a:custGeom>
              <a:avLst/>
              <a:gdLst/>
              <a:ahLst/>
              <a:cxnLst/>
              <a:rect l="l" t="t" r="r" b="b"/>
              <a:pathLst>
                <a:path w="13590546" h="238760" extrusionOk="0">
                  <a:moveTo>
                    <a:pt x="13471165" y="0"/>
                  </a:moveTo>
                  <a:cubicBezTo>
                    <a:pt x="13411476" y="0"/>
                    <a:pt x="13361946" y="44450"/>
                    <a:pt x="13353056" y="101600"/>
                  </a:cubicBezTo>
                  <a:lnTo>
                    <a:pt x="238760" y="101600"/>
                  </a:lnTo>
                  <a:cubicBezTo>
                    <a:pt x="229870" y="44450"/>
                    <a:pt x="180340" y="0"/>
                    <a:pt x="120650" y="0"/>
                  </a:cubicBezTo>
                  <a:cubicBezTo>
                    <a:pt x="53340" y="0"/>
                    <a:pt x="0" y="53340"/>
                    <a:pt x="0" y="119380"/>
                  </a:cubicBezTo>
                  <a:cubicBezTo>
                    <a:pt x="0" y="185420"/>
                    <a:pt x="53340" y="238760"/>
                    <a:pt x="119380" y="238760"/>
                  </a:cubicBezTo>
                  <a:cubicBezTo>
                    <a:pt x="179070" y="238760"/>
                    <a:pt x="228600" y="194310"/>
                    <a:pt x="237490" y="137160"/>
                  </a:cubicBezTo>
                  <a:lnTo>
                    <a:pt x="13353056" y="137160"/>
                  </a:lnTo>
                  <a:cubicBezTo>
                    <a:pt x="13361946" y="194310"/>
                    <a:pt x="13411476" y="238760"/>
                    <a:pt x="13471165" y="238760"/>
                  </a:cubicBezTo>
                  <a:cubicBezTo>
                    <a:pt x="13537206" y="238760"/>
                    <a:pt x="13590546" y="185420"/>
                    <a:pt x="13590546" y="119380"/>
                  </a:cubicBezTo>
                  <a:cubicBezTo>
                    <a:pt x="13590546" y="53340"/>
                    <a:pt x="13537206" y="0"/>
                    <a:pt x="13471165" y="0"/>
                  </a:cubicBezTo>
                  <a:close/>
                  <a:moveTo>
                    <a:pt x="119380" y="205740"/>
                  </a:moveTo>
                  <a:cubicBezTo>
                    <a:pt x="141947" y="205740"/>
                    <a:pt x="163590" y="196775"/>
                    <a:pt x="179548" y="180818"/>
                  </a:cubicBezTo>
                  <a:cubicBezTo>
                    <a:pt x="195505" y="164860"/>
                    <a:pt x="204470" y="143217"/>
                    <a:pt x="204470" y="120650"/>
                  </a:cubicBezTo>
                  <a:cubicBezTo>
                    <a:pt x="205740" y="166370"/>
                    <a:pt x="166370" y="205740"/>
                    <a:pt x="119380" y="205740"/>
                  </a:cubicBezTo>
                  <a:close/>
                  <a:moveTo>
                    <a:pt x="13471167" y="205740"/>
                  </a:moveTo>
                  <a:cubicBezTo>
                    <a:pt x="13430526" y="205740"/>
                    <a:pt x="13394967" y="176530"/>
                    <a:pt x="13387346" y="137160"/>
                  </a:cubicBezTo>
                  <a:lnTo>
                    <a:pt x="13387346" y="101600"/>
                  </a:lnTo>
                  <a:cubicBezTo>
                    <a:pt x="13394967" y="62230"/>
                    <a:pt x="13430526" y="33020"/>
                    <a:pt x="13471167" y="33020"/>
                  </a:cubicBezTo>
                  <a:cubicBezTo>
                    <a:pt x="13518156" y="33020"/>
                    <a:pt x="13556256" y="71120"/>
                    <a:pt x="13556256" y="118110"/>
                  </a:cubicBezTo>
                  <a:cubicBezTo>
                    <a:pt x="13556256" y="166370"/>
                    <a:pt x="13518156" y="205740"/>
                    <a:pt x="13471167" y="205740"/>
                  </a:cubicBezTo>
                  <a:close/>
                </a:path>
              </a:pathLst>
            </a:custGeom>
            <a:solidFill>
              <a:srgbClr val="157AA8"/>
            </a:solidFill>
          </p:spPr>
        </p:sp>
      </p:grpSp>
      <p:sp>
        <p:nvSpPr>
          <p:cNvPr id="7" name="TextBox 7"/>
          <p:cNvSpPr txBox="1"/>
          <p:nvPr/>
        </p:nvSpPr>
        <p:spPr bwMode="auto">
          <a:xfrm>
            <a:off x="143992" y="4737474"/>
            <a:ext cx="3946365" cy="756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2700" marR="5080" algn="ctr">
              <a:lnSpc>
                <a:spcPct val="114999"/>
              </a:lnSpc>
              <a:spcBef>
                <a:spcPts val="100"/>
              </a:spcBef>
              <a:defRPr/>
            </a:pPr>
            <a:r>
              <a:rPr lang="ru-RU" sz="1400" dirty="0" smtClean="0">
                <a:latin typeface="Arial"/>
                <a:cs typeface="Arial"/>
              </a:rPr>
              <a:t>ОПЫТ РАБОТЫ </a:t>
            </a:r>
          </a:p>
          <a:p>
            <a:pPr marL="12700" marR="5080" algn="ctr">
              <a:lnSpc>
                <a:spcPct val="114999"/>
              </a:lnSpc>
              <a:spcBef>
                <a:spcPts val="100"/>
              </a:spcBef>
              <a:defRPr/>
            </a:pPr>
            <a:r>
              <a:rPr lang="ru-RU" sz="1400" dirty="0" smtClean="0">
                <a:solidFill>
                  <a:srgbClr val="282828"/>
                </a:solidFill>
                <a:latin typeface="Arial"/>
                <a:cs typeface="Arial"/>
              </a:rPr>
              <a:t>АКТИВИЗАЦИЯ РЕЧИ ДЕТЕЙ С ТНР ПОСРЕДСТВОМ ПЛАСТИЛИНОГРАФИИ</a:t>
            </a:r>
            <a:endParaRPr lang="en-US" sz="1400" dirty="0">
              <a:solidFill>
                <a:srgbClr val="282828"/>
              </a:solidFill>
              <a:latin typeface="Arial"/>
              <a:cs typeface="Arial"/>
            </a:endParaRPr>
          </a:p>
        </p:txBody>
      </p:sp>
      <p:grpSp>
        <p:nvGrpSpPr>
          <p:cNvPr id="8" name="Group 8"/>
          <p:cNvGrpSpPr/>
          <p:nvPr/>
        </p:nvGrpSpPr>
        <p:grpSpPr bwMode="auto">
          <a:xfrm>
            <a:off x="597994" y="5469354"/>
            <a:ext cx="3362907" cy="48449"/>
            <a:chOff x="0" y="0"/>
            <a:chExt cx="44076335" cy="635000"/>
          </a:xfrm>
        </p:grpSpPr>
        <p:sp>
          <p:nvSpPr>
            <p:cNvPr id="9" name="Freeform 9"/>
            <p:cNvSpPr/>
            <p:nvPr/>
          </p:nvSpPr>
          <p:spPr bwMode="auto">
            <a:xfrm>
              <a:off x="0" y="0"/>
              <a:ext cx="44076336" cy="635000"/>
            </a:xfrm>
            <a:custGeom>
              <a:avLst/>
              <a:gdLst/>
              <a:ahLst/>
              <a:cxnLst/>
              <a:rect l="l" t="t" r="r" b="b"/>
              <a:pathLst>
                <a:path w="44076336" h="635000" extrusionOk="0">
                  <a:moveTo>
                    <a:pt x="0" y="0"/>
                  </a:moveTo>
                  <a:lnTo>
                    <a:pt x="44076336" y="0"/>
                  </a:lnTo>
                  <a:lnTo>
                    <a:pt x="44076336" y="635000"/>
                  </a:lnTo>
                  <a:lnTo>
                    <a:pt x="0" y="635000"/>
                  </a:lnTo>
                  <a:close/>
                </a:path>
              </a:pathLst>
            </a:custGeom>
            <a:solidFill>
              <a:srgbClr val="157AA8"/>
            </a:solidFill>
          </p:spPr>
        </p:sp>
      </p:grpSp>
      <p:sp>
        <p:nvSpPr>
          <p:cNvPr id="15" name="TextBox 15"/>
          <p:cNvSpPr txBox="1"/>
          <p:nvPr/>
        </p:nvSpPr>
        <p:spPr bwMode="auto">
          <a:xfrm>
            <a:off x="167408" y="5656309"/>
            <a:ext cx="3611650" cy="24460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2700" marR="539115" indent="180000" algn="just">
              <a:lnSpc>
                <a:spcPct val="114500"/>
              </a:lnSpc>
              <a:defRPr/>
            </a:pPr>
            <a:r>
              <a:rPr lang="ru-RU" sz="1100" b="1" u="none" dirty="0">
                <a:latin typeface="Arial"/>
                <a:cs typeface="Arial"/>
              </a:rPr>
              <a:t>Целевая аудитория</a:t>
            </a:r>
            <a:r>
              <a:rPr lang="en-US" sz="1100" u="none" dirty="0">
                <a:latin typeface="Arial"/>
                <a:cs typeface="Arial"/>
              </a:rPr>
              <a:t>: </a:t>
            </a:r>
            <a:r>
              <a:rPr lang="ru-RU" sz="1100" spc="20" dirty="0">
                <a:latin typeface="Arial"/>
                <a:cs typeface="Arial"/>
              </a:rPr>
              <a:t>Воспитатели</a:t>
            </a:r>
            <a:r>
              <a:rPr lang="ru-RU" sz="1100" spc="-70" dirty="0">
                <a:latin typeface="Arial"/>
                <a:cs typeface="Arial"/>
              </a:rPr>
              <a:t> </a:t>
            </a:r>
            <a:r>
              <a:rPr lang="ru-RU" sz="1100" spc="50" dirty="0">
                <a:latin typeface="Arial"/>
                <a:cs typeface="Arial"/>
              </a:rPr>
              <a:t>ДОУ,</a:t>
            </a:r>
            <a:r>
              <a:rPr lang="ru-RU" sz="1100" spc="-70" dirty="0">
                <a:latin typeface="Arial"/>
                <a:cs typeface="Arial"/>
              </a:rPr>
              <a:t> </a:t>
            </a:r>
            <a:r>
              <a:rPr lang="ru-RU" sz="1100" spc="5" dirty="0" smtClean="0">
                <a:latin typeface="Arial"/>
                <a:cs typeface="Arial"/>
              </a:rPr>
              <a:t>педагоги </a:t>
            </a:r>
            <a:r>
              <a:rPr lang="ru-RU" sz="1100" spc="5" dirty="0">
                <a:latin typeface="Arial"/>
                <a:cs typeface="Arial"/>
              </a:rPr>
              <a:t>-</a:t>
            </a:r>
            <a:r>
              <a:rPr lang="ru-RU" sz="1100" spc="-70" dirty="0">
                <a:latin typeface="Arial"/>
                <a:cs typeface="Arial"/>
              </a:rPr>
              <a:t> </a:t>
            </a:r>
            <a:r>
              <a:rPr lang="ru-RU" sz="1100" dirty="0">
                <a:latin typeface="Arial"/>
                <a:cs typeface="Arial"/>
              </a:rPr>
              <a:t>психологи, </a:t>
            </a:r>
            <a:r>
              <a:rPr lang="ru-RU" sz="1100" spc="-360" dirty="0">
                <a:latin typeface="Arial"/>
                <a:cs typeface="Arial"/>
              </a:rPr>
              <a:t> </a:t>
            </a:r>
            <a:r>
              <a:rPr lang="ru-RU" sz="1100" spc="5" dirty="0">
                <a:latin typeface="Arial"/>
                <a:cs typeface="Arial"/>
              </a:rPr>
              <a:t>учителя-</a:t>
            </a:r>
            <a:r>
              <a:rPr lang="ru-RU" sz="1100" spc="-75" dirty="0">
                <a:latin typeface="Arial"/>
                <a:cs typeface="Arial"/>
              </a:rPr>
              <a:t> </a:t>
            </a:r>
            <a:r>
              <a:rPr lang="ru-RU" sz="1100" spc="20" dirty="0">
                <a:latin typeface="Arial"/>
                <a:cs typeface="Arial"/>
              </a:rPr>
              <a:t>логопеды, дети от </a:t>
            </a:r>
            <a:r>
              <a:rPr lang="ru-RU" sz="1100" spc="20" dirty="0" smtClean="0">
                <a:latin typeface="Arial"/>
                <a:cs typeface="Arial"/>
              </a:rPr>
              <a:t>5 </a:t>
            </a:r>
            <a:r>
              <a:rPr lang="ru-RU" sz="1100" spc="20" dirty="0">
                <a:latin typeface="Arial"/>
                <a:cs typeface="Arial"/>
              </a:rPr>
              <a:t>лет.</a:t>
            </a:r>
            <a:endParaRPr lang="ru-RU" sz="1100" dirty="0">
              <a:latin typeface="Arial"/>
              <a:cs typeface="Arial"/>
            </a:endParaRPr>
          </a:p>
          <a:p>
            <a:pPr indent="180000" algn="just">
              <a:defRPr/>
            </a:pPr>
            <a:r>
              <a:rPr lang="ru-RU" sz="1100" b="1" dirty="0">
                <a:latin typeface="Arial"/>
                <a:cs typeface="Arial"/>
              </a:rPr>
              <a:t>П</a:t>
            </a:r>
            <a:r>
              <a:rPr lang="ru-RU" sz="1100" b="1" u="none" dirty="0">
                <a:latin typeface="Arial"/>
                <a:cs typeface="Arial"/>
              </a:rPr>
              <a:t>роблемное поле</a:t>
            </a:r>
            <a:r>
              <a:rPr lang="en-US" sz="1100" b="1" u="none" dirty="0">
                <a:latin typeface="Arial"/>
                <a:cs typeface="Arial"/>
              </a:rPr>
              <a:t>:</a:t>
            </a:r>
            <a:r>
              <a:rPr lang="en-US" sz="1100" u="none" dirty="0">
                <a:latin typeface="Arial"/>
                <a:cs typeface="Arial"/>
              </a:rPr>
              <a:t> </a:t>
            </a:r>
            <a:r>
              <a:rPr lang="ru-RU" sz="1100" dirty="0" smtClean="0">
                <a:latin typeface="Arial"/>
                <a:cs typeface="Arial"/>
              </a:rPr>
              <a:t>метод </a:t>
            </a:r>
            <a:r>
              <a:rPr lang="ru-RU" sz="1100" dirty="0" err="1" smtClean="0">
                <a:latin typeface="Arial"/>
                <a:cs typeface="Arial"/>
              </a:rPr>
              <a:t>пластилинографии</a:t>
            </a:r>
            <a:r>
              <a:rPr lang="ru-RU" sz="1100" dirty="0" smtClean="0">
                <a:latin typeface="Arial"/>
                <a:cs typeface="Arial"/>
              </a:rPr>
              <a:t> позволяет создать необходимые условия для развития тонких движений пальцев рук, и, как следствие, активизировать речь детей, а так же мотивировать детей на участие в </a:t>
            </a:r>
            <a:r>
              <a:rPr lang="ru-RU" sz="1100" dirty="0" err="1" smtClean="0">
                <a:latin typeface="Arial"/>
                <a:cs typeface="Arial"/>
              </a:rPr>
              <a:t>эстетизации</a:t>
            </a:r>
            <a:r>
              <a:rPr lang="ru-RU" sz="1100" dirty="0" smtClean="0">
                <a:latin typeface="Arial"/>
                <a:cs typeface="Arial"/>
              </a:rPr>
              <a:t> развивающей среды группы, созданию дидактических пособий, выполнению подарков и сюрпризов.</a:t>
            </a:r>
            <a:endParaRPr dirty="0"/>
          </a:p>
          <a:p>
            <a:pPr indent="180000" algn="just">
              <a:defRPr/>
            </a:pPr>
            <a:r>
              <a:rPr lang="ru-RU" sz="1100" b="1" u="none" dirty="0" smtClean="0">
                <a:latin typeface="Arial"/>
                <a:cs typeface="Arial"/>
              </a:rPr>
              <a:t>Цель</a:t>
            </a:r>
            <a:r>
              <a:rPr lang="en-US" sz="1100" u="none" dirty="0">
                <a:latin typeface="Arial"/>
                <a:cs typeface="Arial"/>
              </a:rPr>
              <a:t>:</a:t>
            </a:r>
            <a:r>
              <a:rPr lang="ru-RU" sz="1100" dirty="0">
                <a:latin typeface="Arial"/>
                <a:cs typeface="Arial"/>
              </a:rPr>
              <a:t>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разработка системы образовательной деятельности, направленной на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активизацию речи детей с ТНР посредством 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создания  картин  в технике </a:t>
            </a:r>
            <a:r>
              <a:rPr lang="ru-RU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пластилинографии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1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6"/>
          <p:cNvSpPr txBox="1"/>
          <p:nvPr/>
        </p:nvSpPr>
        <p:spPr bwMode="auto">
          <a:xfrm>
            <a:off x="1778463" y="1057257"/>
            <a:ext cx="5584771" cy="1269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02"/>
              </a:lnSpc>
              <a:defRPr/>
            </a:pPr>
            <a:r>
              <a:rPr lang="ru-RU" sz="2600" b="1" dirty="0" smtClean="0">
                <a:solidFill>
                  <a:srgbClr val="157AA8"/>
                </a:solidFill>
                <a:latin typeface="Arial"/>
                <a:cs typeface="Arial"/>
              </a:rPr>
              <a:t>Активизация речи детей с ТНР посредством </a:t>
            </a:r>
            <a:r>
              <a:rPr lang="ru-RU" sz="2600" b="1" dirty="0" err="1" smtClean="0">
                <a:solidFill>
                  <a:srgbClr val="157AA8"/>
                </a:solidFill>
                <a:latin typeface="Arial"/>
                <a:cs typeface="Arial"/>
              </a:rPr>
              <a:t>пластилинографии</a:t>
            </a:r>
            <a:r>
              <a:rPr lang="ru-RU" sz="2600" b="1" dirty="0" smtClean="0">
                <a:solidFill>
                  <a:srgbClr val="157AA8"/>
                </a:solidFill>
                <a:latin typeface="Arial"/>
                <a:cs typeface="Arial"/>
              </a:rPr>
              <a:t> </a:t>
            </a:r>
            <a:r>
              <a:rPr lang="ru-RU" sz="2600" dirty="0">
                <a:solidFill>
                  <a:srgbClr val="157AA8"/>
                </a:solidFill>
                <a:latin typeface="Lato Heavy Bold"/>
              </a:rPr>
              <a:t/>
            </a:r>
            <a:br>
              <a:rPr lang="ru-RU" sz="2600" dirty="0">
                <a:solidFill>
                  <a:srgbClr val="157AA8"/>
                </a:solidFill>
                <a:latin typeface="Lato Heavy Bold"/>
              </a:rPr>
            </a:br>
            <a:endParaRPr lang="en-US" sz="2600" b="1" dirty="0">
              <a:solidFill>
                <a:srgbClr val="157AA8"/>
              </a:solidFill>
              <a:latin typeface="Lato Heavy Bold"/>
            </a:endParaRPr>
          </a:p>
        </p:txBody>
      </p:sp>
      <p:sp>
        <p:nvSpPr>
          <p:cNvPr id="17" name="TextBox 17"/>
          <p:cNvSpPr txBox="1"/>
          <p:nvPr/>
        </p:nvSpPr>
        <p:spPr bwMode="auto">
          <a:xfrm>
            <a:off x="2279447" y="285382"/>
            <a:ext cx="5083787" cy="461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20"/>
              </a:lnSpc>
              <a:defRPr/>
            </a:pPr>
            <a:r>
              <a:rPr lang="ru-RU" sz="1300">
                <a:solidFill>
                  <a:srgbClr val="282828"/>
                </a:solidFill>
                <a:latin typeface="Arial"/>
                <a:cs typeface="Arial"/>
              </a:rPr>
              <a:t>МУНИЦИПАЛЬНОЕ ДОШКОЛЬНОЕ ОБРАЗОВАТЕЛЬНОЕ УЧРЕЖДЕНИЕ «ДЕТСКИЙ САД № 365 Г. ЧЕЛЯБИНСКА»</a:t>
            </a:r>
            <a:endParaRPr lang="en-US" sz="1300">
              <a:solidFill>
                <a:srgbClr val="282828"/>
              </a:solidFill>
              <a:latin typeface="Arial"/>
              <a:cs typeface="Arial"/>
            </a:endParaRPr>
          </a:p>
        </p:txBody>
      </p:sp>
      <p:sp>
        <p:nvSpPr>
          <p:cNvPr id="18" name="TextBox 18"/>
          <p:cNvSpPr txBox="1"/>
          <p:nvPr/>
        </p:nvSpPr>
        <p:spPr bwMode="auto">
          <a:xfrm>
            <a:off x="4600453" y="4403109"/>
            <a:ext cx="2594738" cy="3958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65"/>
              </a:lnSpc>
              <a:defRPr/>
            </a:pPr>
            <a:endParaRPr lang="en-US" sz="1450" u="none">
              <a:solidFill>
                <a:srgbClr val="FFFFFF"/>
              </a:solidFill>
              <a:latin typeface="Lato"/>
            </a:endParaRPr>
          </a:p>
        </p:txBody>
      </p:sp>
      <p:sp>
        <p:nvSpPr>
          <p:cNvPr id="19" name="TextBox 19"/>
          <p:cNvSpPr txBox="1"/>
          <p:nvPr/>
        </p:nvSpPr>
        <p:spPr bwMode="auto">
          <a:xfrm>
            <a:off x="4311650" y="4403109"/>
            <a:ext cx="3051584" cy="56425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15460" lvl="1">
              <a:lnSpc>
                <a:spcPts val="1958"/>
              </a:lnSpc>
              <a:defRPr/>
            </a:pPr>
            <a:r>
              <a:rPr lang="ru-RU" sz="1300">
                <a:solidFill>
                  <a:schemeClr val="bg1"/>
                </a:solidFill>
                <a:latin typeface="Lato"/>
              </a:rPr>
              <a:t>Дидактическое пособие многофункционально, его можно использовать в ходе занятий, совместной деятельности и для организации режиссёрской игры.  Пособие представляет собой книгу, каждая страница которой выполнена в технике объёмного изображения и представляет разнообразные сферы жизни (растения, животный мир), профессиональной деятельности людей.</a:t>
            </a:r>
            <a:endParaRPr/>
          </a:p>
          <a:p>
            <a:pPr marL="115460" lvl="1">
              <a:lnSpc>
                <a:spcPts val="1958"/>
              </a:lnSpc>
              <a:defRPr/>
            </a:pPr>
            <a:r>
              <a:rPr lang="ru-RU" sz="1300">
                <a:solidFill>
                  <a:schemeClr val="bg1"/>
                </a:solidFill>
                <a:latin typeface="Lato"/>
              </a:rPr>
              <a:t>Каждая страница – это своеобразное игровое поле, которое может быть использовано для режиссёрской игры с применением мелких игрушек.</a:t>
            </a:r>
            <a:endParaRPr/>
          </a:p>
          <a:p>
            <a:pPr marL="115460" lvl="1">
              <a:lnSpc>
                <a:spcPts val="1958"/>
              </a:lnSpc>
              <a:defRPr/>
            </a:pPr>
            <a:r>
              <a:rPr lang="ru-RU" sz="1300">
                <a:solidFill>
                  <a:schemeClr val="bg1"/>
                </a:solidFill>
                <a:latin typeface="Lato"/>
              </a:rPr>
              <a:t>К книге прилагаются предметные картинки с изображением людей разных профессий, животных, растений (для построения игрового пространства) </a:t>
            </a:r>
            <a:endParaRPr lang="en-US" sz="1300">
              <a:solidFill>
                <a:schemeClr val="bg1"/>
              </a:solidFill>
              <a:latin typeface="Lato Heavy"/>
            </a:endParaRPr>
          </a:p>
        </p:txBody>
      </p:sp>
      <p:sp>
        <p:nvSpPr>
          <p:cNvPr id="20" name="TextBox 20"/>
          <p:cNvSpPr txBox="1"/>
          <p:nvPr/>
        </p:nvSpPr>
        <p:spPr bwMode="auto">
          <a:xfrm>
            <a:off x="4600453" y="10547058"/>
            <a:ext cx="2476500" cy="1911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38"/>
              </a:lnSpc>
              <a:defRPr/>
            </a:pPr>
            <a:endParaRPr/>
          </a:p>
        </p:txBody>
      </p:sp>
      <p:grpSp>
        <p:nvGrpSpPr>
          <p:cNvPr id="10" name="Group 10"/>
          <p:cNvGrpSpPr/>
          <p:nvPr/>
        </p:nvGrpSpPr>
        <p:grpSpPr bwMode="auto">
          <a:xfrm>
            <a:off x="3946260" y="2147510"/>
            <a:ext cx="3534771" cy="8388035"/>
            <a:chOff x="-3585" y="-28575"/>
            <a:chExt cx="1125604" cy="3084208"/>
          </a:xfrm>
        </p:grpSpPr>
        <p:sp>
          <p:nvSpPr>
            <p:cNvPr id="11" name="Freeform 11"/>
            <p:cNvSpPr/>
            <p:nvPr/>
          </p:nvSpPr>
          <p:spPr bwMode="auto">
            <a:xfrm>
              <a:off x="-3585" y="-5120"/>
              <a:ext cx="1125604" cy="3060753"/>
            </a:xfrm>
            <a:custGeom>
              <a:avLst/>
              <a:gdLst/>
              <a:ahLst/>
              <a:cxnLst/>
              <a:rect l="l" t="t" r="r" b="b"/>
              <a:pathLst>
                <a:path w="1125604" h="3060753" extrusionOk="0">
                  <a:moveTo>
                    <a:pt x="0" y="0"/>
                  </a:moveTo>
                  <a:lnTo>
                    <a:pt x="1125604" y="0"/>
                  </a:lnTo>
                  <a:lnTo>
                    <a:pt x="1125604" y="3060753"/>
                  </a:lnTo>
                  <a:lnTo>
                    <a:pt x="0" y="3060753"/>
                  </a:lnTo>
                  <a:close/>
                </a:path>
              </a:pathLst>
            </a:custGeom>
            <a:solidFill>
              <a:srgbClr val="157AA8">
                <a:alpha val="74902"/>
              </a:srgbClr>
            </a:solidFill>
          </p:spPr>
        </p:sp>
        <p:sp>
          <p:nvSpPr>
            <p:cNvPr id="12" name="TextBox 12"/>
            <p:cNvSpPr txBox="1"/>
            <p:nvPr/>
          </p:nvSpPr>
          <p:spPr bwMode="auto">
            <a:xfrm>
              <a:off x="0" y="-28575"/>
              <a:ext cx="812800" cy="841375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36"/>
                </a:lnSpc>
                <a:defRPr/>
              </a:pPr>
              <a:endParaRPr/>
            </a:p>
          </p:txBody>
        </p:sp>
      </p:grpSp>
      <p:sp>
        <p:nvSpPr>
          <p:cNvPr id="6" name="TextBox 5"/>
          <p:cNvSpPr txBox="1"/>
          <p:nvPr/>
        </p:nvSpPr>
        <p:spPr bwMode="auto">
          <a:xfrm>
            <a:off x="4341645" y="4652324"/>
            <a:ext cx="2991593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defRPr/>
            </a:pPr>
            <a:endParaRPr lang="ru-RU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400" b="1" dirty="0">
                <a:solidFill>
                  <a:schemeClr val="bg1"/>
                </a:solidFill>
                <a:latin typeface="Arial"/>
                <a:cs typeface="Arial"/>
              </a:rPr>
              <a:t>АННОТАЦИЯ:</a:t>
            </a:r>
            <a:endParaRPr lang="ru-RU" sz="14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just">
              <a:defRPr/>
            </a:pP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опыте работы  представлены  </a:t>
            </a: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 </a:t>
            </a:r>
            <a:r>
              <a:rPr lang="ru-RU" sz="1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пластилинографии</a:t>
            </a: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как эффективного и целесообразного средства развития мелкой моторики у детей старшего дошкольного </a:t>
            </a:r>
            <a:r>
              <a:rPr lang="ru-RU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возраста с ТНР, разработана система работы по созданию сюжетных картин, рассмотрены принципы организации совместной деятельности, интеграции образовательных областей .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18945" y="102071"/>
            <a:ext cx="1511440" cy="1511440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 bwMode="auto">
          <a:xfrm>
            <a:off x="318945" y="59347"/>
            <a:ext cx="1685001" cy="1668017"/>
          </a:xfrm>
          <a:prstGeom prst="ellipse">
            <a:avLst/>
          </a:prstGeom>
          <a:noFill/>
          <a:ln w="19050">
            <a:solidFill>
              <a:srgbClr val="0091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3" name="Содержимое 6" descr="C:\Users\user001\AppData\Local\Temp\Rar$DI47.420\IMG20231020170810.jpg"/>
          <p:cNvPicPr>
            <a:picLocks/>
          </p:cNvPicPr>
          <p:nvPr/>
        </p:nvPicPr>
        <p:blipFill>
          <a:blip r:embed="rId4" cstate="print"/>
          <a:srcRect l="2544" t="32617" r="1015" b="12744"/>
          <a:stretch>
            <a:fillRect/>
          </a:stretch>
        </p:blipFill>
        <p:spPr bwMode="auto">
          <a:xfrm>
            <a:off x="405879" y="2361210"/>
            <a:ext cx="3205845" cy="2224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Содержимое 7" descr="C:\Users\user001\AppData\Local\Temp\Rar$DI25.063\IMG20231020165857.jpg"/>
          <p:cNvPicPr>
            <a:picLocks/>
          </p:cNvPicPr>
          <p:nvPr/>
        </p:nvPicPr>
        <p:blipFill>
          <a:blip r:embed="rId5" cstate="print"/>
          <a:srcRect l="3795" t="10978" r="17013" b="11396"/>
          <a:stretch>
            <a:fillRect/>
          </a:stretch>
        </p:blipFill>
        <p:spPr bwMode="auto">
          <a:xfrm>
            <a:off x="405880" y="8305761"/>
            <a:ext cx="3205844" cy="2229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8498394"/>
            <a:ext cx="7556500" cy="2257438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5991544" y="365447"/>
            <a:ext cx="988180" cy="757605"/>
          </a:xfrm>
          <a:prstGeom prst="rect">
            <a:avLst/>
          </a:prstGeom>
        </p:spPr>
      </p:pic>
      <p:sp>
        <p:nvSpPr>
          <p:cNvPr id="17" name="TextBox 17"/>
          <p:cNvSpPr txBox="1"/>
          <p:nvPr/>
        </p:nvSpPr>
        <p:spPr bwMode="auto">
          <a:xfrm>
            <a:off x="239397" y="330046"/>
            <a:ext cx="2197805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1595"/>
              </a:lnSpc>
              <a:spcBef>
                <a:spcPts val="0"/>
              </a:spcBef>
              <a:defRPr/>
            </a:pPr>
            <a:r>
              <a:rPr lang="ru-RU" sz="1100" b="1" dirty="0" smtClean="0">
                <a:latin typeface="Arial"/>
                <a:cs typeface="Arial"/>
              </a:rPr>
              <a:t>Опыт работы «Активизация речи детей посредством </a:t>
            </a:r>
            <a:r>
              <a:rPr lang="ru-RU" sz="1100" b="1" dirty="0" err="1" smtClean="0">
                <a:latin typeface="Arial"/>
                <a:cs typeface="Arial"/>
              </a:rPr>
              <a:t>пластилинографии</a:t>
            </a:r>
            <a:r>
              <a:rPr lang="ru-RU" sz="1100" b="1" dirty="0" smtClean="0">
                <a:latin typeface="Arial"/>
                <a:cs typeface="Arial"/>
              </a:rPr>
              <a:t>»</a:t>
            </a:r>
            <a:r>
              <a:rPr lang="ru-RU" sz="1350" dirty="0">
                <a:solidFill>
                  <a:srgbClr val="157AA8"/>
                </a:solidFill>
                <a:latin typeface="Lato Heavy Bold"/>
              </a:rPr>
              <a:t/>
            </a:r>
            <a:br>
              <a:rPr lang="ru-RU" sz="1350" dirty="0">
                <a:solidFill>
                  <a:srgbClr val="157AA8"/>
                </a:solidFill>
                <a:latin typeface="Lato Heavy Bold"/>
              </a:rPr>
            </a:br>
            <a:endParaRPr lang="ru-RU" sz="1350" dirty="0">
              <a:solidFill>
                <a:srgbClr val="157AA8"/>
              </a:solidFill>
              <a:latin typeface="Lato Heavy Bold"/>
            </a:endParaRPr>
          </a:p>
          <a:p>
            <a:pPr marL="0" lvl="0" indent="0" algn="l">
              <a:lnSpc>
                <a:spcPts val="1595"/>
              </a:lnSpc>
              <a:spcBef>
                <a:spcPts val="0"/>
              </a:spcBef>
              <a:defRPr/>
            </a:pPr>
            <a:endParaRPr lang="en-US" sz="1350" u="none" dirty="0">
              <a:solidFill>
                <a:srgbClr val="157AA8"/>
              </a:solidFill>
              <a:latin typeface="Lato Heavy Bold"/>
            </a:endParaRPr>
          </a:p>
        </p:txBody>
      </p:sp>
      <p:grpSp>
        <p:nvGrpSpPr>
          <p:cNvPr id="18" name="Group 18"/>
          <p:cNvGrpSpPr/>
          <p:nvPr/>
        </p:nvGrpSpPr>
        <p:grpSpPr bwMode="auto">
          <a:xfrm>
            <a:off x="195822" y="8667701"/>
            <a:ext cx="5249885" cy="2172042"/>
            <a:chOff x="0" y="-38100"/>
            <a:chExt cx="6999846" cy="2896057"/>
          </a:xfrm>
        </p:grpSpPr>
        <p:sp>
          <p:nvSpPr>
            <p:cNvPr id="19" name="TextBox 19"/>
            <p:cNvSpPr txBox="1"/>
            <p:nvPr/>
          </p:nvSpPr>
          <p:spPr bwMode="auto">
            <a:xfrm>
              <a:off x="3546350" y="2655748"/>
              <a:ext cx="3422830" cy="202209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86"/>
                </a:lnSpc>
                <a:defRPr/>
              </a:pPr>
              <a:endParaRPr/>
            </a:p>
          </p:txBody>
        </p:sp>
        <p:sp>
          <p:nvSpPr>
            <p:cNvPr id="20" name="TextBox 20"/>
            <p:cNvSpPr txBox="1"/>
            <p:nvPr/>
          </p:nvSpPr>
          <p:spPr bwMode="auto">
            <a:xfrm>
              <a:off x="0" y="2645102"/>
              <a:ext cx="3268649" cy="201947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298"/>
                </a:lnSpc>
                <a:defRPr/>
              </a:pPr>
              <a:endParaRPr/>
            </a:p>
          </p:txBody>
        </p:sp>
        <p:sp>
          <p:nvSpPr>
            <p:cNvPr id="21" name="TextBox 21"/>
            <p:cNvSpPr txBox="1"/>
            <p:nvPr/>
          </p:nvSpPr>
          <p:spPr bwMode="auto">
            <a:xfrm>
              <a:off x="3" y="-38100"/>
              <a:ext cx="6999842" cy="290677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742"/>
                </a:lnSpc>
                <a:defRPr/>
              </a:pPr>
              <a:r>
                <a:rPr lang="ru-RU" sz="1100">
                  <a:solidFill>
                    <a:srgbClr val="FFFFFF"/>
                  </a:solidFill>
                  <a:latin typeface="Arial"/>
                  <a:cs typeface="Arial"/>
                </a:rPr>
                <a:t>Материал подготовил</a:t>
              </a:r>
              <a:endParaRPr lang="en-US" sz="110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22" name="TextBox 22"/>
            <p:cNvSpPr txBox="1"/>
            <p:nvPr/>
          </p:nvSpPr>
          <p:spPr bwMode="auto">
            <a:xfrm>
              <a:off x="3" y="331959"/>
              <a:ext cx="6999842" cy="478764"/>
            </a:xfrm>
            <a:prstGeom prst="rect">
              <a:avLst/>
            </a:prstGeom>
            <a:grpFill/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1399"/>
                </a:lnSpc>
                <a:defRPr/>
              </a:pPr>
              <a:r>
                <a:rPr lang="ru-RU" sz="1100" dirty="0">
                  <a:solidFill>
                    <a:srgbClr val="FFFFFF"/>
                  </a:solidFill>
                  <a:latin typeface="Arial"/>
                  <a:cs typeface="Arial"/>
                </a:rPr>
                <a:t>Воспитатель МБДОУ «ДС № 365 г. Челябинска»</a:t>
              </a:r>
              <a:endParaRPr dirty="0"/>
            </a:p>
            <a:p>
              <a:pPr>
                <a:lnSpc>
                  <a:spcPts val="1399"/>
                </a:lnSpc>
                <a:defRPr/>
              </a:pPr>
              <a:r>
                <a:rPr lang="ru-RU" sz="1100" dirty="0" smtClean="0">
                  <a:solidFill>
                    <a:srgbClr val="FFFFFF"/>
                  </a:solidFill>
                  <a:latin typeface="Arial"/>
                  <a:cs typeface="Arial"/>
                </a:rPr>
                <a:t>Многолетняя Александра Владиславовна</a:t>
              </a:r>
              <a:endParaRPr lang="en-US" sz="11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5" name="object 3"/>
          <p:cNvSpPr txBox="1"/>
          <p:nvPr/>
        </p:nvSpPr>
        <p:spPr bwMode="auto">
          <a:xfrm>
            <a:off x="260329" y="1026594"/>
            <a:ext cx="2322472" cy="45833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Программное содержание: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1. Выявить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возможности </a:t>
            </a:r>
            <a:r>
              <a:rPr 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пластилинографии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как эффективного и целесообразного средства развития мелкой моторики у детей старшего дошкольного возраста.</a:t>
            </a:r>
          </a:p>
          <a:p>
            <a:pPr lvl="0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2. Учить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детей основным приемам </a:t>
            </a:r>
            <a:r>
              <a:rPr 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пластилинографии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(надавливание, размазывание, ощипывание, вдавливание).</a:t>
            </a:r>
            <a:endParaRPr lang="ru-RU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. Учить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детей принимать задачу, слушать и слышать речь воспитателя действовать по образцу, а затем по словесному указанию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4. Учить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детей создавать сюжетные композиции на темы окружающей жизни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5. Развивать координацию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движения рук, глазомер.</a:t>
            </a:r>
          </a:p>
          <a:p>
            <a:pPr lvl="0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Развивать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творчество, инициативу.  </a:t>
            </a:r>
          </a:p>
          <a:p>
            <a:pPr lvl="0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Развивать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пространственное видение и мышление.</a:t>
            </a:r>
          </a:p>
          <a:p>
            <a:pPr lvl="0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Привлекать детей к оформлению группы, выставок, выполнению подарков-сюрпризов.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object 3"/>
          <p:cNvSpPr txBox="1"/>
          <p:nvPr/>
        </p:nvSpPr>
        <p:spPr bwMode="auto">
          <a:xfrm>
            <a:off x="5086091" y="1434855"/>
            <a:ext cx="2160000" cy="55989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Этапы </a:t>
            </a:r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образовательной деятельности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I этап –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подготовительный</a:t>
            </a:r>
          </a:p>
          <a:p>
            <a:pPr lvl="0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1. Разработка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перспективного плана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работы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2. Сбор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информационного материала.</a:t>
            </a:r>
          </a:p>
          <a:p>
            <a:pPr lvl="0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3. Создание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предметно-пространственной среды,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центра творческой активности «Пластилиновые картины»</a:t>
            </a:r>
          </a:p>
          <a:p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4. Привлечение родителей.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II этап – основной (практический)</a:t>
            </a:r>
          </a:p>
          <a:p>
            <a:pPr lvl="0"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1. Совместная 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деятельность педагога с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детьми.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2. Организация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самостоятельной деятельности в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Центре творческой активности.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3. Разработка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картотеки дидактических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игр, технологических карт.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4. Создание картотеки консультационных материалов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родителей.</a:t>
            </a:r>
          </a:p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III этап – заключительный:</a:t>
            </a:r>
          </a:p>
          <a:p>
            <a:pPr lvl="0"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1. Выставки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детских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работ, оформление группы.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2. Создание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фотоальбома творческих работ, выполненных в технике </a:t>
            </a:r>
            <a:r>
              <a:rPr 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пластилинографии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Рисунок 24" descr="https://sun9-71.userapi.com/impg/yNQ2f6g1SgJiKNsDAZMYU2lG0QkmL6Clt89A_w/JcLlquadIaU.jpg?size=2560x1920&amp;quality=95&amp;sign=9ba593911d7e2c45adde1ec9c8296165&amp;type=albu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019" y="365447"/>
            <a:ext cx="2131232" cy="1533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object 3"/>
          <p:cNvSpPr txBox="1"/>
          <p:nvPr/>
        </p:nvSpPr>
        <p:spPr bwMode="auto">
          <a:xfrm>
            <a:off x="2698251" y="1993900"/>
            <a:ext cx="2160000" cy="50911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just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Образовательная деятельность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осуществляется в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ходе совместной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деятельности.</a:t>
            </a:r>
          </a:p>
          <a:p>
            <a:pPr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В основе образовательной деятельности лежит комплексно – тематическое планирование. </a:t>
            </a:r>
          </a:p>
          <a:p>
            <a:pPr algn="just"/>
            <a:r>
              <a:rPr lang="ru-RU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Принципы </a:t>
            </a: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организации совместной деятельности воспитателя и ребенка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1. Построение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образовательной деятельности на основе индивидуальных особенностей каждого ребенка. </a:t>
            </a:r>
          </a:p>
          <a:p>
            <a:pPr lvl="0"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2. Содействие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и сотрудничество детей и взрослых, признание ребенка полноценным участником (субъектом) образовательных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отношений.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3. Поддержка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инициативы детей в различных видах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деятельности.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4. Сотрудничество 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с семьей;</a:t>
            </a:r>
          </a:p>
          <a:p>
            <a:pPr lvl="0"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5. Формирование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познавательных интересов и познавательных действий ребенка в различных видах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деятельности.</a:t>
            </a:r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6. Соответствие 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условий, требований, методов возрасту и особенностям 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развития.</a:t>
            </a:r>
            <a:r>
              <a:rPr lang="ru-RU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Рисунок 26" descr="https://sun9-49.userapi.com/impg/NYkmLaTIKDSOsRjpsyJI_opPMbmFMYAZDlQrtg/ulfUPR4CqNE.jpg?size=2560x1920&amp;quality=95&amp;sign=2c36a685b06e6f87d661a548263eb5c7&amp;type=album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28" y="5617615"/>
            <a:ext cx="2251710" cy="1764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2" descr="C:\Users\user001\Desktop\фото для проекта\20220907_15533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25" b="28028"/>
          <a:stretch>
            <a:fillRect/>
          </a:stretch>
        </p:blipFill>
        <p:spPr bwMode="auto">
          <a:xfrm>
            <a:off x="5149849" y="6754900"/>
            <a:ext cx="2096241" cy="163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Елена\Desktop\qrcode_by_smartbobr_ru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220" y="8635623"/>
            <a:ext cx="1982980" cy="198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1235</TotalTime>
  <Words>580</Words>
  <Application>Microsoft Office PowerPoint</Application>
  <DocSecurity>0</DocSecurity>
  <PresentationFormat>Произвольный</PresentationFormat>
  <Paragraphs>51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Lato Heavy</vt:lpstr>
      <vt:lpstr>Lato Heavy Bold</vt:lpstr>
      <vt:lpstr>Lato</vt:lpstr>
      <vt:lpstr>Calibri</vt:lpstr>
      <vt:lpstr>Office Theme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ГПСП замов_ Всегда под рукой</dc:title>
  <dc:subject/>
  <dc:creator>Татьяна</dc:creator>
  <cp:keywords/>
  <dc:description/>
  <cp:lastModifiedBy>Пользователь Windows</cp:lastModifiedBy>
  <cp:revision>54</cp:revision>
  <dcterms:created xsi:type="dcterms:W3CDTF">2006-08-16T00:00:00Z</dcterms:created>
  <dcterms:modified xsi:type="dcterms:W3CDTF">2024-04-10T03:46:49Z</dcterms:modified>
  <cp:category/>
  <dc:identifier>DAFBocwV3JE</dc:identifier>
  <cp:contentStatus/>
  <dc:language/>
  <cp:version/>
</cp:coreProperties>
</file>