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7" r:id="rId10"/>
    <p:sldId id="263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9" autoAdjust="0"/>
    <p:restoredTop sz="94660"/>
  </p:normalViewPr>
  <p:slideViewPr>
    <p:cSldViewPr>
      <p:cViewPr varScale="1">
        <p:scale>
          <a:sx n="83" d="100"/>
          <a:sy n="83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603448"/>
            <a:ext cx="7772400" cy="420506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 «Игровые технологии в практике 	ДОУ»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124744"/>
            <a:ext cx="6400800" cy="1473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283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игровой технологии</a:t>
            </a:r>
            <a:r>
              <a:rPr lang="ru-RU" dirty="0">
                <a:solidFill>
                  <a:schemeClr val="tx1"/>
                </a:solidFill>
              </a:rPr>
              <a:t> не в том, что она является развлечением и отдыхом, а в том, что при правильном руководстве становится: способом обучения; деятельностью для реализации творчества; методом терапии; первым шагом социализации ребёнка в обществе.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90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04664"/>
            <a:ext cx="7408333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На современном этапе игровая деятельность в качестве </a:t>
            </a:r>
            <a:r>
              <a:rPr lang="ru-RU" sz="3200" b="1" dirty="0"/>
              <a:t>самостоятельной технологии может быть использована: </a:t>
            </a:r>
            <a:r>
              <a:rPr lang="ru-RU" sz="3200" dirty="0"/>
              <a:t>для освоения темы или содержания изучаемого материала; в качестве занятия или его части</a:t>
            </a:r>
            <a:r>
              <a:rPr lang="ru-RU" sz="3200" i="1" dirty="0"/>
              <a:t>(введения, объяснения, закрепления, упражнения, контроля)</a:t>
            </a:r>
            <a:r>
              <a:rPr lang="ru-RU" sz="3200" dirty="0"/>
              <a:t>; как часть образовательной программы, формируемой коллективом ДОУ.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240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5365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000" b="1" dirty="0"/>
              <a:t>выбор игры </a:t>
            </a:r>
            <a:r>
              <a:rPr lang="ru-RU" sz="3000" dirty="0"/>
              <a:t>- зависит от воспитательных задач, </a:t>
            </a:r>
            <a:r>
              <a:rPr lang="ru-RU" sz="3000" dirty="0" smtClean="0"/>
              <a:t>требующих </a:t>
            </a:r>
            <a:r>
              <a:rPr lang="ru-RU" sz="3000" dirty="0"/>
              <a:t>своего </a:t>
            </a:r>
            <a:r>
              <a:rPr lang="ru-RU" sz="3000" dirty="0" smtClean="0"/>
              <a:t>разрешения</a:t>
            </a:r>
          </a:p>
          <a:p>
            <a:pPr lvl="0" algn="just"/>
            <a:r>
              <a:rPr lang="ru-RU" sz="3000" b="1" dirty="0"/>
              <a:t>предложение игры </a:t>
            </a:r>
            <a:r>
              <a:rPr lang="ru-RU" sz="3000" dirty="0"/>
              <a:t>- создаётся игровая проблема, для решения которой предлагаются различные игровые задачи: правила и техника действий);</a:t>
            </a:r>
          </a:p>
          <a:p>
            <a:pPr lvl="0" algn="just"/>
            <a:r>
              <a:rPr lang="ru-RU" sz="3000" b="1" dirty="0"/>
              <a:t>объяснение игры </a:t>
            </a:r>
            <a:r>
              <a:rPr lang="ru-RU" sz="3000" dirty="0"/>
              <a:t>- кратко, чётко, только после возникновения интереса детей к игре;</a:t>
            </a:r>
          </a:p>
          <a:p>
            <a:pPr lvl="0" algn="just"/>
            <a:r>
              <a:rPr lang="ru-RU" sz="3000" b="1" dirty="0"/>
              <a:t>игровое оборудование </a:t>
            </a:r>
            <a:r>
              <a:rPr lang="ru-RU" sz="3000" dirty="0"/>
              <a:t>- должно максимально соответствовать содержанию игры и всем требованиям к предметно-игровой среде по ФГОС;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459432"/>
            <a:ext cx="8229600" cy="301866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уководство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педагога при организации игровой технологии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должно соответствовать требованиям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76355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62068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ru-RU" b="1" dirty="0"/>
              <a:t>организация игрового коллектива</a:t>
            </a:r>
            <a:r>
              <a:rPr lang="ru-RU" dirty="0"/>
              <a:t> - игровые задачи формулируются таким образом, чтобы каждый ребёнок мог проявить свою активность и организаторские умения. Дети могут действовать в зависимости от хода игры индивидуально, в парах или командах, коллективно.</a:t>
            </a:r>
          </a:p>
          <a:p>
            <a:pPr lvl="0"/>
            <a:r>
              <a:rPr lang="ru-RU" b="1" dirty="0"/>
              <a:t>развитие игровой ситуации </a:t>
            </a:r>
            <a:r>
              <a:rPr lang="ru-RU" dirty="0"/>
              <a:t>- основывается на принципах: отсутствие принуждения любой формы при вовлечении детей в игру; наличие игровой динамики; поддержание игровой атмосферы; взаимосвязь игровой и неигровой деятельности;</a:t>
            </a:r>
          </a:p>
          <a:p>
            <a:pPr lvl="0"/>
            <a:r>
              <a:rPr lang="ru-RU" b="1" dirty="0"/>
              <a:t>окончание игры </a:t>
            </a:r>
            <a:r>
              <a:rPr lang="ru-RU" dirty="0"/>
              <a:t>- анализ результатов должен быть нацелен на практическое применение в реальной жизни.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776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3" cy="590465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/>
              <a:t>По виду деятельности - </a:t>
            </a:r>
            <a:r>
              <a:rPr lang="ru-RU" sz="2800" dirty="0"/>
              <a:t>двигательные, интеллектуальные, психологические и т. д.;</a:t>
            </a:r>
          </a:p>
          <a:p>
            <a:r>
              <a:rPr lang="ru-RU" sz="2800" b="1" dirty="0"/>
              <a:t>По характеру педагогического процесса </a:t>
            </a:r>
            <a:r>
              <a:rPr lang="ru-RU" sz="2800" dirty="0"/>
              <a:t>- обучающие, тренировочные, контролирующие, познавательные, воспитательные, развивающие, диагностические.</a:t>
            </a:r>
          </a:p>
          <a:p>
            <a:r>
              <a:rPr lang="ru-RU" sz="2800" b="1" dirty="0"/>
              <a:t>По характеру игровой методики </a:t>
            </a:r>
            <a:r>
              <a:rPr lang="ru-RU" sz="2800" dirty="0"/>
              <a:t>- </a:t>
            </a:r>
            <a:r>
              <a:rPr lang="ru-RU" sz="2800" dirty="0" smtClean="0"/>
              <a:t>игры </a:t>
            </a:r>
            <a:r>
              <a:rPr lang="ru-RU" sz="2800" dirty="0"/>
              <a:t>с правилами, устанавливаемыми по ходу игры; игры, где одна часть правил задана условиями игры, а </a:t>
            </a:r>
            <a:r>
              <a:rPr lang="ru-RU" sz="2800" dirty="0" smtClean="0"/>
              <a:t>другая устанавливается </a:t>
            </a:r>
            <a:r>
              <a:rPr lang="ru-RU" sz="2800" dirty="0"/>
              <a:t>в зависимости от её хода.</a:t>
            </a:r>
          </a:p>
          <a:p>
            <a:r>
              <a:rPr lang="ru-RU" sz="2800" b="1" dirty="0"/>
              <a:t>По содержанию </a:t>
            </a:r>
            <a:r>
              <a:rPr lang="ru-RU" sz="2800" dirty="0"/>
              <a:t>- музыкальные, математические, социализирующие, логические и т. д.</a:t>
            </a:r>
          </a:p>
          <a:p>
            <a:r>
              <a:rPr lang="ru-RU" sz="2800" b="1" dirty="0"/>
              <a:t>По игровому оборудованию </a:t>
            </a:r>
            <a:r>
              <a:rPr lang="ru-RU" sz="2800" dirty="0"/>
              <a:t>- настольные, компьютерные, театрализованные, сюжетно-ролевые, режиссёрские и т. д.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Виды педагогических игр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652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988840"/>
            <a:ext cx="7956872" cy="41373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1.Игры, возникающие по инициативе ребёнка (детей):</a:t>
            </a:r>
          </a:p>
          <a:p>
            <a:pPr algn="just"/>
            <a:r>
              <a:rPr lang="ru-RU" b="1" dirty="0" smtClean="0"/>
              <a:t>Самостоятельные </a:t>
            </a:r>
            <a:r>
              <a:rPr lang="ru-RU" b="1" dirty="0"/>
              <a:t>игры: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Игра - экспериментирование</a:t>
            </a:r>
          </a:p>
          <a:p>
            <a:pPr algn="just"/>
            <a:r>
              <a:rPr lang="ru-RU" b="1" dirty="0"/>
              <a:t>Самостоятельные сюжетные игры</a:t>
            </a:r>
            <a:r>
              <a:rPr lang="ru-RU" dirty="0"/>
              <a:t>:</a:t>
            </a:r>
          </a:p>
          <a:p>
            <a:pPr algn="just"/>
            <a:r>
              <a:rPr lang="ru-RU" dirty="0"/>
              <a:t>Сюжетно - </a:t>
            </a:r>
            <a:r>
              <a:rPr lang="ru-RU" dirty="0" err="1"/>
              <a:t>отобразительные</a:t>
            </a:r>
            <a:endParaRPr lang="ru-RU" dirty="0"/>
          </a:p>
          <a:p>
            <a:pPr algn="just"/>
            <a:r>
              <a:rPr lang="ru-RU" dirty="0"/>
              <a:t>Сюжетно - ролевые</a:t>
            </a:r>
          </a:p>
          <a:p>
            <a:pPr algn="just"/>
            <a:r>
              <a:rPr lang="ru-RU" dirty="0"/>
              <a:t>Режиссёрские</a:t>
            </a:r>
          </a:p>
          <a:p>
            <a:pPr algn="just"/>
            <a:r>
              <a:rPr lang="ru-RU" dirty="0"/>
              <a:t>Театрализованные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25272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лассификация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 детей дошкольного возраста (по Е.В. Зворыгиной и С.Л. </a:t>
            </a:r>
            <a:r>
              <a:rPr lang="ru-RU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Новоселовой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8542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548680"/>
            <a:ext cx="7884864" cy="55774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2.Игры, возникающие по инициативе взрослого:</a:t>
            </a:r>
          </a:p>
          <a:p>
            <a:pPr algn="just"/>
            <a:r>
              <a:rPr lang="ru-RU" b="1" dirty="0"/>
              <a:t>Игры обучающие:</a:t>
            </a:r>
            <a:endParaRPr lang="ru-RU" dirty="0"/>
          </a:p>
          <a:p>
            <a:pPr algn="just"/>
            <a:r>
              <a:rPr lang="ru-RU" dirty="0" smtClean="0"/>
              <a:t>Сюжетно-дидактические</a:t>
            </a:r>
          </a:p>
          <a:p>
            <a:pPr algn="just"/>
            <a:r>
              <a:rPr lang="ru-RU" dirty="0" smtClean="0"/>
              <a:t>Игры-путешествия</a:t>
            </a:r>
            <a:endParaRPr lang="ru-RU" dirty="0"/>
          </a:p>
          <a:p>
            <a:pPr algn="just"/>
            <a:r>
              <a:rPr lang="ru-RU" dirty="0"/>
              <a:t>Подвижные</a:t>
            </a:r>
          </a:p>
          <a:p>
            <a:pPr algn="just"/>
            <a:r>
              <a:rPr lang="ru-RU" dirty="0"/>
              <a:t>Музыкально-дидактические</a:t>
            </a:r>
          </a:p>
          <a:p>
            <a:pPr algn="just"/>
            <a:r>
              <a:rPr lang="ru-RU" b="1" dirty="0"/>
              <a:t>Досуговые игры</a:t>
            </a:r>
            <a:endParaRPr lang="ru-RU" dirty="0"/>
          </a:p>
          <a:p>
            <a:pPr algn="just"/>
            <a:r>
              <a:rPr lang="ru-RU" dirty="0"/>
              <a:t>Игры - развлечения</a:t>
            </a:r>
          </a:p>
          <a:p>
            <a:pPr algn="just"/>
            <a:r>
              <a:rPr lang="ru-RU" dirty="0"/>
              <a:t>Интеллектуальные</a:t>
            </a:r>
          </a:p>
          <a:p>
            <a:pPr algn="just"/>
            <a:r>
              <a:rPr lang="ru-RU" dirty="0"/>
              <a:t>Празднично - карнавальные</a:t>
            </a:r>
          </a:p>
          <a:p>
            <a:pPr algn="just"/>
            <a:r>
              <a:rPr lang="ru-RU" dirty="0"/>
              <a:t>Театрально - постановочные</a:t>
            </a:r>
          </a:p>
          <a:p>
            <a:pPr algn="just"/>
            <a:r>
              <a:rPr lang="ru-RU" b="1" dirty="0" smtClean="0"/>
              <a:t>Игры</a:t>
            </a:r>
            <a:r>
              <a:rPr lang="ru-RU" b="1" dirty="0"/>
              <a:t>, идущие от исторически сложившихся традиций:</a:t>
            </a:r>
          </a:p>
          <a:p>
            <a:pPr algn="just"/>
            <a:r>
              <a:rPr lang="ru-RU" dirty="0"/>
              <a:t>Традиционные или народные.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449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11256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800" b="1" dirty="0" smtClean="0"/>
              <a:t>Круглый </a:t>
            </a:r>
            <a:r>
              <a:rPr lang="ru-RU" sz="2800" b="1" dirty="0"/>
              <a:t>стол «</a:t>
            </a:r>
            <a:r>
              <a:rPr lang="ru-RU" sz="2800" b="1" dirty="0" err="1"/>
              <a:t>Квест</a:t>
            </a:r>
            <a:r>
              <a:rPr lang="ru-RU" sz="2800" b="1" dirty="0"/>
              <a:t>-игра</a:t>
            </a:r>
            <a:r>
              <a:rPr lang="ru-RU" sz="2800" b="1" dirty="0" smtClean="0"/>
              <a:t>» (ПРЕДЛОЖИТЬ СВОИ ВАРИАНТЫ ИГРОВЫХ СИТУАЦИЙ ДЛЯ ОРГАНИЗАЦИИ КВЕСТОВ) – </a:t>
            </a:r>
            <a:r>
              <a:rPr lang="ru-RU" sz="2800" b="1" u="sng" dirty="0" smtClean="0"/>
              <a:t>11 НОЯБРЯ</a:t>
            </a:r>
          </a:p>
          <a:p>
            <a:pPr marL="457200" indent="-457200">
              <a:buAutoNum type="arabicPeriod"/>
            </a:pPr>
            <a:r>
              <a:rPr lang="ru-RU" sz="2800" b="1" dirty="0"/>
              <a:t>Игровые </a:t>
            </a:r>
            <a:r>
              <a:rPr lang="ru-RU" sz="2800" b="1" dirty="0" err="1"/>
              <a:t>взаимопосещения</a:t>
            </a:r>
            <a:r>
              <a:rPr lang="ru-RU" sz="2800" b="1" dirty="0"/>
              <a:t> «</a:t>
            </a:r>
            <a:r>
              <a:rPr lang="ru-RU" sz="2800" b="1" dirty="0" err="1"/>
              <a:t>Квест</a:t>
            </a:r>
            <a:r>
              <a:rPr lang="ru-RU" sz="2800" b="1" dirty="0"/>
              <a:t>-марафон» (настольные игры)</a:t>
            </a:r>
            <a:r>
              <a:rPr lang="ru-RU" sz="2800" b="1" u="sng" dirty="0" smtClean="0"/>
              <a:t> – В СООТВЕТСТВИИ С ГРАФИКОМ ДО КОНЦА НОЯБРЯ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Подготовка сюжетов для фильма «Добрые слова любимой маме» (</a:t>
            </a:r>
            <a:r>
              <a:rPr lang="ru-RU" sz="2800" b="1" smtClean="0"/>
              <a:t>индивидуальные </a:t>
            </a:r>
            <a:r>
              <a:rPr lang="ru-RU" sz="2800" b="1" smtClean="0"/>
              <a:t>пожелания</a:t>
            </a:r>
            <a:r>
              <a:rPr lang="ru-RU" sz="2800" b="1" dirty="0" smtClean="0"/>
              <a:t>, стихи; коллективные, выставки)</a:t>
            </a:r>
          </a:p>
          <a:p>
            <a:pPr marL="457200" indent="-457200">
              <a:buAutoNum type="arabicPeriod"/>
            </a:pPr>
            <a:r>
              <a:rPr lang="ru-RU" sz="2800" b="1" dirty="0"/>
              <a:t>Индивидуальные консультации по проектной деятельности</a:t>
            </a:r>
            <a:endParaRPr lang="ru-RU" sz="2800" b="1" dirty="0" smtClean="0"/>
          </a:p>
          <a:p>
            <a:pPr marL="457200" indent="-457200">
              <a:buAutoNum type="arabicPeriod"/>
            </a:pPr>
            <a:endParaRPr lang="ru-RU" sz="2800" b="1" dirty="0" smtClean="0"/>
          </a:p>
          <a:p>
            <a:pPr marL="457200" indent="-457200">
              <a:buAutoNum type="arabicPeriod"/>
            </a:pPr>
            <a:endParaRPr lang="ru-RU" sz="2800" b="1" dirty="0" smtClean="0"/>
          </a:p>
          <a:p>
            <a:pPr marL="457200" indent="-457200">
              <a:buAutoNum type="arabicPeriod"/>
            </a:pPr>
            <a:endParaRPr lang="ru-RU" sz="2800" b="1" dirty="0" smtClean="0"/>
          </a:p>
          <a:p>
            <a:pPr marL="457200" indent="-457200">
              <a:buAutoNum type="arabicPeriod"/>
            </a:pP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МЕТОДИЧЕСКОЙ РАБОТЫ 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НОЯБРЬ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984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08720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Технология</a:t>
            </a:r>
            <a:r>
              <a:rPr lang="ru-RU" sz="2800" dirty="0">
                <a:solidFill>
                  <a:schemeClr val="tx1"/>
                </a:solidFill>
              </a:rPr>
              <a:t> – это совокупность приемов, применяемых в каком-либо деле, мастерстве, искусстве.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Педагогическая технология</a:t>
            </a:r>
            <a:r>
              <a:rPr lang="ru-RU" sz="2800" dirty="0">
                <a:solidFill>
                  <a:schemeClr val="tx1"/>
                </a:solidFill>
              </a:rPr>
              <a:t> - это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средств; она есть организационно - методический инструментарий педагогического процесса (Б. Т. Лихачёв).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950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80728"/>
            <a:ext cx="8064896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азвитие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личности</a:t>
            </a:r>
            <a:r>
              <a:rPr lang="ru-RU" sz="4000" dirty="0"/>
              <a:t> обеспечивается в процессе ее собственной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  <a:r>
              <a:rPr lang="ru-RU" sz="4000" dirty="0"/>
              <a:t>. </a:t>
            </a:r>
          </a:p>
          <a:p>
            <a:pPr marL="0" indent="0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оспитание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обучение</a:t>
            </a:r>
            <a:r>
              <a:rPr lang="ru-RU" sz="4000" dirty="0"/>
              <a:t> успешно реализуется в процессе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совместной деятельности.</a:t>
            </a:r>
            <a:r>
              <a:rPr lang="ru-RU" sz="4000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763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345069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Процесс воспитания и обучения в детском саду осуществляется с применением </a:t>
            </a:r>
            <a:r>
              <a:rPr lang="ru-RU" sz="3200" b="1" dirty="0" err="1" smtClean="0"/>
              <a:t>деятельностного</a:t>
            </a:r>
            <a:r>
              <a:rPr lang="ru-RU" sz="3200" b="1" dirty="0" smtClean="0"/>
              <a:t> подхода, применением игровых технологий.</a:t>
            </a:r>
          </a:p>
          <a:p>
            <a:endParaRPr lang="ru-RU" sz="3200" b="1" dirty="0"/>
          </a:p>
          <a:p>
            <a:pPr algn="ctr"/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ТРЕБОВАНИЕ!!!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42367" y="3284984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НЕДОПУСТИМА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91009" y="4437112"/>
            <a:ext cx="8568952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/>
              <a:t>Учебная модель организации образовательного процесса</a:t>
            </a:r>
          </a:p>
          <a:p>
            <a:endParaRPr lang="ru-RU" sz="3200" b="1" dirty="0" smtClean="0"/>
          </a:p>
          <a:p>
            <a:pPr algn="ctr"/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591223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\Desktop\0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2"/>
          <a:stretch/>
        </p:blipFill>
        <p:spPr bwMode="auto">
          <a:xfrm>
            <a:off x="96741" y="692696"/>
            <a:ext cx="887197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741" y="908720"/>
            <a:ext cx="2747067" cy="511256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61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Елена\Desktop\0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9" r="24876"/>
          <a:stretch/>
        </p:blipFill>
        <p:spPr bwMode="auto">
          <a:xfrm>
            <a:off x="395536" y="332656"/>
            <a:ext cx="861429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274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476672"/>
            <a:ext cx="7408333" cy="6120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в форме игры может и должно быть интересным, занимательным, но не развлекательным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dirty="0"/>
              <a:t>З</a:t>
            </a:r>
            <a:r>
              <a:rPr lang="ru-RU" sz="3600" b="1" dirty="0" smtClean="0"/>
              <a:t>амена </a:t>
            </a:r>
            <a:r>
              <a:rPr lang="ru-RU" sz="3600" b="1" dirty="0"/>
              <a:t>игры другими видами деятельности тормозит развитие общения как со сверстниками, так и со взрослыми, обедняет эмоциональный мир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25272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2647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852936"/>
            <a:ext cx="8496944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Задачи игровой технологии</a:t>
            </a:r>
            <a:r>
              <a:rPr lang="ru-RU" sz="2800" dirty="0"/>
              <a:t> </a:t>
            </a:r>
            <a:r>
              <a:rPr lang="ru-RU" sz="2800" b="1" dirty="0"/>
              <a:t>:</a:t>
            </a:r>
            <a:endParaRPr lang="ru-RU" sz="2800" dirty="0"/>
          </a:p>
          <a:p>
            <a:pPr lvl="0"/>
            <a:r>
              <a:rPr lang="ru-RU" sz="2800" dirty="0"/>
              <a:t>Достигнуть высокого уровня мотивации, осознанной потребности в усвоении знаний и умений за счёт собственной активности ребёнка.</a:t>
            </a:r>
          </a:p>
          <a:p>
            <a:pPr lvl="0"/>
            <a:r>
              <a:rPr lang="ru-RU" sz="2800" dirty="0"/>
              <a:t>Подобрать средства, активизирующие деятельность детей и повышающие её результативность.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25272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Ц</a:t>
            </a:r>
            <a:r>
              <a:rPr lang="ru-RU" sz="3600" b="1" dirty="0" smtClean="0">
                <a:solidFill>
                  <a:schemeClr val="tx1"/>
                </a:solidFill>
              </a:rPr>
              <a:t>ель </a:t>
            </a:r>
            <a:r>
              <a:rPr lang="ru-RU" sz="3600" b="1" dirty="0">
                <a:solidFill>
                  <a:schemeClr val="tx1"/>
                </a:solidFill>
              </a:rPr>
              <a:t>игровой технологии - создание полноценной мотивационной основы для формирования навыков и умений </a:t>
            </a:r>
            <a:r>
              <a:rPr lang="ru-RU" sz="3600" b="1" dirty="0" smtClean="0">
                <a:solidFill>
                  <a:schemeClr val="tx1"/>
                </a:solidFill>
              </a:rPr>
              <a:t>деятельности.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31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/>
              <a:t>Концептуальные основы игровой </a:t>
            </a:r>
            <a:r>
              <a:rPr lang="ru-RU" b="1" u="sng" dirty="0" smtClean="0"/>
              <a:t>технологии</a:t>
            </a:r>
            <a:r>
              <a:rPr lang="ru-RU" b="1" dirty="0" smtClean="0"/>
              <a:t>: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Игровая ситуация (средства побуждения)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Мотивация (для чего?). Постановка задачи.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Охват определённой части образовательного процесса</a:t>
            </a:r>
          </a:p>
          <a:p>
            <a:pPr marL="457200" indent="-457200">
              <a:buAutoNum type="arabicPeriod"/>
            </a:pPr>
            <a:r>
              <a:rPr lang="ru-RU" b="1" dirty="0"/>
              <a:t>В игровую технологию включаются последовательно игры и упражнения, формирующие одно из интегративных качеств или знание из образовательной области</a:t>
            </a:r>
            <a:endParaRPr lang="ru-RU" b="1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Игровая педагогическая технология - </a:t>
            </a:r>
            <a:r>
              <a:rPr lang="ru-RU" sz="3200" dirty="0">
                <a:solidFill>
                  <a:schemeClr val="tx1"/>
                </a:solidFill>
              </a:rPr>
              <a:t>организация педагогического процесса в форме различных педагогических </a:t>
            </a:r>
            <a:r>
              <a:rPr lang="ru-RU" sz="3200" dirty="0" smtClean="0">
                <a:solidFill>
                  <a:schemeClr val="tx1"/>
                </a:solidFill>
              </a:rPr>
              <a:t>игр.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030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206</TotalTime>
  <Words>612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СЕМИНАР-ПРАКТИКУМ «Игровые технологии в практике  ДОУ»</vt:lpstr>
      <vt:lpstr>Презентация PowerPoint</vt:lpstr>
      <vt:lpstr>Презентация PowerPoint</vt:lpstr>
      <vt:lpstr>ТРЕБОВАНИЕ!!!</vt:lpstr>
      <vt:lpstr>Презентация PowerPoint</vt:lpstr>
      <vt:lpstr>Презентация PowerPoint</vt:lpstr>
      <vt:lpstr>Презентация PowerPoint</vt:lpstr>
      <vt:lpstr>Цель игровой технологии - создание полноценной мотивационной основы для формирования навыков и умений деятельности. </vt:lpstr>
      <vt:lpstr>Игровая педагогическая технология - организация педагогического процесса в форме различных педагогических игр.</vt:lpstr>
      <vt:lpstr>Значение игровой технологии не в том, что она является развлечением и отдыхом, а в том, что при правильном руководстве становится: способом обучения; деятельностью для реализации творчества; методом терапии; первым шагом социализации ребёнка в обществе. </vt:lpstr>
      <vt:lpstr>Презентация PowerPoint</vt:lpstr>
      <vt:lpstr>Руководство педагога при организации игровой технологии должно соответствовать требованиям:</vt:lpstr>
      <vt:lpstr>Презентация PowerPoint</vt:lpstr>
      <vt:lpstr>Виды педагогических игр </vt:lpstr>
      <vt:lpstr>Классификация игр детей дошкольного возраста (по Е.В. Зворыгиной и С.Л. Новоселовой)</vt:lpstr>
      <vt:lpstr>Презентация PowerPoint</vt:lpstr>
      <vt:lpstr>ПЛАН МЕТОДИЧЕСКОЙ РАБОТЫ  НА НОЯБРЬ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14</cp:revision>
  <dcterms:created xsi:type="dcterms:W3CDTF">2021-10-28T03:32:36Z</dcterms:created>
  <dcterms:modified xsi:type="dcterms:W3CDTF">2025-04-29T04:28:56Z</dcterms:modified>
</cp:coreProperties>
</file>