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77" r:id="rId2"/>
    <p:sldId id="331" r:id="rId3"/>
    <p:sldId id="337" r:id="rId4"/>
    <p:sldId id="335" r:id="rId5"/>
    <p:sldId id="333" r:id="rId6"/>
    <p:sldId id="332" r:id="rId7"/>
    <p:sldId id="287" r:id="rId8"/>
    <p:sldId id="322" r:id="rId9"/>
    <p:sldId id="311" r:id="rId10"/>
    <p:sldId id="293" r:id="rId11"/>
    <p:sldId id="289" r:id="rId12"/>
    <p:sldId id="288" r:id="rId13"/>
    <p:sldId id="336" r:id="rId14"/>
    <p:sldId id="330" r:id="rId15"/>
    <p:sldId id="334" r:id="rId16"/>
    <p:sldId id="29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4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 autoAdjust="0"/>
    <p:restoredTop sz="94576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20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B081D1-7B3D-4956-B294-39E299B3B622}" type="doc">
      <dgm:prSet loTypeId="urn:microsoft.com/office/officeart/2005/8/layout/vList3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ru-RU"/>
        </a:p>
      </dgm:t>
    </dgm:pt>
    <dgm:pt modelId="{3775D659-9ABC-4593-8269-C7381FCD850F}">
      <dgm:prSet/>
      <dgm:spPr/>
      <dgm:t>
        <a:bodyPr/>
        <a:lstStyle/>
        <a:p>
          <a:r>
            <a:rPr lang="ru-RU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Предварительная работа (беседа, сбор разнообразного материала)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7F8964-4985-4CB8-8E42-EAF402A7E8C1}" type="parTrans" cxnId="{A8965C44-8E74-48A1-B211-48204AE9A0C6}">
      <dgm:prSet/>
      <dgm:spPr/>
      <dgm:t>
        <a:bodyPr/>
        <a:lstStyle/>
        <a:p>
          <a:endParaRPr lang="ru-RU"/>
        </a:p>
      </dgm:t>
    </dgm:pt>
    <dgm:pt modelId="{CCA9A92C-3FAB-48E6-BEA4-23152C5B4025}" type="sibTrans" cxnId="{A8965C44-8E74-48A1-B211-48204AE9A0C6}">
      <dgm:prSet/>
      <dgm:spPr/>
      <dgm:t>
        <a:bodyPr/>
        <a:lstStyle/>
        <a:p>
          <a:endParaRPr lang="ru-RU"/>
        </a:p>
      </dgm:t>
    </dgm:pt>
    <dgm:pt modelId="{3F3A20FB-F7A0-4C01-9EBE-FAE0FD56E787}">
      <dgm:prSet/>
      <dgm:spPr/>
      <dgm:t>
        <a:bodyPr/>
        <a:lstStyle/>
        <a:p>
          <a:r>
            <a:rPr lang="ru-RU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Изготовление основы макета и наполнение его предметным материалом</a:t>
          </a:r>
          <a:r>
            <a:rPr lang="ru-RU" b="0" i="0" baseline="0" dirty="0"/>
            <a:t>.</a:t>
          </a:r>
          <a:endParaRPr lang="ru-RU" dirty="0"/>
        </a:p>
      </dgm:t>
    </dgm:pt>
    <dgm:pt modelId="{99D8BC45-0354-4B6B-9AEE-A23276B951BE}" type="parTrans" cxnId="{9ECAF8EB-0CD1-44A4-B2C4-52E43200FD07}">
      <dgm:prSet/>
      <dgm:spPr/>
      <dgm:t>
        <a:bodyPr/>
        <a:lstStyle/>
        <a:p>
          <a:endParaRPr lang="ru-RU"/>
        </a:p>
      </dgm:t>
    </dgm:pt>
    <dgm:pt modelId="{8F4C8ACE-2719-47E5-AE18-845984CA28EB}" type="sibTrans" cxnId="{9ECAF8EB-0CD1-44A4-B2C4-52E43200FD07}">
      <dgm:prSet/>
      <dgm:spPr/>
      <dgm:t>
        <a:bodyPr/>
        <a:lstStyle/>
        <a:p>
          <a:endParaRPr lang="ru-RU"/>
        </a:p>
      </dgm:t>
    </dgm:pt>
    <dgm:pt modelId="{15ECE1A0-ED59-40EE-8484-281DA062D93D}">
      <dgm:prSet/>
      <dgm:spPr/>
      <dgm:t>
        <a:bodyPr/>
        <a:lstStyle/>
        <a:p>
          <a:r>
            <a:rPr lang="ru-RU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Развитие и активизация игры с макетом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FEB605D-A872-47D6-B813-DF1F680BB476}" type="parTrans" cxnId="{BB3E0648-0BB3-4380-B73A-3B0DA30CBD44}">
      <dgm:prSet/>
      <dgm:spPr/>
      <dgm:t>
        <a:bodyPr/>
        <a:lstStyle/>
        <a:p>
          <a:endParaRPr lang="ru-RU"/>
        </a:p>
      </dgm:t>
    </dgm:pt>
    <dgm:pt modelId="{997D521D-28F0-4C67-989D-156D53BE9B6A}" type="sibTrans" cxnId="{BB3E0648-0BB3-4380-B73A-3B0DA30CBD44}">
      <dgm:prSet/>
      <dgm:spPr/>
      <dgm:t>
        <a:bodyPr/>
        <a:lstStyle/>
        <a:p>
          <a:endParaRPr lang="ru-RU"/>
        </a:p>
      </dgm:t>
    </dgm:pt>
    <dgm:pt modelId="{B28BF0AB-8E39-495D-9A02-6642D95FB50C}" type="pres">
      <dgm:prSet presAssocID="{BDB081D1-7B3D-4956-B294-39E299B3B622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BF6706-48E4-45B0-B089-426B4F217490}" type="pres">
      <dgm:prSet presAssocID="{3775D659-9ABC-4593-8269-C7381FCD850F}" presName="composite" presStyleCnt="0"/>
      <dgm:spPr/>
    </dgm:pt>
    <dgm:pt modelId="{C66CB3D2-3506-49E4-A2FD-C4BA10E66321}" type="pres">
      <dgm:prSet presAssocID="{3775D659-9ABC-4593-8269-C7381FCD850F}" presName="imgShp" presStyleLbl="fgImgPlace1" presStyleIdx="0" presStyleCnt="3"/>
      <dgm:spPr/>
    </dgm:pt>
    <dgm:pt modelId="{3BBB188E-D241-4E98-850F-19857908DD4A}" type="pres">
      <dgm:prSet presAssocID="{3775D659-9ABC-4593-8269-C7381FCD850F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755BD7-6C28-4FE7-AA31-C2077321DFBE}" type="pres">
      <dgm:prSet presAssocID="{CCA9A92C-3FAB-48E6-BEA4-23152C5B4025}" presName="spacing" presStyleCnt="0"/>
      <dgm:spPr/>
    </dgm:pt>
    <dgm:pt modelId="{3F08291D-AE73-4B3E-8FF8-43D11065CB28}" type="pres">
      <dgm:prSet presAssocID="{3F3A20FB-F7A0-4C01-9EBE-FAE0FD56E787}" presName="composite" presStyleCnt="0"/>
      <dgm:spPr/>
    </dgm:pt>
    <dgm:pt modelId="{6AAD9B12-3319-4C58-AD9A-DB7FFF64311D}" type="pres">
      <dgm:prSet presAssocID="{3F3A20FB-F7A0-4C01-9EBE-FAE0FD56E787}" presName="imgShp" presStyleLbl="fgImgPlace1" presStyleIdx="1" presStyleCnt="3"/>
      <dgm:spPr/>
    </dgm:pt>
    <dgm:pt modelId="{4AF6C6AE-9F13-41C4-9215-A26A4B7A295B}" type="pres">
      <dgm:prSet presAssocID="{3F3A20FB-F7A0-4C01-9EBE-FAE0FD56E787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B836AF-59B9-43B1-894B-B12EBDD5947D}" type="pres">
      <dgm:prSet presAssocID="{8F4C8ACE-2719-47E5-AE18-845984CA28EB}" presName="spacing" presStyleCnt="0"/>
      <dgm:spPr/>
    </dgm:pt>
    <dgm:pt modelId="{500C18B4-4D84-4BC7-ABF2-57022D4D2839}" type="pres">
      <dgm:prSet presAssocID="{15ECE1A0-ED59-40EE-8484-281DA062D93D}" presName="composite" presStyleCnt="0"/>
      <dgm:spPr/>
    </dgm:pt>
    <dgm:pt modelId="{2CB405B5-C8C1-44EA-A518-F1EBCA6D271E}" type="pres">
      <dgm:prSet presAssocID="{15ECE1A0-ED59-40EE-8484-281DA062D93D}" presName="imgShp" presStyleLbl="fgImgPlace1" presStyleIdx="2" presStyleCnt="3"/>
      <dgm:spPr/>
    </dgm:pt>
    <dgm:pt modelId="{42550270-1208-4F9F-ACAC-98AD7A42F027}" type="pres">
      <dgm:prSet presAssocID="{15ECE1A0-ED59-40EE-8484-281DA062D93D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965C44-8E74-48A1-B211-48204AE9A0C6}" srcId="{BDB081D1-7B3D-4956-B294-39E299B3B622}" destId="{3775D659-9ABC-4593-8269-C7381FCD850F}" srcOrd="0" destOrd="0" parTransId="{FE7F8964-4985-4CB8-8E42-EAF402A7E8C1}" sibTransId="{CCA9A92C-3FAB-48E6-BEA4-23152C5B4025}"/>
    <dgm:cxn modelId="{20E9617A-3D77-4B7C-81E2-B4321E38BDAE}" type="presOf" srcId="{15ECE1A0-ED59-40EE-8484-281DA062D93D}" destId="{42550270-1208-4F9F-ACAC-98AD7A42F027}" srcOrd="0" destOrd="0" presId="urn:microsoft.com/office/officeart/2005/8/layout/vList3"/>
    <dgm:cxn modelId="{9ECAF8EB-0CD1-44A4-B2C4-52E43200FD07}" srcId="{BDB081D1-7B3D-4956-B294-39E299B3B622}" destId="{3F3A20FB-F7A0-4C01-9EBE-FAE0FD56E787}" srcOrd="1" destOrd="0" parTransId="{99D8BC45-0354-4B6B-9AEE-A23276B951BE}" sibTransId="{8F4C8ACE-2719-47E5-AE18-845984CA28EB}"/>
    <dgm:cxn modelId="{BB3E0648-0BB3-4380-B73A-3B0DA30CBD44}" srcId="{BDB081D1-7B3D-4956-B294-39E299B3B622}" destId="{15ECE1A0-ED59-40EE-8484-281DA062D93D}" srcOrd="2" destOrd="0" parTransId="{2FEB605D-A872-47D6-B813-DF1F680BB476}" sibTransId="{997D521D-28F0-4C67-989D-156D53BE9B6A}"/>
    <dgm:cxn modelId="{680D653A-A151-4964-8DB3-E01DF8608EAA}" type="presOf" srcId="{3F3A20FB-F7A0-4C01-9EBE-FAE0FD56E787}" destId="{4AF6C6AE-9F13-41C4-9215-A26A4B7A295B}" srcOrd="0" destOrd="0" presId="urn:microsoft.com/office/officeart/2005/8/layout/vList3"/>
    <dgm:cxn modelId="{B8FFC941-2ACD-4E48-A2A3-B09BD6CD7612}" type="presOf" srcId="{3775D659-9ABC-4593-8269-C7381FCD850F}" destId="{3BBB188E-D241-4E98-850F-19857908DD4A}" srcOrd="0" destOrd="0" presId="urn:microsoft.com/office/officeart/2005/8/layout/vList3"/>
    <dgm:cxn modelId="{E572A846-DEDE-4FEB-AED0-FB3351C22331}" type="presOf" srcId="{BDB081D1-7B3D-4956-B294-39E299B3B622}" destId="{B28BF0AB-8E39-495D-9A02-6642D95FB50C}" srcOrd="0" destOrd="0" presId="urn:microsoft.com/office/officeart/2005/8/layout/vList3"/>
    <dgm:cxn modelId="{475D6ECD-59F7-417A-9265-C6265A7711D0}" type="presParOf" srcId="{B28BF0AB-8E39-495D-9A02-6642D95FB50C}" destId="{27BF6706-48E4-45B0-B089-426B4F217490}" srcOrd="0" destOrd="0" presId="urn:microsoft.com/office/officeart/2005/8/layout/vList3"/>
    <dgm:cxn modelId="{6715547A-5D5E-4EC6-9B4E-CAE6F2785470}" type="presParOf" srcId="{27BF6706-48E4-45B0-B089-426B4F217490}" destId="{C66CB3D2-3506-49E4-A2FD-C4BA10E66321}" srcOrd="0" destOrd="0" presId="urn:microsoft.com/office/officeart/2005/8/layout/vList3"/>
    <dgm:cxn modelId="{11A8A9BC-D3C7-41CD-A2A2-75232CFED1F2}" type="presParOf" srcId="{27BF6706-48E4-45B0-B089-426B4F217490}" destId="{3BBB188E-D241-4E98-850F-19857908DD4A}" srcOrd="1" destOrd="0" presId="urn:microsoft.com/office/officeart/2005/8/layout/vList3"/>
    <dgm:cxn modelId="{7F3A0A07-2F5C-4BD0-B6C3-067CF0A1D8AD}" type="presParOf" srcId="{B28BF0AB-8E39-495D-9A02-6642D95FB50C}" destId="{C7755BD7-6C28-4FE7-AA31-C2077321DFBE}" srcOrd="1" destOrd="0" presId="urn:microsoft.com/office/officeart/2005/8/layout/vList3"/>
    <dgm:cxn modelId="{C0DEA2CA-0822-4095-845B-CACF64E6682C}" type="presParOf" srcId="{B28BF0AB-8E39-495D-9A02-6642D95FB50C}" destId="{3F08291D-AE73-4B3E-8FF8-43D11065CB28}" srcOrd="2" destOrd="0" presId="urn:microsoft.com/office/officeart/2005/8/layout/vList3"/>
    <dgm:cxn modelId="{1C883A67-0768-4105-AF5D-BF0F623A62BC}" type="presParOf" srcId="{3F08291D-AE73-4B3E-8FF8-43D11065CB28}" destId="{6AAD9B12-3319-4C58-AD9A-DB7FFF64311D}" srcOrd="0" destOrd="0" presId="urn:microsoft.com/office/officeart/2005/8/layout/vList3"/>
    <dgm:cxn modelId="{0C37D48C-67FE-41DD-B812-7F85BEB90682}" type="presParOf" srcId="{3F08291D-AE73-4B3E-8FF8-43D11065CB28}" destId="{4AF6C6AE-9F13-41C4-9215-A26A4B7A295B}" srcOrd="1" destOrd="0" presId="urn:microsoft.com/office/officeart/2005/8/layout/vList3"/>
    <dgm:cxn modelId="{69E0801B-3935-4D9F-9497-320FA7A6AE32}" type="presParOf" srcId="{B28BF0AB-8E39-495D-9A02-6642D95FB50C}" destId="{9FB836AF-59B9-43B1-894B-B12EBDD5947D}" srcOrd="3" destOrd="0" presId="urn:microsoft.com/office/officeart/2005/8/layout/vList3"/>
    <dgm:cxn modelId="{AA0E8EB2-19BC-4224-9543-BAA5F9CBDC3B}" type="presParOf" srcId="{B28BF0AB-8E39-495D-9A02-6642D95FB50C}" destId="{500C18B4-4D84-4BC7-ABF2-57022D4D2839}" srcOrd="4" destOrd="0" presId="urn:microsoft.com/office/officeart/2005/8/layout/vList3"/>
    <dgm:cxn modelId="{D23564C7-ED7C-4EA0-9CAF-EAB193B5DE03}" type="presParOf" srcId="{500C18B4-4D84-4BC7-ABF2-57022D4D2839}" destId="{2CB405B5-C8C1-44EA-A518-F1EBCA6D271E}" srcOrd="0" destOrd="0" presId="urn:microsoft.com/office/officeart/2005/8/layout/vList3"/>
    <dgm:cxn modelId="{5EB8C660-7CFE-4EFF-A901-1BDF922BBA63}" type="presParOf" srcId="{500C18B4-4D84-4BC7-ABF2-57022D4D2839}" destId="{42550270-1208-4F9F-ACAC-98AD7A42F02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BB188E-D241-4E98-850F-19857908DD4A}">
      <dsp:nvSpPr>
        <dsp:cNvPr id="0" name=""/>
        <dsp:cNvSpPr/>
      </dsp:nvSpPr>
      <dsp:spPr>
        <a:xfrm rot="10800000">
          <a:off x="1571230" y="761"/>
          <a:ext cx="5411041" cy="833198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741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Предварительная работа (беседа, сбор разнообразного материала)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779529" y="761"/>
        <a:ext cx="5202742" cy="833198"/>
      </dsp:txXfrm>
    </dsp:sp>
    <dsp:sp modelId="{C66CB3D2-3506-49E4-A2FD-C4BA10E66321}">
      <dsp:nvSpPr>
        <dsp:cNvPr id="0" name=""/>
        <dsp:cNvSpPr/>
      </dsp:nvSpPr>
      <dsp:spPr>
        <a:xfrm>
          <a:off x="1154631" y="761"/>
          <a:ext cx="833198" cy="833198"/>
        </a:xfrm>
        <a:prstGeom prst="ellipse">
          <a:avLst/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F6C6AE-9F13-41C4-9215-A26A4B7A295B}">
      <dsp:nvSpPr>
        <dsp:cNvPr id="0" name=""/>
        <dsp:cNvSpPr/>
      </dsp:nvSpPr>
      <dsp:spPr>
        <a:xfrm rot="10800000">
          <a:off x="1571230" y="1059564"/>
          <a:ext cx="5411041" cy="833198"/>
        </a:xfrm>
        <a:prstGeom prst="homePlate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741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Изготовление основы макета и наполнение его предметным материалом</a:t>
          </a:r>
          <a:r>
            <a:rPr lang="ru-RU" sz="2000" b="0" i="0" kern="1200" baseline="0" dirty="0"/>
            <a:t>.</a:t>
          </a:r>
          <a:endParaRPr lang="ru-RU" sz="2000" kern="1200" dirty="0"/>
        </a:p>
      </dsp:txBody>
      <dsp:txXfrm rot="10800000">
        <a:off x="1779529" y="1059564"/>
        <a:ext cx="5202742" cy="833198"/>
      </dsp:txXfrm>
    </dsp:sp>
    <dsp:sp modelId="{6AAD9B12-3319-4C58-AD9A-DB7FFF64311D}">
      <dsp:nvSpPr>
        <dsp:cNvPr id="0" name=""/>
        <dsp:cNvSpPr/>
      </dsp:nvSpPr>
      <dsp:spPr>
        <a:xfrm>
          <a:off x="1154631" y="1059564"/>
          <a:ext cx="833198" cy="833198"/>
        </a:xfrm>
        <a:prstGeom prst="ellipse">
          <a:avLst/>
        </a:prstGeom>
        <a:solidFill>
          <a:schemeClr val="accent5">
            <a:tint val="50000"/>
            <a:hueOff val="-5341183"/>
            <a:satOff val="23809"/>
            <a:lumOff val="210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550270-1208-4F9F-ACAC-98AD7A42F027}">
      <dsp:nvSpPr>
        <dsp:cNvPr id="0" name=""/>
        <dsp:cNvSpPr/>
      </dsp:nvSpPr>
      <dsp:spPr>
        <a:xfrm rot="10800000">
          <a:off x="1571230" y="2118368"/>
          <a:ext cx="5411041" cy="833198"/>
        </a:xfrm>
        <a:prstGeom prst="homePlat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741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Развитие и активизация игры с макетом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779529" y="2118368"/>
        <a:ext cx="5202742" cy="833198"/>
      </dsp:txXfrm>
    </dsp:sp>
    <dsp:sp modelId="{2CB405B5-C8C1-44EA-A518-F1EBCA6D271E}">
      <dsp:nvSpPr>
        <dsp:cNvPr id="0" name=""/>
        <dsp:cNvSpPr/>
      </dsp:nvSpPr>
      <dsp:spPr>
        <a:xfrm>
          <a:off x="1154631" y="2118368"/>
          <a:ext cx="833198" cy="833198"/>
        </a:xfrm>
        <a:prstGeom prst="ellipse">
          <a:avLst/>
        </a:prstGeom>
        <a:solidFill>
          <a:schemeClr val="accent5">
            <a:tint val="50000"/>
            <a:hueOff val="-10682366"/>
            <a:satOff val="47617"/>
            <a:lumOff val="42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657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http://thevoloshins.ru/wp-content/uploads/2011/09/%D0%BB%D0%B5%D1%82%D0%B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219424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8610" y="1917065"/>
            <a:ext cx="8408035" cy="4032250"/>
          </a:xfrm>
        </p:spPr>
        <p:txBody>
          <a:bodyPr>
            <a:normAutofit/>
          </a:bodyPr>
          <a:lstStyle/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Педагогический проект</a:t>
            </a:r>
            <a:endParaRPr lang="ru-RU" sz="2800" b="1" dirty="0"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«Макетирование - как активный метод расширения познавательной сферы детей старшего дошкольного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возраста»</a:t>
            </a:r>
            <a:endParaRPr lang="ru-RU" sz="2800" dirty="0"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2800" dirty="0">
              <a:latin typeface="Times New Roman" panose="02020603050405020304" pitchFamily="18" charset="0"/>
              <a:ea typeface="Calibri" panose="020F0502020204030204"/>
              <a:cs typeface="Times New Roman" panose="02020603050405020304" pitchFamily="18" charset="0"/>
            </a:endParaRPr>
          </a:p>
          <a:p>
            <a:pPr indent="0" algn="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Выполнил: воспитатель первой квалификационной категории</a:t>
            </a:r>
          </a:p>
          <a:p>
            <a:pPr indent="0" algn="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Панкина Евгения Александровна</a:t>
            </a:r>
          </a:p>
          <a:p>
            <a:pPr indent="0" algn="r">
              <a:lnSpc>
                <a:spcPct val="115000"/>
              </a:lnSpc>
              <a:spcAft>
                <a:spcPts val="0"/>
              </a:spcAft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https://im1-tub-ru.yandex.net/i?id=7ce484c073f965ac8eb71029c2383686-l&amp;n=13"/>
          <p:cNvSpPr>
            <a:spLocks noChangeAspect="1" noChangeArrowheads="1"/>
          </p:cNvSpPr>
          <p:nvPr/>
        </p:nvSpPr>
        <p:spPr bwMode="auto">
          <a:xfrm>
            <a:off x="155575" y="-144780"/>
            <a:ext cx="3040380" cy="3040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5" name="AutoShape 4" descr="https://im1-tub-ru.yandex.net/i?id=7ce484c073f965ac8eb71029c2383686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635" y="255905"/>
            <a:ext cx="91554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«Детский сад № 365 г. Челябинска»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iq5rXDlOs4s"/>
          <p:cNvPicPr>
            <a:picLocks noChangeAspect="1"/>
          </p:cNvPicPr>
          <p:nvPr/>
        </p:nvPicPr>
        <p:blipFill>
          <a:blip r:embed="rId2" cstate="print"/>
          <a:srcRect r="2278" b="9997"/>
          <a:stretch>
            <a:fillRect/>
          </a:stretch>
        </p:blipFill>
        <p:spPr>
          <a:xfrm>
            <a:off x="-33020" y="8255"/>
            <a:ext cx="9939020" cy="69119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Татьяна\Desktop\i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895" y="17780"/>
            <a:ext cx="9277350" cy="68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амещающее содержимое 2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lum bright="6000" contrast="30000"/>
          </a:blip>
          <a:srcRect t="23131" r="-2062" b="5546"/>
          <a:stretch>
            <a:fillRect/>
          </a:stretch>
        </p:blipFill>
        <p:spPr>
          <a:xfrm>
            <a:off x="580390" y="123190"/>
            <a:ext cx="7834630" cy="67519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6510" y="0"/>
            <a:ext cx="9177655" cy="6858000"/>
          </a:xfrm>
          <a:prstGeom prst="rect">
            <a:avLst/>
          </a:prstGeom>
        </p:spPr>
      </p:pic>
      <p:pic>
        <p:nvPicPr>
          <p:cNvPr id="3" name="Замещающее содержимое 2" descr="je79r88zEbQ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 l="21698"/>
          <a:stretch>
            <a:fillRect/>
          </a:stretch>
        </p:blipFill>
        <p:spPr>
          <a:xfrm>
            <a:off x="146685" y="0"/>
            <a:ext cx="7409180" cy="6851650"/>
          </a:xfrm>
          <a:prstGeom prst="rect">
            <a:avLst/>
          </a:prstGeom>
        </p:spPr>
      </p:pic>
      <p:pic>
        <p:nvPicPr>
          <p:cNvPr id="4" name="Замещающее содержимое 3" descr="tkXIaJ9EBp4"/>
          <p:cNvPicPr>
            <a:picLocks noGrp="1" noChangeAspect="1"/>
          </p:cNvPicPr>
          <p:nvPr>
            <p:ph sz="half" idx="2"/>
          </p:nvPr>
        </p:nvPicPr>
        <p:blipFill rotWithShape="1">
          <a:blip r:embed="rId4" cstate="print"/>
          <a:srcRect l="42898"/>
          <a:stretch/>
        </p:blipFill>
        <p:spPr>
          <a:xfrm>
            <a:off x="5951417" y="2708920"/>
            <a:ext cx="3158973" cy="41490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E9E9A2C-ADDB-4F9E-A3E4-343342A52D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847"/>
            <a:ext cx="9144000" cy="678230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1C248A8-212B-4261-B46D-4223E1392A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96169" y="-311993"/>
            <a:ext cx="3867894" cy="515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4961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5" name="Замещающее содержимое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0795" y="10160"/>
            <a:ext cx="9204960" cy="6826885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1739265" y="1554480"/>
            <a:ext cx="4344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altLang="en-US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EBBBBD-3773-4241-9DA3-6548C582D9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" b="13722"/>
          <a:stretch/>
        </p:blipFill>
        <p:spPr>
          <a:xfrm>
            <a:off x="335875" y="664986"/>
            <a:ext cx="8511620" cy="551723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Татьяна\Desktop\i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05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332656"/>
            <a:ext cx="4572000" cy="63408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Макеты детей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555D88D-C883-4C16-B815-5E9CAFC973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380" y="966738"/>
            <a:ext cx="2884654" cy="216349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D3981E4-252D-45FD-8C49-7312DB7B29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36" y="1020870"/>
            <a:ext cx="2660987" cy="199574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5920FC3-BB38-427D-8F75-F80DC31BE9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551" y="1727430"/>
            <a:ext cx="2520280" cy="189021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B8E3F62A-0FA6-40F0-AC0F-8D90263F259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90" y="3359433"/>
            <a:ext cx="2363401" cy="315120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96843165-FABF-4C5B-8917-7289586E46A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205" y="4233762"/>
            <a:ext cx="3035829" cy="227687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69602CC6-28B5-4949-95FC-93597C49004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14" b="20709"/>
          <a:stretch/>
        </p:blipFill>
        <p:spPr>
          <a:xfrm>
            <a:off x="3223639" y="4243751"/>
            <a:ext cx="2139702" cy="199639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Татьяна\Desktop\i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3655" y="0"/>
            <a:ext cx="9177655" cy="6858000"/>
          </a:xfrm>
          <a:prstGeom prst="rect">
            <a:avLst/>
          </a:prstGeom>
        </p:spPr>
      </p:pic>
      <p:pic>
        <p:nvPicPr>
          <p:cNvPr id="3" name="Изображение 2" descr="hL_AYWu8Z6Q"/>
          <p:cNvPicPr>
            <a:picLocks noChangeAspect="1"/>
          </p:cNvPicPr>
          <p:nvPr/>
        </p:nvPicPr>
        <p:blipFill>
          <a:blip r:embed="rId4" cstate="print"/>
          <a:srcRect t="36558" r="2111" b="8417"/>
          <a:stretch>
            <a:fillRect/>
          </a:stretch>
        </p:blipFill>
        <p:spPr>
          <a:xfrm>
            <a:off x="5697957" y="1052736"/>
            <a:ext cx="2980485" cy="2235365"/>
          </a:xfrm>
          <a:prstGeom prst="rect">
            <a:avLst/>
          </a:prstGeom>
        </p:spPr>
      </p:pic>
      <p:pic>
        <p:nvPicPr>
          <p:cNvPr id="6" name="Замещающее содержимое 5"/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rcRect l="3616" t="6667" b="14612"/>
          <a:stretch>
            <a:fillRect/>
          </a:stretch>
        </p:blipFill>
        <p:spPr>
          <a:xfrm>
            <a:off x="221920" y="1001847"/>
            <a:ext cx="3390271" cy="20770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5800" y="168275"/>
            <a:ext cx="5067935" cy="88446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75000"/>
                  </a:schemeClr>
                </a:solidFill>
              </a14:hiddenFill>
            </a:ext>
          </a:extLst>
        </p:spPr>
        <p:txBody>
          <a:bodyPr>
            <a:normAutofit/>
          </a:bodyPr>
          <a:lstStyle/>
          <a:p>
            <a:pPr algn="l"/>
            <a:r>
              <a:rPr lang="ru-RU" sz="4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805DCA5-5308-4725-B6D6-C2E81838BA6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48" b="12100"/>
          <a:stretch/>
        </p:blipFill>
        <p:spPr>
          <a:xfrm>
            <a:off x="260664" y="4329960"/>
            <a:ext cx="3390271" cy="19142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6BDD9B3-DF3A-4513-AA02-335990402E6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7108" y="4169405"/>
            <a:ext cx="2980485" cy="223536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Татьяна\Desktop\i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21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11560" y="1268760"/>
            <a:ext cx="8077200" cy="12399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Любознательность, потребность в новых впечатлениях дошкольника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115616" y="2780928"/>
            <a:ext cx="6408712" cy="2016223"/>
            <a:chOff x="1284514" y="3559365"/>
            <a:chExt cx="5844224" cy="1585006"/>
          </a:xfrm>
        </p:grpSpPr>
        <p:sp>
          <p:nvSpPr>
            <p:cNvPr id="8" name="Стрелка вниз 7"/>
            <p:cNvSpPr/>
            <p:nvPr/>
          </p:nvSpPr>
          <p:spPr>
            <a:xfrm>
              <a:off x="1284514" y="3559365"/>
              <a:ext cx="5844224" cy="1585006"/>
            </a:xfrm>
            <a:prstGeom prst="downArrow">
              <a:avLst>
                <a:gd name="adj1" fmla="val 74862"/>
                <a:gd name="adj2" fmla="val 42647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03829" y="3615974"/>
              <a:ext cx="4202589" cy="750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>
                  <a:latin typeface="Times New Roman" pitchFamily="18" charset="0"/>
                  <a:cs typeface="Times New Roman" pitchFamily="18" charset="0"/>
                </a:rPr>
                <a:t>является двигательным механизмом</a:t>
              </a: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539552" y="5085184"/>
            <a:ext cx="8077200" cy="1295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1"/>
              </a:solidFill>
            </a:endParaRP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познавательного развития дошкольников</a:t>
            </a:r>
            <a:r>
              <a:rPr lang="ru-RU" sz="2800" dirty="0">
                <a:solidFill>
                  <a:schemeClr val="tx1"/>
                </a:solidFill>
              </a:rPr>
              <a:t>.</a:t>
            </a:r>
          </a:p>
          <a:p>
            <a:pPr algn="ctr"/>
            <a:endParaRPr lang="ru-RU" sz="28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83568" y="404664"/>
            <a:ext cx="8062664" cy="762000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9pPr>
          </a:lstStyle>
          <a:p>
            <a:pPr algn="ctr">
              <a:defRPr/>
            </a:pP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Актуальность темы: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CED202A-0785-4B94-84AF-E6B7C979D2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2" y="-22679"/>
            <a:ext cx="9194452" cy="6835216"/>
          </a:xfrm>
          <a:prstGeom prst="rect">
            <a:avLst/>
          </a:prstGeom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xmlns="" id="{D9B6FB03-5161-4FBB-AC26-013ADB9433FD}"/>
              </a:ext>
            </a:extLst>
          </p:cNvPr>
          <p:cNvGrpSpPr/>
          <p:nvPr/>
        </p:nvGrpSpPr>
        <p:grpSpPr>
          <a:xfrm>
            <a:off x="2985693" y="2705432"/>
            <a:ext cx="3304311" cy="2204067"/>
            <a:chOff x="2546606" y="1900863"/>
            <a:chExt cx="3304311" cy="2204067"/>
          </a:xfrm>
        </p:grpSpPr>
        <p:sp>
          <p:nvSpPr>
            <p:cNvPr id="4" name="Овал 3">
              <a:extLst>
                <a:ext uri="{FF2B5EF4-FFF2-40B4-BE49-F238E27FC236}">
                  <a16:creationId xmlns:a16="http://schemas.microsoft.com/office/drawing/2014/main" xmlns="" id="{80864FC6-D32F-427F-9BB9-9E6967CB4FD7}"/>
                </a:ext>
              </a:extLst>
            </p:cNvPr>
            <p:cNvSpPr/>
            <p:nvPr/>
          </p:nvSpPr>
          <p:spPr>
            <a:xfrm>
              <a:off x="2546606" y="1900863"/>
              <a:ext cx="3304311" cy="2204067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Овал 4">
              <a:extLst>
                <a:ext uri="{FF2B5EF4-FFF2-40B4-BE49-F238E27FC236}">
                  <a16:creationId xmlns:a16="http://schemas.microsoft.com/office/drawing/2014/main" xmlns="" id="{69A0ACD2-CD62-46BF-A107-D264764D60A7}"/>
                </a:ext>
              </a:extLst>
            </p:cNvPr>
            <p:cNvSpPr txBox="1"/>
            <p:nvPr/>
          </p:nvSpPr>
          <p:spPr>
            <a:xfrm>
              <a:off x="3076194" y="2043403"/>
              <a:ext cx="2336501" cy="1757255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Макетирование</a:t>
              </a:r>
              <a:r>
                <a:rPr lang="ru-RU" sz="2000" b="1" kern="120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ru-RU" sz="2000" b="1" kern="12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                 </a:t>
              </a:r>
            </a:p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000" b="1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000" b="1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000" b="1" kern="12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ФГОС ДО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F0D3DC7-35B8-4A85-A5E8-A3A294314A97}"/>
              </a:ext>
            </a:extLst>
          </p:cNvPr>
          <p:cNvSpPr txBox="1"/>
          <p:nvPr/>
        </p:nvSpPr>
        <p:spPr>
          <a:xfrm>
            <a:off x="5448820" y="4966169"/>
            <a:ext cx="3493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Обогащение словарного запаса, 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овладение средствами общения.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Развитие монологической и связной речи.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Знакомство с детской    литературой.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0D14879-C640-4DEE-9D90-469EC9035F8B}"/>
              </a:ext>
            </a:extLst>
          </p:cNvPr>
          <p:cNvSpPr txBox="1"/>
          <p:nvPr/>
        </p:nvSpPr>
        <p:spPr>
          <a:xfrm>
            <a:off x="263791" y="380036"/>
            <a:ext cx="31031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Нормализация мышечного тонуса, освобождение от эмоциональной зажатости</a:t>
            </a:r>
            <a:r>
              <a:rPr lang="ru-RU" sz="1600" b="1" dirty="0">
                <a:solidFill>
                  <a:srgbClr val="2A3E86"/>
                </a:solidFill>
                <a:latin typeface="Times New Roman" pitchFamily="18" charset="0"/>
                <a:cs typeface="Times New Roman" pitchFamily="18" charset="0"/>
              </a:rPr>
              <a:t>.  </a:t>
            </a:r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xmlns="" id="{424B2258-FA70-4B44-B01A-9ACDD5B47CF3}"/>
              </a:ext>
            </a:extLst>
          </p:cNvPr>
          <p:cNvSpPr txBox="1"/>
          <p:nvPr/>
        </p:nvSpPr>
        <p:spPr>
          <a:xfrm>
            <a:off x="3426629" y="317847"/>
            <a:ext cx="294428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Преодоление боязни общения, выработка навыков уверенного взаимодействия с людьми.</a:t>
            </a:r>
          </a:p>
          <a:p>
            <a:r>
              <a:rPr lang="ru-RU" sz="1500" b="1" dirty="0" err="1">
                <a:latin typeface="Times New Roman" pitchFamily="18" charset="0"/>
                <a:cs typeface="Times New Roman" pitchFamily="18" charset="0"/>
              </a:rPr>
              <a:t>Саморегуляция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b="1" dirty="0">
              <a:cs typeface="Times New Roman" pitchFamily="18" charset="0"/>
            </a:endParaRP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Совместное создание макета.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87204B1-8484-4D1F-BE9C-920AA9D578C7}"/>
              </a:ext>
            </a:extLst>
          </p:cNvPr>
          <p:cNvSpPr txBox="1"/>
          <p:nvPr/>
        </p:nvSpPr>
        <p:spPr>
          <a:xfrm>
            <a:off x="6653912" y="296455"/>
            <a:ext cx="235776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Развитие воображения и творческой активности.</a:t>
            </a: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Формирование представлений о свойствах объектов окружающего мира.</a:t>
            </a:r>
          </a:p>
        </p:txBody>
      </p:sp>
      <p:sp>
        <p:nvSpPr>
          <p:cNvPr id="14" name="Двойная стрелка вверх/вниз 26">
            <a:extLst>
              <a:ext uri="{FF2B5EF4-FFF2-40B4-BE49-F238E27FC236}">
                <a16:creationId xmlns:a16="http://schemas.microsoft.com/office/drawing/2014/main" xmlns="" id="{07D728F4-7D31-4408-B0EB-5DEB1D514D11}"/>
              </a:ext>
            </a:extLst>
          </p:cNvPr>
          <p:cNvSpPr/>
          <p:nvPr/>
        </p:nvSpPr>
        <p:spPr>
          <a:xfrm>
            <a:off x="4572000" y="3394929"/>
            <a:ext cx="283764" cy="747847"/>
          </a:xfrm>
          <a:prstGeom prst="upDown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xmlns="" id="{1017E1BF-8214-4E3E-B553-B72C780FD17B}"/>
              </a:ext>
            </a:extLst>
          </p:cNvPr>
          <p:cNvGrpSpPr/>
          <p:nvPr/>
        </p:nvGrpSpPr>
        <p:grpSpPr>
          <a:xfrm>
            <a:off x="3346177" y="1691648"/>
            <a:ext cx="2631361" cy="743070"/>
            <a:chOff x="2952452" y="724040"/>
            <a:chExt cx="2631361" cy="74307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xmlns="" id="{B6D9DC6B-04D8-4A27-963E-4A63B0831013}"/>
                </a:ext>
              </a:extLst>
            </p:cNvPr>
            <p:cNvSpPr/>
            <p:nvPr/>
          </p:nvSpPr>
          <p:spPr>
            <a:xfrm>
              <a:off x="2952452" y="724040"/>
              <a:ext cx="2631361" cy="743070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sp>
        <p:sp>
          <p:nvSpPr>
            <p:cNvPr id="23" name="Овал 4">
              <a:extLst>
                <a:ext uri="{FF2B5EF4-FFF2-40B4-BE49-F238E27FC236}">
                  <a16:creationId xmlns:a16="http://schemas.microsoft.com/office/drawing/2014/main" xmlns="" id="{10F72D3B-DDC5-474B-87A7-AACEA051087E}"/>
                </a:ext>
              </a:extLst>
            </p:cNvPr>
            <p:cNvSpPr txBox="1"/>
            <p:nvPr/>
          </p:nvSpPr>
          <p:spPr>
            <a:xfrm>
              <a:off x="3358253" y="800583"/>
              <a:ext cx="1860653" cy="52543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1590" tIns="21590" rIns="21590" bIns="2159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700" b="1" kern="1200" dirty="0">
                  <a:solidFill>
                    <a:srgbClr val="2A3E86"/>
                  </a:solidFill>
                  <a:latin typeface="Times New Roman" pitchFamily="18" charset="0"/>
                  <a:cs typeface="Times New Roman" pitchFamily="18" charset="0"/>
                </a:rPr>
                <a:t>Социально-коммуникативное</a:t>
              </a:r>
            </a:p>
          </p:txBody>
        </p:sp>
      </p:grpSp>
      <p:sp>
        <p:nvSpPr>
          <p:cNvPr id="36" name="Выгнутая вниз стрелка 10">
            <a:extLst>
              <a:ext uri="{FF2B5EF4-FFF2-40B4-BE49-F238E27FC236}">
                <a16:creationId xmlns:a16="http://schemas.microsoft.com/office/drawing/2014/main" xmlns="" id="{4DD95296-E5CB-46A1-804F-D7D7EBC07BE2}"/>
              </a:ext>
            </a:extLst>
          </p:cNvPr>
          <p:cNvSpPr/>
          <p:nvPr/>
        </p:nvSpPr>
        <p:spPr>
          <a:xfrm rot="5107132">
            <a:off x="-659434" y="4775950"/>
            <a:ext cx="2116488" cy="619777"/>
          </a:xfrm>
          <a:prstGeom prst="curvedUpArrow">
            <a:avLst>
              <a:gd name="adj1" fmla="val 26502"/>
              <a:gd name="adj2" fmla="val 52071"/>
              <a:gd name="adj3" fmla="val 4653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3300"/>
              </a:solidFill>
            </a:endParaRPr>
          </a:p>
        </p:txBody>
      </p:sp>
      <p:sp>
        <p:nvSpPr>
          <p:cNvPr id="35" name="Выгнутая вправо стрелка 12">
            <a:extLst>
              <a:ext uri="{FF2B5EF4-FFF2-40B4-BE49-F238E27FC236}">
                <a16:creationId xmlns:a16="http://schemas.microsoft.com/office/drawing/2014/main" xmlns="" id="{22F1DD70-31FC-4382-8437-84C0D76D6347}"/>
              </a:ext>
            </a:extLst>
          </p:cNvPr>
          <p:cNvSpPr/>
          <p:nvPr/>
        </p:nvSpPr>
        <p:spPr>
          <a:xfrm rot="9214501">
            <a:off x="115288" y="1166111"/>
            <a:ext cx="710117" cy="1794569"/>
          </a:xfrm>
          <a:prstGeom prst="curvedLeftArrow">
            <a:avLst>
              <a:gd name="adj1" fmla="val 29032"/>
              <a:gd name="adj2" fmla="val 60000"/>
              <a:gd name="adj3" fmla="val 3337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xmlns="" id="{2C3318EF-68F2-4BBF-A4AF-85033A4CB44A}"/>
              </a:ext>
            </a:extLst>
          </p:cNvPr>
          <p:cNvSpPr/>
          <p:nvPr/>
        </p:nvSpPr>
        <p:spPr>
          <a:xfrm rot="20254637">
            <a:off x="282690" y="2071824"/>
            <a:ext cx="2704585" cy="797961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xmlns="" id="{16B9EE70-EE1F-4C7C-A4E6-0DC16CD50782}"/>
              </a:ext>
            </a:extLst>
          </p:cNvPr>
          <p:cNvGrpSpPr/>
          <p:nvPr/>
        </p:nvGrpSpPr>
        <p:grpSpPr>
          <a:xfrm rot="2184917">
            <a:off x="402285" y="4006313"/>
            <a:ext cx="2895401" cy="797961"/>
            <a:chOff x="5545740" y="1775782"/>
            <a:chExt cx="2532105" cy="79796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1" name="Овал 30">
              <a:extLst>
                <a:ext uri="{FF2B5EF4-FFF2-40B4-BE49-F238E27FC236}">
                  <a16:creationId xmlns:a16="http://schemas.microsoft.com/office/drawing/2014/main" xmlns="" id="{89D0638D-F911-42B1-8F15-CB28110815BC}"/>
                </a:ext>
              </a:extLst>
            </p:cNvPr>
            <p:cNvSpPr/>
            <p:nvPr/>
          </p:nvSpPr>
          <p:spPr>
            <a:xfrm rot="20254637">
              <a:off x="5545740" y="1775782"/>
              <a:ext cx="2532105" cy="797961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sp>
        <p:sp>
          <p:nvSpPr>
            <p:cNvPr id="32" name="Овал 4">
              <a:extLst>
                <a:ext uri="{FF2B5EF4-FFF2-40B4-BE49-F238E27FC236}">
                  <a16:creationId xmlns:a16="http://schemas.microsoft.com/office/drawing/2014/main" xmlns="" id="{69193F7E-D68E-461A-BBF8-5EB7236EE0E7}"/>
                </a:ext>
              </a:extLst>
            </p:cNvPr>
            <p:cNvSpPr txBox="1"/>
            <p:nvPr/>
          </p:nvSpPr>
          <p:spPr>
            <a:xfrm rot="20254637">
              <a:off x="5905989" y="1840920"/>
              <a:ext cx="1790469" cy="717942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b="1" dirty="0">
                  <a:solidFill>
                    <a:srgbClr val="2A3E86"/>
                  </a:solidFill>
                  <a:latin typeface="Times New Roman" pitchFamily="18" charset="0"/>
                  <a:cs typeface="Times New Roman" pitchFamily="18" charset="0"/>
                </a:rPr>
                <a:t>Художественно -эстетическое</a:t>
              </a:r>
              <a:r>
                <a:rPr lang="ru-RU" sz="1800" b="1" kern="1200" dirty="0">
                  <a:solidFill>
                    <a:srgbClr val="2A3E8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7C0DBB9-CA90-48EF-82C9-F796D54B2A79}"/>
              </a:ext>
            </a:extLst>
          </p:cNvPr>
          <p:cNvSpPr txBox="1"/>
          <p:nvPr/>
        </p:nvSpPr>
        <p:spPr>
          <a:xfrm>
            <a:off x="758574" y="5000636"/>
            <a:ext cx="34937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Реализация самостоятельной творческой деятельности  (изобразительной, конструктивно-модульной</a:t>
            </a:r>
            <a:r>
              <a:rPr lang="ru-RU" b="1" dirty="0">
                <a:solidFill>
                  <a:srgbClr val="2A3E86"/>
                </a:solidFill>
                <a:latin typeface="Times New Roman" pitchFamily="18" charset="0"/>
                <a:cs typeface="Times New Roman" pitchFamily="18" charset="0"/>
              </a:rPr>
              <a:t>). </a:t>
            </a:r>
          </a:p>
        </p:txBody>
      </p:sp>
      <p:sp>
        <p:nvSpPr>
          <p:cNvPr id="37" name="Выгнутая вниз стрелка 9">
            <a:extLst>
              <a:ext uri="{FF2B5EF4-FFF2-40B4-BE49-F238E27FC236}">
                <a16:creationId xmlns:a16="http://schemas.microsoft.com/office/drawing/2014/main" xmlns="" id="{0A786602-0144-4A10-97DE-465B9531189E}"/>
              </a:ext>
            </a:extLst>
          </p:cNvPr>
          <p:cNvSpPr/>
          <p:nvPr/>
        </p:nvSpPr>
        <p:spPr>
          <a:xfrm rot="16945325">
            <a:off x="5290087" y="1463714"/>
            <a:ext cx="1660169" cy="740329"/>
          </a:xfrm>
          <a:prstGeom prst="curvedUp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8" name="Выгнутая вниз стрелка 11">
            <a:extLst>
              <a:ext uri="{FF2B5EF4-FFF2-40B4-BE49-F238E27FC236}">
                <a16:creationId xmlns:a16="http://schemas.microsoft.com/office/drawing/2014/main" xmlns="" id="{444C1BCB-EE48-45A7-B403-1DA1F296640D}"/>
              </a:ext>
            </a:extLst>
          </p:cNvPr>
          <p:cNvSpPr/>
          <p:nvPr/>
        </p:nvSpPr>
        <p:spPr>
          <a:xfrm rot="17956999">
            <a:off x="7309832" y="1594670"/>
            <a:ext cx="2188865" cy="625102"/>
          </a:xfrm>
          <a:prstGeom prst="curvedUpArrow">
            <a:avLst>
              <a:gd name="adj1" fmla="val 40592"/>
              <a:gd name="adj2" fmla="val 53230"/>
              <a:gd name="adj3" fmla="val 5042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9" name="Выгнутая вправо стрелка 13">
            <a:extLst>
              <a:ext uri="{FF2B5EF4-FFF2-40B4-BE49-F238E27FC236}">
                <a16:creationId xmlns:a16="http://schemas.microsoft.com/office/drawing/2014/main" xmlns="" id="{8884345F-D2FC-4D63-917B-A32177D05A34}"/>
              </a:ext>
            </a:extLst>
          </p:cNvPr>
          <p:cNvSpPr/>
          <p:nvPr/>
        </p:nvSpPr>
        <p:spPr>
          <a:xfrm rot="21320989">
            <a:off x="8311917" y="4027807"/>
            <a:ext cx="743710" cy="2210331"/>
          </a:xfrm>
          <a:prstGeom prst="curvedLeftArrow">
            <a:avLst>
              <a:gd name="adj1" fmla="val 0"/>
              <a:gd name="adj2" fmla="val 60000"/>
              <a:gd name="adj3" fmla="val 6294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xmlns="" id="{DA3A0016-4EA3-4E53-B74F-C52E847ADB2E}"/>
              </a:ext>
            </a:extLst>
          </p:cNvPr>
          <p:cNvGrpSpPr/>
          <p:nvPr/>
        </p:nvGrpSpPr>
        <p:grpSpPr>
          <a:xfrm rot="21131725">
            <a:off x="5939646" y="4017940"/>
            <a:ext cx="2969418" cy="738935"/>
            <a:chOff x="5457975" y="2351588"/>
            <a:chExt cx="2969418" cy="636733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xmlns="" id="{228AA072-30D7-4CAC-880C-376FC1EC675E}"/>
                </a:ext>
              </a:extLst>
            </p:cNvPr>
            <p:cNvSpPr/>
            <p:nvPr/>
          </p:nvSpPr>
          <p:spPr>
            <a:xfrm rot="21411391">
              <a:off x="5457975" y="2385559"/>
              <a:ext cx="2969418" cy="602762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sp>
        <p:sp>
          <p:nvSpPr>
            <p:cNvPr id="26" name="Овал 4">
              <a:extLst>
                <a:ext uri="{FF2B5EF4-FFF2-40B4-BE49-F238E27FC236}">
                  <a16:creationId xmlns:a16="http://schemas.microsoft.com/office/drawing/2014/main" xmlns="" id="{2FB92082-54C8-4313-B4E0-88CAAF54D2F0}"/>
                </a:ext>
              </a:extLst>
            </p:cNvPr>
            <p:cNvSpPr txBox="1"/>
            <p:nvPr/>
          </p:nvSpPr>
          <p:spPr>
            <a:xfrm rot="21430589">
              <a:off x="5898703" y="2351588"/>
              <a:ext cx="2099696" cy="619823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800" b="1" kern="1200" dirty="0">
                  <a:solidFill>
                    <a:srgbClr val="2A3E86"/>
                  </a:solidFill>
                  <a:latin typeface="Times New Roman" pitchFamily="18" charset="0"/>
                  <a:cs typeface="Times New Roman" pitchFamily="18" charset="0"/>
                </a:rPr>
                <a:t>Речевое </a:t>
              </a:r>
            </a:p>
          </p:txBody>
        </p:sp>
      </p:grp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xmlns="" id="{4721D1F5-EA3A-497F-8D1E-4F2294E838A1}"/>
              </a:ext>
            </a:extLst>
          </p:cNvPr>
          <p:cNvGrpSpPr/>
          <p:nvPr/>
        </p:nvGrpSpPr>
        <p:grpSpPr>
          <a:xfrm rot="3104811">
            <a:off x="6303382" y="2448992"/>
            <a:ext cx="2532105" cy="797961"/>
            <a:chOff x="5179633" y="1184365"/>
            <a:chExt cx="2532105" cy="797961"/>
          </a:xfrm>
        </p:grpSpPr>
        <p:sp>
          <p:nvSpPr>
            <p:cNvPr id="43" name="Овал 42">
              <a:extLst>
                <a:ext uri="{FF2B5EF4-FFF2-40B4-BE49-F238E27FC236}">
                  <a16:creationId xmlns:a16="http://schemas.microsoft.com/office/drawing/2014/main" xmlns="" id="{CB17F65F-C168-4760-9284-CEB62041D9FE}"/>
                </a:ext>
              </a:extLst>
            </p:cNvPr>
            <p:cNvSpPr/>
            <p:nvPr/>
          </p:nvSpPr>
          <p:spPr>
            <a:xfrm rot="20254637">
              <a:off x="5179633" y="1184365"/>
              <a:ext cx="2532105" cy="797961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sp>
        <p:sp>
          <p:nvSpPr>
            <p:cNvPr id="44" name="Овал 4">
              <a:extLst>
                <a:ext uri="{FF2B5EF4-FFF2-40B4-BE49-F238E27FC236}">
                  <a16:creationId xmlns:a16="http://schemas.microsoft.com/office/drawing/2014/main" xmlns="" id="{9C5D0AA9-6BA0-45DB-9B21-848D5D3A96EC}"/>
                </a:ext>
              </a:extLst>
            </p:cNvPr>
            <p:cNvSpPr txBox="1"/>
            <p:nvPr/>
          </p:nvSpPr>
          <p:spPr>
            <a:xfrm rot="20254637">
              <a:off x="5550451" y="1301224"/>
              <a:ext cx="1790469" cy="5642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800" b="1" kern="1200" dirty="0">
                  <a:solidFill>
                    <a:srgbClr val="2A3E86"/>
                  </a:solidFill>
                  <a:latin typeface="Times New Roman" pitchFamily="18" charset="0"/>
                  <a:cs typeface="Times New Roman" pitchFamily="18" charset="0"/>
                </a:rPr>
                <a:t>Познавательное </a:t>
              </a:r>
            </a:p>
          </p:txBody>
        </p:sp>
      </p:grpSp>
      <p:sp>
        <p:nvSpPr>
          <p:cNvPr id="59" name="Овал 4">
            <a:extLst>
              <a:ext uri="{FF2B5EF4-FFF2-40B4-BE49-F238E27FC236}">
                <a16:creationId xmlns:a16="http://schemas.microsoft.com/office/drawing/2014/main" xmlns="" id="{2CF069C1-ABEC-4DBB-BEEF-94EDD58EC5F1}"/>
              </a:ext>
            </a:extLst>
          </p:cNvPr>
          <p:cNvSpPr txBox="1"/>
          <p:nvPr/>
        </p:nvSpPr>
        <p:spPr>
          <a:xfrm rot="20195281">
            <a:off x="805120" y="2254396"/>
            <a:ext cx="1827001" cy="43800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800" b="1" kern="1200" dirty="0">
                <a:solidFill>
                  <a:srgbClr val="2A3E86"/>
                </a:solidFill>
                <a:latin typeface="Times New Roman" pitchFamily="18" charset="0"/>
                <a:cs typeface="Times New Roman" pitchFamily="18" charset="0"/>
              </a:rPr>
              <a:t>Физическое</a:t>
            </a:r>
            <a:r>
              <a:rPr lang="ru-RU" sz="1600" b="1" kern="1200" dirty="0">
                <a:solidFill>
                  <a:srgbClr val="2A3E8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46000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57BD927-E525-42F7-ABE7-65780FB72D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76" y="-4722"/>
            <a:ext cx="9144000" cy="6835216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09B56A51-B0DE-4DD4-891E-F1A9D6930C8F}"/>
              </a:ext>
            </a:extLst>
          </p:cNvPr>
          <p:cNvSpPr/>
          <p:nvPr/>
        </p:nvSpPr>
        <p:spPr>
          <a:xfrm>
            <a:off x="473264" y="165843"/>
            <a:ext cx="864096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этап: подготовительный (октябрь - декабрь 2019г.)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 методической и художественной литературы по теме;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дидактических игр;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обогащение личного опыта детей;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и сбор материала для создания макета;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родителей к совместной деятельности с детьми;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перспективного плана совместной деятельности с детьми.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этап: практически - внедрение и реализация проекта (январь 2020г. - февраль 2021 г.)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материалов и оборудования для совместной деятельности с детьми;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 детской и научной литературы;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родителей к совместной деятельности;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корректировка  плана совместной деятельности с детьми;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открытых педагогических мероприятий для родителей, коллег;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 опыта работы по реализации макета;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мастер-классов для коллег.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этап: заключительный (апрель 2021 г.)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активизация игр с макетами;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 оценка результативности реализации проекта;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проблем, препятствующих достижению ожидаемого результата;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комплексной рефлексии проектной деятельности;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 и распространение опыта в профессиональных сетевых ресурсах.</a:t>
            </a:r>
          </a:p>
        </p:txBody>
      </p:sp>
    </p:spTree>
    <p:extLst>
      <p:ext uri="{BB962C8B-B14F-4D97-AF65-F5344CB8AC3E}">
        <p14:creationId xmlns:p14="http://schemas.microsoft.com/office/powerpoint/2010/main" val="264072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Татьяна\Desktop\i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4797152"/>
            <a:ext cx="8424936" cy="138499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Использование макетов в предметно – пространственной среде отвечает принципу интеграции образовательных областей.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51520" y="692696"/>
            <a:ext cx="85344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algn="just">
              <a:spcAft>
                <a:spcPts val="0"/>
              </a:spcAft>
              <a:defRPr/>
            </a:pPr>
            <a:r>
              <a:rPr lang="ru-RU" sz="4000" b="1" dirty="0">
                <a:latin typeface="Arial" pitchFamily="34" charset="0"/>
                <a:cs typeface="Arial" pitchFamily="34" charset="0"/>
              </a:rPr>
              <a:t> 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Макет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это модели, представляющие собой уменьшенные объекты. (кукольный дом, крепость, замок, наш дворик, карты, улицы города, дороги, ландшафт и др. )</a:t>
            </a:r>
          </a:p>
          <a:p>
            <a:pPr marL="457200" indent="-457200" algn="just">
              <a:spcAft>
                <a:spcPts val="0"/>
              </a:spcAft>
              <a:defRPr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Макетирование</a:t>
            </a:r>
            <a:r>
              <a:rPr lang="ru-RU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это творческая конструктивная деятельность детей, создание специального игрового пространства.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Татьяна\Desktop\i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83568" y="332656"/>
            <a:ext cx="7467600" cy="72494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Этапы создания макета</a:t>
            </a: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xmlns="" id="{36163175-B710-4E3A-B1FF-E7F126195E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8889466"/>
              </p:ext>
            </p:extLst>
          </p:nvPr>
        </p:nvGraphicFramePr>
        <p:xfrm>
          <a:off x="395536" y="1052736"/>
          <a:ext cx="8136904" cy="2952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51520" y="4077072"/>
            <a:ext cx="8424936" cy="224676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Макеты  должны быть устойчивы и легко перемещаться с места на место; удобным в обращении, доступны дошкольникам для свободного выбора и игры; должны быть эстетически оформлены.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67E110B-2595-4EE6-ACC5-504716CA4D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1" y="11392"/>
            <a:ext cx="9144000" cy="6835216"/>
          </a:xfrm>
          <a:prstGeom prst="rect">
            <a:avLst/>
          </a:prstGeom>
        </p:spPr>
      </p:pic>
      <p:pic>
        <p:nvPicPr>
          <p:cNvPr id="2" name="Замещающее содержимое 1" descr="3A_DMg-X7A0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16200000">
            <a:off x="992643" y="-264450"/>
            <a:ext cx="3582307" cy="4776520"/>
          </a:xfrm>
          <a:prstGeom prst="rect">
            <a:avLst/>
          </a:prstGeom>
          <a:ln w="12700">
            <a:solidFill>
              <a:srgbClr val="00B050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01301DF-E1E6-4203-B1AD-846B489CF5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8209" y="2928606"/>
            <a:ext cx="5441276" cy="392939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амещающее содержимое 4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-41275" y="15240"/>
            <a:ext cx="9189720" cy="6896735"/>
          </a:xfrm>
          <a:prstGeom prst="rect">
            <a:avLst/>
          </a:prstGeom>
        </p:spPr>
      </p:pic>
      <p:pic>
        <p:nvPicPr>
          <p:cNvPr id="4" name="Замещающее содержимое 3" descr="Pu9a1KWEfaQ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/>
          <a:srcRect l="-513" t="19889" r="12605" b="9891"/>
          <a:stretch/>
        </p:blipFill>
        <p:spPr>
          <a:xfrm>
            <a:off x="217719" y="2616990"/>
            <a:ext cx="4728777" cy="3816424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E2CBD422-C615-4326-9780-AED15B172C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1840" y="-642"/>
            <a:ext cx="5067189" cy="3800391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31010" y="3006725"/>
            <a:ext cx="5681980" cy="844550"/>
          </a:xfrm>
          <a:prstGeom prst="rect">
            <a:avLst/>
          </a:prstGeom>
        </p:spPr>
      </p:pic>
      <p:pic>
        <p:nvPicPr>
          <p:cNvPr id="3" name="Замещающее содержимое 2" descr="HSi_S9zDxQc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 r="11502" b="13450"/>
          <a:stretch>
            <a:fillRect/>
          </a:stretch>
        </p:blipFill>
        <p:spPr>
          <a:xfrm>
            <a:off x="-52070" y="-15875"/>
            <a:ext cx="9255125" cy="68897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272</Words>
  <Application>Microsoft Office PowerPoint</Application>
  <PresentationFormat>Экран (4:3)</PresentationFormat>
  <Paragraphs>63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с родителями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Пользователь Windows</cp:lastModifiedBy>
  <cp:revision>69</cp:revision>
  <dcterms:created xsi:type="dcterms:W3CDTF">2017-03-02T05:32:00Z</dcterms:created>
  <dcterms:modified xsi:type="dcterms:W3CDTF">2021-03-24T07:39:27Z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1049-10.2.0.7636</vt:lpwstr>
  </property>
</Properties>
</file>