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5" r:id="rId19"/>
    <p:sldId id="273" r:id="rId20"/>
    <p:sldId id="274" r:id="rId21"/>
    <p:sldId id="279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87757-9CAD-4522-A6E5-B824E929AD6E}" type="datetimeFigureOut">
              <a:rPr lang="ru-RU" smtClean="0"/>
              <a:t>31.10.2014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7A768-30FB-4440-ACB4-A12B1EDC7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89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6089EEE-4EC8-443F-806D-B6AFC1A9BE17}" type="datetime1">
              <a:rPr lang="ru-RU" smtClean="0"/>
              <a:t>31.10.2014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0C35F-D9A0-45CC-9D20-E33D9BB330A2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40D92-B5D2-4C95-B547-AB0E0C6BC158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9758C1B-9AAD-4270-B897-767C08EEB0B1}" type="datetime1">
              <a:rPr lang="ru-RU" smtClean="0"/>
              <a:t>31.10.2014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11B170C-E370-4869-A530-6FD681D0DCBB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58BF-9DF0-4FFC-9BDC-FF5834263A81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727B3-8ED8-43A0-9FE8-BFAD47E0967D}" type="datetime1">
              <a:rPr lang="ru-RU" smtClean="0"/>
              <a:t>31.10.2014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54798D-04BE-4017-9E57-5F9BB51FF8AC}" type="datetime1">
              <a:rPr lang="ru-RU" smtClean="0"/>
              <a:t>31.10.2014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59A3-9C9A-4F60-8283-06B1F72F4371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461B60A-D3B9-4739-AB14-80383C79DAED}" type="datetime1">
              <a:rPr lang="ru-RU" smtClean="0"/>
              <a:t>31.10.2014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0EBB92C-8BF1-4748-A5BE-06A6F8AB1171}" type="datetime1">
              <a:rPr lang="ru-RU" smtClean="0"/>
              <a:t>31.10.2014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6446DE-1030-4D59-ABEA-F78D65809A7E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4869160"/>
            <a:ext cx="6172200" cy="5832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Муниципальное </a:t>
            </a:r>
            <a:r>
              <a:rPr lang="ru-RU" sz="2000" dirty="0">
                <a:solidFill>
                  <a:schemeClr val="tx1"/>
                </a:solidFill>
              </a:rPr>
              <a:t>бюджетное дошкольное образовательное учреждение детский сад комбинированного вида № 365 г. Челябинска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 smtClean="0"/>
              <a:t>ОПЫТ РАБОТЫ</a:t>
            </a:r>
            <a:r>
              <a:rPr lang="ru-RU" sz="2700" dirty="0"/>
              <a:t>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>
                <a:solidFill>
                  <a:schemeClr val="tx1"/>
                </a:solidFill>
              </a:rPr>
              <a:t>«Развитие </a:t>
            </a:r>
            <a:r>
              <a:rPr lang="ru-RU" sz="2700" dirty="0">
                <a:solidFill>
                  <a:schemeClr val="tx1"/>
                </a:solidFill>
              </a:rPr>
              <a:t>координации движений у дошкольников с общим недоразвитием речи посредством подвижных игр-эстафет, упражнений с предметами и игр с </a:t>
            </a:r>
            <a:r>
              <a:rPr lang="ru-RU" sz="2700" dirty="0" smtClean="0">
                <a:solidFill>
                  <a:schemeClr val="tx1"/>
                </a:solidFill>
              </a:rPr>
              <a:t>мячом»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Плотникова Виктория </a:t>
            </a:r>
            <a:r>
              <a:rPr lang="ru-RU" sz="2400" i="1" dirty="0" smtClean="0">
                <a:solidFill>
                  <a:srgbClr val="002060"/>
                </a:solidFill>
              </a:rPr>
              <a:t>Юрьевна</a:t>
            </a:r>
            <a:r>
              <a:rPr lang="ru-RU" sz="2400" i="1" dirty="0">
                <a:solidFill>
                  <a:srgbClr val="002060"/>
                </a:solidFill>
              </a:rPr>
              <a:t/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6660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4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5715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Игры с мячом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7646" y="560076"/>
            <a:ext cx="7467600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Способствуют развитию</a:t>
            </a:r>
            <a:r>
              <a:rPr lang="ru-RU" sz="2000" dirty="0"/>
              <a:t>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000" dirty="0"/>
              <a:t> </a:t>
            </a:r>
            <a:r>
              <a:rPr lang="ru-RU" sz="2200" dirty="0" smtClean="0"/>
              <a:t>ловкости рук;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в</a:t>
            </a:r>
            <a:r>
              <a:rPr lang="ru-RU" sz="2200" dirty="0" smtClean="0"/>
              <a:t>нимания;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б</a:t>
            </a:r>
            <a:r>
              <a:rPr lang="ru-RU" sz="2200" dirty="0" smtClean="0"/>
              <a:t>ыстроты реакции;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г</a:t>
            </a:r>
            <a:r>
              <a:rPr lang="ru-RU" sz="2200" dirty="0" smtClean="0"/>
              <a:t>лазомера;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у</a:t>
            </a:r>
            <a:r>
              <a:rPr lang="ru-RU" sz="2200" dirty="0" smtClean="0"/>
              <a:t>мения ориентировать </a:t>
            </a:r>
          </a:p>
          <a:p>
            <a:pPr marL="0" indent="0" algn="just">
              <a:buNone/>
            </a:pPr>
            <a:r>
              <a:rPr lang="ru-RU" sz="2200" dirty="0" smtClean="0"/>
              <a:t>своё местоположение </a:t>
            </a:r>
          </a:p>
          <a:p>
            <a:pPr marL="0" indent="0" algn="just">
              <a:buNone/>
            </a:pPr>
            <a:r>
              <a:rPr lang="ru-RU" sz="2200" dirty="0" smtClean="0"/>
              <a:t>по отношению </a:t>
            </a:r>
          </a:p>
          <a:p>
            <a:pPr marL="0" indent="0" algn="just">
              <a:buNone/>
            </a:pPr>
            <a:r>
              <a:rPr lang="ru-RU" sz="2200" dirty="0" smtClean="0"/>
              <a:t>к изменяющейся </a:t>
            </a:r>
          </a:p>
          <a:p>
            <a:pPr marL="0" indent="0" algn="just">
              <a:buNone/>
            </a:pPr>
            <a:r>
              <a:rPr lang="ru-RU" sz="2200" dirty="0" smtClean="0"/>
              <a:t>окружающей обстановке.</a:t>
            </a:r>
          </a:p>
          <a:p>
            <a:pPr algn="just">
              <a:buFont typeface="Wingdings" pitchFamily="2" charset="2"/>
              <a:buChar char="§"/>
            </a:pPr>
            <a:endParaRPr lang="ru-RU" sz="2200" dirty="0"/>
          </a:p>
        </p:txBody>
      </p:sp>
      <p:pic>
        <p:nvPicPr>
          <p:cNvPr id="5122" name="Picture 2" descr="C:\Users\U1\Desktop\В.Ю. вышка\фото для аттестации\игры с мячом\P11004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104" y="567999"/>
            <a:ext cx="499255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1\Desktop\В.Ю. вышка\фото для аттестации\игры с мячом\P11004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104" y="4446540"/>
            <a:ext cx="3131768" cy="234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47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1\Desktop\В.Ю. вышка\достижения\открытая неделя семьи 2014\20140318_16073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68252"/>
            <a:ext cx="6498166" cy="4873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1\Desktop\В.Ю. вышка\достижения\открытая неделя семьи 2014\Фото0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3864"/>
            <a:ext cx="4824536" cy="36184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0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5715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Упражнения с предметами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692696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200" dirty="0"/>
              <a:t>Д</a:t>
            </a:r>
            <a:r>
              <a:rPr lang="ru-RU" sz="2200" dirty="0" smtClean="0"/>
              <a:t>идактические принципы: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/>
              <a:t> </a:t>
            </a:r>
            <a:r>
              <a:rPr lang="ru-RU" sz="2200" dirty="0"/>
              <a:t>учет принципа постепенности, систематичности, последовательности, </a:t>
            </a:r>
            <a:endParaRPr lang="ru-RU" sz="2200" dirty="0" smtClean="0"/>
          </a:p>
          <a:p>
            <a:pPr>
              <a:buFont typeface="Wingdings" pitchFamily="2" charset="2"/>
              <a:buChar char="§"/>
            </a:pPr>
            <a:r>
              <a:rPr lang="ru-RU" sz="2200" dirty="0" smtClean="0"/>
              <a:t>учет </a:t>
            </a:r>
            <a:r>
              <a:rPr lang="ru-RU" sz="2200" dirty="0"/>
              <a:t>возрастных и индивидуальных особенностей детей</a:t>
            </a:r>
            <a:r>
              <a:rPr lang="ru-RU" sz="2200" dirty="0" smtClean="0"/>
              <a:t>,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/>
              <a:t> </a:t>
            </a:r>
            <a:r>
              <a:rPr lang="ru-RU" sz="2200" dirty="0"/>
              <a:t>принцип развивающего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и </a:t>
            </a:r>
            <a:r>
              <a:rPr lang="ru-RU" sz="2200" dirty="0"/>
              <a:t>воспитывающего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обучения</a:t>
            </a:r>
            <a:r>
              <a:rPr lang="ru-RU" sz="2200" dirty="0"/>
              <a:t>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C:\Users\U1\Desktop\В.Ю. вышка\фото для аттестации\упражнения с предметами\P11003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37716"/>
            <a:ext cx="5258148" cy="3943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1\Desktop\В.Ю. вышка\фото для аттестации\упражнения с предметами\P11004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861048"/>
            <a:ext cx="3995935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6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147248" cy="62853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Координационные способности</a:t>
            </a:r>
            <a:r>
              <a:rPr lang="ru-RU" sz="2200" dirty="0"/>
              <a:t> связаны с возможностями управления движениями в пространстве и времени и включают: </a:t>
            </a:r>
          </a:p>
          <a:p>
            <a:pPr marL="0" indent="0" algn="just">
              <a:buNone/>
            </a:pPr>
            <a:r>
              <a:rPr lang="ru-RU" sz="2200" dirty="0"/>
              <a:t>а) пространственную </a:t>
            </a:r>
            <a:r>
              <a:rPr lang="ru-RU" sz="2200" dirty="0" smtClean="0"/>
              <a:t>ориентировку;</a:t>
            </a:r>
          </a:p>
          <a:p>
            <a:pPr marL="0" indent="0">
              <a:buNone/>
            </a:pPr>
            <a:r>
              <a:rPr lang="ru-RU" sz="2200" dirty="0"/>
              <a:t>б) точность воспроизведения движения по пространственным, силовым и временным параметрам; </a:t>
            </a:r>
          </a:p>
          <a:p>
            <a:pPr marL="0" indent="0">
              <a:buNone/>
            </a:pPr>
            <a:r>
              <a:rPr lang="ru-RU" sz="2200" dirty="0"/>
              <a:t>в) статическое и динамическое </a:t>
            </a:r>
            <a:r>
              <a:rPr lang="ru-RU" sz="2200" dirty="0" smtClean="0"/>
              <a:t>равновесие.</a:t>
            </a:r>
          </a:p>
          <a:p>
            <a:pPr marL="0" indent="0">
              <a:buNone/>
            </a:pPr>
            <a:endParaRPr lang="ru-RU" sz="2200" dirty="0"/>
          </a:p>
        </p:txBody>
      </p:sp>
      <p:pic>
        <p:nvPicPr>
          <p:cNvPr id="8194" name="Picture 2" descr="C:\Users\U1\Desktop\В.Ю. вышка\фото для аттестации\упражнения с предметами\P1100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835226"/>
            <a:ext cx="5340086" cy="400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1\Desktop\В.Ю. вышка\фото для аттестации\упражнения с предметами\P11004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" y="3318823"/>
            <a:ext cx="3168353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81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1\Desktop\В.Ю. вышка\фото для аттестации\упражнения с предметами\P1100459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8" r="8016"/>
          <a:stretch/>
        </p:blipFill>
        <p:spPr bwMode="auto">
          <a:xfrm>
            <a:off x="1115616" y="3573016"/>
            <a:ext cx="2562577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 descr="C:\Users\U1\Desktop\В.Ю. вышка\фото для аттестации\упражнения с предметами\P11004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4204"/>
            <a:ext cx="4215483" cy="56206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1\Desktop\В.Ю. вышка\фото для аттестации\упражнения с предметами\P11004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881"/>
            <a:ext cx="3905636" cy="29292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1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1\Desktop\В.Ю. вышка\фото для аттестации\упражнения с предметами\P11004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498166" cy="4873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43" name="Picture 3" descr="C:\Users\U1\Desktop\В.Ю. вышка\фото для аттестации\упражнения с предметами\P1100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336878" cy="3252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4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5715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Нестандартное оборудование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C:\Users\U1\Desktop\В.Ю. вышка\фото для аттестации\20141017_0950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2192"/>
            <a:ext cx="5832648" cy="3280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7" name="Picture 3" descr="C:\Users\U1\Desktop\В.Ю. вышка\фото для аттестации\20141024_105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4"/>
            <a:ext cx="5774791" cy="3248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37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U1\Desktop\В.Ю. вышка\фото для аттестации\эстафеты\P11003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236235" cy="31771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1\Desktop\В.Ю. вышка\фото для аттестации\эстафеты\P11003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76" y="188640"/>
            <a:ext cx="4704523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1\Desktop\В.Ю. вышка\фото для аттестации\упражнения с предметами\P11004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1363">
            <a:off x="-477654" y="390186"/>
            <a:ext cx="4167064" cy="3125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3" name="Picture 5" descr="C:\Users\U1\Desktop\В.Ю. вышка\фото для аттестации\упражнения с предметами\P11004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532" y="4077072"/>
            <a:ext cx="3382908" cy="2537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1\Desktop\В.Ю. вышка\фото для аттестации\упражнения с предметами\P110055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59" y="182261"/>
            <a:ext cx="8854690" cy="6641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89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исследования координационных способностей у детей с ОНР шестого года </a:t>
            </a:r>
            <a:r>
              <a:rPr lang="ru-RU" sz="2400" b="1" dirty="0" smtClean="0">
                <a:solidFill>
                  <a:srgbClr val="002060"/>
                </a:solidFill>
              </a:rPr>
              <a:t>жизни.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Координационные способности </a:t>
            </a:r>
            <a:r>
              <a:rPr lang="ru-RU" sz="2200" dirty="0"/>
              <a:t>состоят из: реагирующей, кинестетической, способности держать равновесие (статического динамического), способности к ориентации в пространстве и способности усвоения заданного ритма </a:t>
            </a:r>
            <a:r>
              <a:rPr lang="ru-RU" sz="2200" dirty="0" smtClean="0"/>
              <a:t>движений.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Тест 1. </a:t>
            </a:r>
            <a:r>
              <a:rPr lang="ru-RU" sz="2200" dirty="0"/>
              <a:t>Оценить координацию движений рук и ног в сагиттальной плоскости</a:t>
            </a:r>
            <a:r>
              <a:rPr lang="ru-RU" sz="2200" dirty="0" smtClean="0"/>
              <a:t>.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Тест 2.</a:t>
            </a:r>
            <a:r>
              <a:rPr lang="ru-RU" sz="2200" dirty="0"/>
              <a:t> Оценить координацию движений рук и ног в вертикальной плоскости.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Тест 3.</a:t>
            </a:r>
            <a:r>
              <a:rPr lang="ru-RU" sz="2200" dirty="0"/>
              <a:t> Статическое равновесие.</a:t>
            </a:r>
          </a:p>
          <a:p>
            <a:pPr marL="0" indent="0" algn="just">
              <a:buNone/>
            </a:pPr>
            <a:endParaRPr lang="ru-RU" sz="2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5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Актуальность</a:t>
            </a:r>
            <a:r>
              <a:rPr lang="ru-RU" dirty="0"/>
              <a:t> развития координационных способностей у детей с ОНР старшего дошкольного возраста определяется: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 Потребностью </a:t>
            </a:r>
            <a:r>
              <a:rPr lang="ru-RU" dirty="0"/>
              <a:t>государства в подготовке  всесторонне развитых людей нового поколения, способных решать задачи любой сложности в кратчайшие сроки. </a:t>
            </a:r>
            <a:endParaRPr lang="ru-RU" dirty="0" smtClean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2.</a:t>
            </a:r>
            <a:r>
              <a:rPr lang="ru-RU" dirty="0" smtClean="0"/>
              <a:t>  </a:t>
            </a:r>
            <a:r>
              <a:rPr lang="ru-RU" dirty="0"/>
              <a:t>Т</a:t>
            </a:r>
            <a:r>
              <a:rPr lang="ru-RU" dirty="0" smtClean="0"/>
              <a:t>ем </a:t>
            </a:r>
            <a:r>
              <a:rPr lang="ru-RU" dirty="0"/>
              <a:t>что, старший  дошкольный возраст является сенситивным (благоприятным) периодом как психического, так и физического развития человека и служит основой для дальнейшего успешного продвижения ребенка.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3.</a:t>
            </a:r>
            <a:r>
              <a:rPr lang="ru-RU" dirty="0" smtClean="0"/>
              <a:t> Взаимосвязью </a:t>
            </a:r>
            <a:r>
              <a:rPr lang="ru-RU" dirty="0"/>
              <a:t>и взаимозависимостью психического, умственного и физического развития.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15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5715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Данные вводной диагностики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080817"/>
              </p:ext>
            </p:extLst>
          </p:nvPr>
        </p:nvGraphicFramePr>
        <p:xfrm>
          <a:off x="251520" y="630661"/>
          <a:ext cx="8455427" cy="5246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Диаграмма" r:id="rId3" imgW="6124688" imgH="3800395" progId="MSGraph.Chart.8">
                  <p:embed/>
                </p:oleObj>
              </mc:Choice>
              <mc:Fallback>
                <p:oleObj name="Диаграмма" r:id="rId3" imgW="6124688" imgH="3800395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30661"/>
                        <a:ext cx="8455427" cy="5246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71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Данные итоговой диагностики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-1055068" y="908720"/>
            <a:ext cx="9011443" cy="527759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783712"/>
              </p:ext>
            </p:extLst>
          </p:nvPr>
        </p:nvGraphicFramePr>
        <p:xfrm>
          <a:off x="270834" y="1224795"/>
          <a:ext cx="7941316" cy="4940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Диаграмма" r:id="rId3" imgW="5943558" imgH="3695661" progId="MSGraph.Chart.8">
                  <p:embed/>
                </p:oleObj>
              </mc:Choice>
              <mc:Fallback>
                <p:oleObj name="Диаграмма" r:id="rId3" imgW="5943558" imgH="3695661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34" y="1224795"/>
                        <a:ext cx="7941316" cy="49405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69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заключение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836712"/>
            <a:ext cx="8075240" cy="5421216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1800" dirty="0"/>
              <a:t>Преодоление ОНР является комплексной медико-педагогической проблемой и её решение может быть успешным только при совместных действиях всех сотрудников, которые работают в группах компенсирующей направленности.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1800" dirty="0"/>
              <a:t>В процессе использования всех предложенных средств и методов, направленных на развитие координационных способностей дошкольников наблюдается развитие и совершенствование двигательных умений и навыков, развиваются и совершенствуются нервные связи головного мозга с опорно-двигательным аппаратом ребенка, а мозг растет и развивается исключительно благодаря его использованию, при этом развивается и отдел головного мозга, отвечающий за речь.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1800" dirty="0"/>
              <a:t>Чем больше возможностей мы предоставим детям на пути освоения новых движений, тем более физически развитым он станет, тем сильнее разовьется его мозг и связной станет его речь.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/>
              <a:t>Благодаря включению в физкультурные занятия подвижных игр с мячом, упражнений с предметами, требующих согласованности движений рук и ног и подвижных игр, развивающих коммуникативные навыки уровень развития координации движений повысился, а это в свою очередь положительно влияет на развитие речи дошкольников.</a:t>
            </a:r>
          </a:p>
          <a:p>
            <a:pPr marL="457200" indent="-457200">
              <a:buFont typeface="+mj-lt"/>
              <a:buAutoNum type="arabicPeriod"/>
            </a:pPr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1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1\Desktop\365\Методист\Петрова Е.С\фото 1 июня\P10802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5"/>
            <a:ext cx="9148062" cy="684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Благодарю за внимание</a:t>
            </a:r>
            <a:r>
              <a:rPr lang="ru-RU" sz="2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!</a:t>
            </a:r>
            <a:endParaRPr lang="ru-RU" sz="28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93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064896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– изучить возможности применения на практике упражнений с предметами, подвижных игр и игр с мячом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адачи</a:t>
            </a:r>
            <a:r>
              <a:rPr lang="ru-RU" b="1" dirty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1. Проанализировать психолого-педагогическую литературу по проблеме исследования;</a:t>
            </a:r>
          </a:p>
          <a:p>
            <a:pPr marL="0" indent="0">
              <a:buNone/>
            </a:pPr>
            <a:r>
              <a:rPr lang="ru-RU" dirty="0"/>
              <a:t>2. Выявить особенности развития координационных способностей у детей 6-7 лет с общим недоразвитием речи;</a:t>
            </a:r>
          </a:p>
          <a:p>
            <a:pPr marL="0" indent="0">
              <a:buNone/>
            </a:pPr>
            <a:r>
              <a:rPr lang="ru-RU" dirty="0"/>
              <a:t>3. Выявить педагогические условия по использованию игр-эстафет, упражнений с предметами и подвижных игр с мячом с детьми 6-7 лет с ОНР;</a:t>
            </a:r>
          </a:p>
          <a:p>
            <a:pPr marL="0" indent="0">
              <a:buNone/>
            </a:pPr>
            <a:r>
              <a:rPr lang="ru-RU" dirty="0"/>
              <a:t>4. Разработать и апробировать систему работы по использованию игр-эстафет, упражнений с предметами и подвижных игр с мячом с детьми 6-7 лет с </a:t>
            </a:r>
            <a:r>
              <a:rPr lang="ru-RU" dirty="0" smtClean="0"/>
              <a:t>ОНР.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Особенности развития координационных способностей у детей с </a:t>
            </a:r>
            <a:r>
              <a:rPr lang="ru-RU" sz="2400" b="1" dirty="0" err="1" smtClean="0">
                <a:solidFill>
                  <a:srgbClr val="002060"/>
                </a:solidFill>
              </a:rPr>
              <a:t>онр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07786" y="1143723"/>
            <a:ext cx="8568952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9267" y="1204335"/>
            <a:ext cx="3672408" cy="2376264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7544" y="1241171"/>
            <a:ext cx="3513290" cy="252376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Проблемы в: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</a:rPr>
              <a:t>зрительном </a:t>
            </a:r>
            <a:r>
              <a:rPr lang="ru-RU" sz="2000" dirty="0">
                <a:solidFill>
                  <a:srgbClr val="FF0000"/>
                </a:solidFill>
              </a:rPr>
              <a:t>восприятии;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FF0000"/>
                </a:solidFill>
              </a:rPr>
              <a:t>пространственных </a:t>
            </a:r>
            <a:r>
              <a:rPr lang="ru-RU" sz="2000" dirty="0" smtClean="0">
                <a:solidFill>
                  <a:srgbClr val="FF0000"/>
                </a:solidFill>
              </a:rPr>
              <a:t>       представлениях</a:t>
            </a:r>
            <a:r>
              <a:rPr lang="ru-RU" sz="2000" dirty="0">
                <a:solidFill>
                  <a:srgbClr val="FF000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FF0000"/>
                </a:solidFill>
              </a:rPr>
              <a:t>памяти, внимании;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</a:rPr>
              <a:t>координационных </a:t>
            </a:r>
            <a:r>
              <a:rPr lang="ru-RU" sz="2000" dirty="0">
                <a:solidFill>
                  <a:srgbClr val="FF0000"/>
                </a:solidFill>
              </a:rPr>
              <a:t>механизмах человека.</a:t>
            </a:r>
          </a:p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34063" y="1213612"/>
            <a:ext cx="3533444" cy="2376264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3980834" y="2392467"/>
            <a:ext cx="1167230" cy="388461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654906" y="1746136"/>
            <a:ext cx="163717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следствие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2080" y="1432248"/>
            <a:ext cx="2736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Отставание в процессе разучивания и отработки различных видов движений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6396471" y="3695909"/>
            <a:ext cx="908374" cy="388461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46434" y="4379888"/>
            <a:ext cx="3533444" cy="2376264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5541074" y="4891871"/>
            <a:ext cx="2736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Устранение и коррекция  отставаний в согласованности движений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U1\Desktop\В.Ю. вышка\фото для аттестации\упражнения с предметами\P1100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84" y="3784382"/>
            <a:ext cx="3842675" cy="2882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07515" y="3764939"/>
            <a:ext cx="2091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90268219"/>
              </p:ext>
            </p:extLst>
          </p:nvPr>
        </p:nvGraphicFramePr>
        <p:xfrm>
          <a:off x="179512" y="33888"/>
          <a:ext cx="8496945" cy="49072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99389"/>
                <a:gridCol w="1699389"/>
                <a:gridCol w="1699389"/>
                <a:gridCol w="1598577"/>
                <a:gridCol w="1800201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МЕТОДЫ И ПРИЁМЫ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Практичес</a:t>
                      </a:r>
                      <a:r>
                        <a:rPr lang="ru-RU" sz="2000" dirty="0" smtClean="0"/>
                        <a:t>-</a:t>
                      </a:r>
                    </a:p>
                    <a:p>
                      <a:r>
                        <a:rPr lang="ru-RU" sz="2000" dirty="0" smtClean="0"/>
                        <a:t>кие методы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Игровые</a:t>
                      </a:r>
                      <a:r>
                        <a:rPr lang="ru-RU" sz="2000" baseline="0" dirty="0" smtClean="0"/>
                        <a:t> методы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Словесные методы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Наглядные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Технические методы</a:t>
                      </a:r>
                      <a:endParaRPr lang="ru-RU" sz="2000" dirty="0"/>
                    </a:p>
                  </a:txBody>
                  <a:tcPr/>
                </a:tc>
              </a:tr>
              <a:tr h="3522280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 на себе, на ребенке, на схеме,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сопровож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дая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объясне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нием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Имитационные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упражне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ния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использова-ние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сюжета, игровые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упражне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ния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игровые занятия.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Объяснение рассказ, диалог, пояснение,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разъясне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Живой образец, схемы, модули, сказочные персонажи.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Мультфиль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мы,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телепереда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соответству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ющие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санитарно-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гигиеничес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ким требованиям.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Picture 1" descr="C:\Users\U1\Desktop\В.Ю. вышка\фото для аттестации\20141017_0949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22676"/>
            <a:ext cx="3678554" cy="2069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1\Desktop\В.Ю. вышка\фото для аттестации\20141024_102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022" y="4365103"/>
            <a:ext cx="4136460" cy="23267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85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571500"/>
            <a:ext cx="7467600" cy="1143000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8424936" cy="604867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i="1" dirty="0" smtClean="0"/>
              <a:t> </a:t>
            </a:r>
            <a:endParaRPr lang="ru-RU" sz="1800" i="1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23528" y="188640"/>
            <a:ext cx="3744416" cy="2160240"/>
          </a:xfrm>
          <a:prstGeom prst="snip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620413" y="3829881"/>
            <a:ext cx="3903613" cy="2304256"/>
          </a:xfrm>
          <a:prstGeom prst="snip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4832268" y="238632"/>
            <a:ext cx="3628164" cy="2060255"/>
          </a:xfrm>
          <a:prstGeom prst="snip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U1\Desktop\В.Ю. вышка\фото для аттестации\эстафеты\P1100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32" y="238632"/>
            <a:ext cx="2747007" cy="2060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1\Desktop\В.Ю. вышка\фото для аттестации\игры с мячом\P11004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469"/>
            <a:ext cx="2614409" cy="1890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1\Desktop\В.Ю. вышка\фото для аттестации\упражнения с предметами\P11004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928892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7511" y="2487323"/>
            <a:ext cx="3023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ИГРЫ-ЭСТАФЕТЫ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2180" y="248360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ИГРЫ С МЯЧОМ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81338" y="2060849"/>
            <a:ext cx="2830822" cy="1766154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347864" y="2425768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РАЗВИТИЕ КООРДИНАЦИИ ДВИЖЕНИЙ</a:t>
            </a:r>
            <a:endParaRPr lang="ru-RU" b="1" dirty="0">
              <a:solidFill>
                <a:srgbClr val="00206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0412" y="6268670"/>
            <a:ext cx="468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УПРАЖНЕНИЯ С ПРЕДМЕТАМИ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40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Игры-эстафеты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764704"/>
            <a:ext cx="8892480" cy="487375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1800" i="1" dirty="0" smtClean="0"/>
              <a:t>«Подвижная </a:t>
            </a:r>
            <a:r>
              <a:rPr lang="ru-RU" sz="1800" i="1" dirty="0"/>
              <a:t>игра является упражнением, </a:t>
            </a:r>
            <a:endParaRPr lang="ru-RU" sz="1800" i="1" dirty="0" smtClean="0"/>
          </a:p>
          <a:p>
            <a:pPr marL="0" indent="0" algn="r">
              <a:buNone/>
            </a:pPr>
            <a:r>
              <a:rPr lang="ru-RU" sz="1800" i="1" dirty="0" smtClean="0"/>
              <a:t>посредством </a:t>
            </a:r>
            <a:r>
              <a:rPr lang="ru-RU" sz="1800" i="1" dirty="0"/>
              <a:t>которого ребенок готовится к </a:t>
            </a:r>
            <a:r>
              <a:rPr lang="ru-RU" sz="1800" i="1" dirty="0" smtClean="0"/>
              <a:t>жизни»</a:t>
            </a:r>
          </a:p>
          <a:p>
            <a:pPr marL="0" indent="0" algn="r">
              <a:buNone/>
            </a:pPr>
            <a:r>
              <a:rPr lang="ru-RU" sz="1800" i="1" dirty="0"/>
              <a:t>П. </a:t>
            </a:r>
            <a:r>
              <a:rPr lang="ru-RU" sz="1800" i="1" dirty="0" smtClean="0"/>
              <a:t>Лесгафт</a:t>
            </a:r>
          </a:p>
          <a:p>
            <a:pPr marL="0" indent="0" algn="just">
              <a:buNone/>
            </a:pPr>
            <a:r>
              <a:rPr lang="ru-RU" dirty="0" smtClean="0"/>
              <a:t>Способствуют развитию</a:t>
            </a:r>
            <a:r>
              <a:rPr lang="ru-RU" sz="2000" dirty="0" smtClean="0"/>
              <a:t>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 </a:t>
            </a:r>
            <a:r>
              <a:rPr lang="ru-RU" sz="2200" dirty="0" smtClean="0"/>
              <a:t>ловкости;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с</a:t>
            </a:r>
            <a:r>
              <a:rPr lang="ru-RU" sz="2200" dirty="0" smtClean="0"/>
              <a:t>огласованности движений;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б</a:t>
            </a:r>
            <a:r>
              <a:rPr lang="ru-RU" sz="2200" dirty="0" smtClean="0"/>
              <a:t>ыстроты;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/>
              <a:t>находчивости:;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/>
              <a:t>равновесия;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и</a:t>
            </a:r>
            <a:r>
              <a:rPr lang="ru-RU" sz="2200" dirty="0" smtClean="0"/>
              <a:t>нтеллекта;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ф</a:t>
            </a:r>
            <a:r>
              <a:rPr lang="ru-RU" sz="2200" dirty="0" smtClean="0"/>
              <a:t>антазии, воображения;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/>
              <a:t>с</a:t>
            </a:r>
            <a:r>
              <a:rPr lang="ru-RU" sz="2200" dirty="0" smtClean="0"/>
              <a:t>оциальных качеств.</a:t>
            </a:r>
          </a:p>
          <a:p>
            <a:pPr algn="just">
              <a:buFont typeface="Wingdings" pitchFamily="2" charset="2"/>
              <a:buChar char="§"/>
            </a:pPr>
            <a:endParaRPr lang="ru-RU" sz="2200" dirty="0" smtClean="0"/>
          </a:p>
          <a:p>
            <a:pPr algn="just">
              <a:buFont typeface="Wingdings" pitchFamily="2" charset="2"/>
              <a:buChar char="§"/>
            </a:pPr>
            <a:endParaRPr lang="ru-RU" sz="2000" dirty="0" smtClean="0"/>
          </a:p>
          <a:p>
            <a:pPr algn="just">
              <a:buFont typeface="Wingdings" pitchFamily="2" charset="2"/>
              <a:buChar char="§"/>
            </a:pPr>
            <a:endParaRPr lang="ru-RU" sz="1800" i="1" dirty="0"/>
          </a:p>
        </p:txBody>
      </p:sp>
      <p:pic>
        <p:nvPicPr>
          <p:cNvPr id="2050" name="Picture 2" descr="C:\Users\U1\Desktop\В.Ю. вышка\фото для аттестации\эстафеты\P11004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5280587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23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1\Desktop\В.Ю. вышка\фото для аттестации\эстафеты\P11003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027979" cy="3770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U1\Desktop\В.Ю. вышка\фото для аттестации\эстафеты\P11004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2656"/>
            <a:ext cx="336037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U1\Desktop\В.Ю. вышка\фото для аттестации\эстафеты\P11005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18292"/>
            <a:ext cx="4475990" cy="3356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C:\Users\U1\Desktop\В.Ю. вышка\фото для аттестации\эстафеты\P11005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7" y="3612965"/>
            <a:ext cx="3816424" cy="2862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3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C:\Users\U1\Desktop\В.Ю. вышка\фото для аттестации\эстафеты\P11005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498166" cy="4873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1\Desktop\В.Ю. вышка\фото для аттестации\эстафеты\P11005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123" y="3284984"/>
            <a:ext cx="4355904" cy="32669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15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732</TotalTime>
  <Words>705</Words>
  <Application>Microsoft Office PowerPoint</Application>
  <PresentationFormat>Экран (4:3)</PresentationFormat>
  <Paragraphs>122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Эркер</vt:lpstr>
      <vt:lpstr>Диаграмма</vt:lpstr>
      <vt:lpstr>                                                                                                                                     Муниципальное бюджетное дошкольное образовательное учреждение детский сад комбинированного вида № 365 г. Челябинска        ОПЫТ РАБОТЫ    «Развитие координации движений у дошкольников с общим недоразвитием речи посредством подвижных игр-эстафет, упражнений с предметами и игр с мячом»  Плотникова Виктория Юрьевна                  </vt:lpstr>
      <vt:lpstr>Презентация PowerPoint</vt:lpstr>
      <vt:lpstr>Цель – изучить возможности применения на практике упражнений с предметами, подвижных игр и игр с мячом. </vt:lpstr>
      <vt:lpstr>Особенности развития координационных способностей у детей с онр</vt:lpstr>
      <vt:lpstr>Презентация PowerPoint</vt:lpstr>
      <vt:lpstr>Презентация PowerPoint</vt:lpstr>
      <vt:lpstr>Игры-эстафеты</vt:lpstr>
      <vt:lpstr>Презентация PowerPoint</vt:lpstr>
      <vt:lpstr>Презентация PowerPoint</vt:lpstr>
      <vt:lpstr>Игры с мячом</vt:lpstr>
      <vt:lpstr>Презентация PowerPoint</vt:lpstr>
      <vt:lpstr>Упражнения с предметами</vt:lpstr>
      <vt:lpstr>Презентация PowerPoint</vt:lpstr>
      <vt:lpstr>Презентация PowerPoint</vt:lpstr>
      <vt:lpstr>Презентация PowerPoint</vt:lpstr>
      <vt:lpstr>Нестандартное оборудование</vt:lpstr>
      <vt:lpstr>Презентация PowerPoint</vt:lpstr>
      <vt:lpstr>Презентация PowerPoint</vt:lpstr>
      <vt:lpstr>исследования координационных способностей у детей с ОНР шестого года жизни.</vt:lpstr>
      <vt:lpstr>Данные вводной диагностики</vt:lpstr>
      <vt:lpstr>Данные итоговой диагностики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U1</dc:creator>
  <cp:lastModifiedBy>U1</cp:lastModifiedBy>
  <cp:revision>31</cp:revision>
  <dcterms:created xsi:type="dcterms:W3CDTF">2014-10-26T13:52:10Z</dcterms:created>
  <dcterms:modified xsi:type="dcterms:W3CDTF">2014-10-31T05:40:28Z</dcterms:modified>
</cp:coreProperties>
</file>