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8" r:id="rId2"/>
  </p:sldMasterIdLst>
  <p:sldIdLst>
    <p:sldId id="276" r:id="rId3"/>
    <p:sldId id="277" r:id="rId4"/>
    <p:sldId id="278" r:id="rId5"/>
    <p:sldId id="279" r:id="rId6"/>
    <p:sldId id="280" r:id="rId7"/>
    <p:sldId id="285" r:id="rId8"/>
    <p:sldId id="281" r:id="rId9"/>
    <p:sldId id="282" r:id="rId10"/>
    <p:sldId id="283" r:id="rId11"/>
    <p:sldId id="284" r:id="rId12"/>
    <p:sldId id="286" r:id="rId13"/>
    <p:sldId id="287" r:id="rId14"/>
    <p:sldId id="288" r:id="rId15"/>
    <p:sldId id="289" r:id="rId16"/>
    <p:sldId id="256" r:id="rId17"/>
    <p:sldId id="257" r:id="rId18"/>
    <p:sldId id="258" r:id="rId19"/>
    <p:sldId id="259" r:id="rId20"/>
    <p:sldId id="260" r:id="rId21"/>
    <p:sldId id="261" r:id="rId22"/>
    <p:sldId id="273" r:id="rId23"/>
    <p:sldId id="274" r:id="rId24"/>
    <p:sldId id="275" r:id="rId25"/>
    <p:sldId id="262" r:id="rId26"/>
    <p:sldId id="263" r:id="rId27"/>
    <p:sldId id="264" r:id="rId28"/>
    <p:sldId id="265" r:id="rId29"/>
    <p:sldId id="266" r:id="rId30"/>
    <p:sldId id="267" r:id="rId31"/>
    <p:sldId id="268" r:id="rId32"/>
    <p:sldId id="271" r:id="rId33"/>
    <p:sldId id="272" r:id="rId34"/>
  </p:sldIdLst>
  <p:sldSz cx="9144000" cy="6858000" type="screen4x3"/>
  <p:notesSz cx="9144000" cy="6858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96" y="13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50" b="1" i="0">
                <a:solidFill>
                  <a:srgbClr val="375F92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ambria Math"/>
                <a:cs typeface="Cambria Math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50" b="1" i="0">
                <a:solidFill>
                  <a:srgbClr val="375F92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Cambria Math"/>
                <a:cs typeface="Cambria Math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50" b="1" i="0">
                <a:solidFill>
                  <a:srgbClr val="375F92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92023" y="1335024"/>
            <a:ext cx="3977640" cy="44488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681728" y="1335024"/>
            <a:ext cx="3987165" cy="43573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50" b="1" i="0">
                <a:solidFill>
                  <a:srgbClr val="375F92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6303" y="-12065"/>
            <a:ext cx="7759065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50" b="1" i="0">
                <a:solidFill>
                  <a:srgbClr val="375F92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29990" y="1241297"/>
            <a:ext cx="4912995" cy="1641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ambria Math"/>
                <a:cs typeface="Cambria Math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image" Target="../media/image29.jp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g"/><Relationship Id="rId3" Type="http://schemas.openxmlformats.org/officeDocument/2006/relationships/image" Target="../media/image62.jpg"/><Relationship Id="rId7" Type="http://schemas.openxmlformats.org/officeDocument/2006/relationships/image" Target="../media/image66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jpg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g"/><Relationship Id="rId3" Type="http://schemas.openxmlformats.org/officeDocument/2006/relationships/image" Target="../media/image71.jpg"/><Relationship Id="rId7" Type="http://schemas.openxmlformats.org/officeDocument/2006/relationships/image" Target="../media/image75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4.jpg"/><Relationship Id="rId5" Type="http://schemas.openxmlformats.org/officeDocument/2006/relationships/image" Target="../media/image73.jpg"/><Relationship Id="rId4" Type="http://schemas.openxmlformats.org/officeDocument/2006/relationships/image" Target="../media/image72.jpg"/><Relationship Id="rId9" Type="http://schemas.openxmlformats.org/officeDocument/2006/relationships/image" Target="../media/image77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914400" y="2438400"/>
            <a:ext cx="7696200" cy="34747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Семинар-практикум «Проблемы и перспективы ранней профориентации детей дошкольного возраста»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7024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3400" y="1371600"/>
            <a:ext cx="8382000" cy="5334000"/>
          </a:xfrm>
        </p:spPr>
        <p:txBody>
          <a:bodyPr>
            <a:normAutofit lnSpcReduction="10000"/>
          </a:bodyPr>
          <a:lstStyle/>
          <a:p>
            <a:r>
              <a:rPr lang="ru-RU" b="1" u="sng" dirty="0"/>
              <a:t>Дежурств</a:t>
            </a:r>
            <a:r>
              <a:rPr lang="ru-RU" b="1" dirty="0"/>
              <a:t>о - труд одного или нескольких детей в интересах всей группы.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 </a:t>
            </a:r>
            <a:r>
              <a:rPr lang="ru-RU" u="sng" dirty="0" smtClean="0"/>
              <a:t>Дежурство</a:t>
            </a:r>
            <a:r>
              <a:rPr lang="ru-RU" dirty="0" smtClean="0"/>
              <a:t> </a:t>
            </a:r>
            <a:r>
              <a:rPr lang="ru-RU" dirty="0"/>
              <a:t>- систематический труд, требующий </a:t>
            </a:r>
            <a:r>
              <a:rPr lang="ru-RU" dirty="0" smtClean="0"/>
              <a:t>определенного </a:t>
            </a:r>
            <a:r>
              <a:rPr lang="ru-RU" dirty="0"/>
              <a:t>уровня самостоятельности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Вводятся во второй половине года (с 3-4 лет).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Наиболее широкое применение разнообразных </a:t>
            </a:r>
            <a:r>
              <a:rPr lang="ru-RU" u="sng" dirty="0"/>
              <a:t>видов дежурств</a:t>
            </a:r>
            <a:r>
              <a:rPr lang="ru-RU" dirty="0"/>
              <a:t> получают в </a:t>
            </a:r>
            <a:r>
              <a:rPr lang="ru-RU" u="sng" dirty="0"/>
              <a:t>старшем дошкольном возрасте.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Предполагает труд одного или нескольких детей в интересах группы.</a:t>
            </a:r>
            <a:endParaRPr lang="ru-RU" b="1" dirty="0"/>
          </a:p>
          <a:p>
            <a:pPr marL="0" indent="0">
              <a:buNone/>
            </a:pPr>
            <a:r>
              <a:rPr lang="ru-RU" u="sng" dirty="0"/>
              <a:t>В отличии от поручения в большей степени выделяются:</a:t>
            </a:r>
            <a:endParaRPr lang="ru-RU" b="1" dirty="0"/>
          </a:p>
          <a:p>
            <a:pPr lvl="0"/>
            <a:r>
              <a:rPr lang="ru-RU" b="1" dirty="0"/>
              <a:t>Общественная направленность трудовой деятельности;</a:t>
            </a:r>
          </a:p>
          <a:p>
            <a:r>
              <a:rPr lang="ru-RU" b="1" dirty="0"/>
              <a:t>Реальная и практическая забота нескольких или одного ребенка о других.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52728"/>
          </a:xfrm>
        </p:spPr>
        <p:txBody>
          <a:bodyPr>
            <a:normAutofit/>
          </a:bodyPr>
          <a:lstStyle/>
          <a:p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организации труда в ДОО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0559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2400" y="1295400"/>
            <a:ext cx="8839200" cy="54864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Общий труд - </a:t>
            </a:r>
            <a:r>
              <a:rPr lang="ru-RU" dirty="0"/>
              <a:t>предполагает такую организацию детей, при которой при общей цели каждый ребенок выполняет какую-то часть работы самостоятельно.</a:t>
            </a:r>
          </a:p>
          <a:p>
            <a:pPr marL="0" indent="0">
              <a:buNone/>
            </a:pPr>
            <a:r>
              <a:rPr lang="ru-RU" dirty="0"/>
              <a:t>В старшем возрасте педагог использует «общий труд» - форма объединения детей, когда они получают общее для всех задание, а по окончании работы подводится общий итог.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b="1" dirty="0"/>
              <a:t>Совместный труд - </a:t>
            </a:r>
            <a:r>
              <a:rPr lang="ru-RU" dirty="0"/>
              <a:t>предполагает взаимодействие детей, зависимость каждого от темпа, качества работы другого. Цель - единая.</a:t>
            </a:r>
          </a:p>
          <a:p>
            <a:pPr marL="0" indent="0">
              <a:buNone/>
            </a:pPr>
            <a:r>
              <a:rPr lang="ru-RU" b="1" u="sng" dirty="0"/>
              <a:t>Позволяет воспитывать в детях положительные формы взаимодействия со сверстниками:</a:t>
            </a:r>
            <a:endParaRPr lang="ru-RU" dirty="0"/>
          </a:p>
          <a:p>
            <a:r>
              <a:rPr lang="ru-RU" b="1" dirty="0"/>
              <a:t>Помогать друг другу</a:t>
            </a:r>
            <a:endParaRPr lang="ru-RU" dirty="0"/>
          </a:p>
          <a:p>
            <a:r>
              <a:rPr lang="ru-RU" b="1" dirty="0"/>
              <a:t>Умение вежливо обращаться друг к другу</a:t>
            </a:r>
            <a:endParaRPr lang="ru-RU" dirty="0"/>
          </a:p>
          <a:p>
            <a:r>
              <a:rPr lang="ru-RU" b="1" dirty="0"/>
              <a:t>Договариваться о совместных действиях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b="1" dirty="0"/>
              <a:t>- Коллективный труд - </a:t>
            </a:r>
            <a:r>
              <a:rPr lang="ru-RU" dirty="0"/>
              <a:t>форма организации труда, при которой дети наряду с трудом решают и нравственные задачи: договориться о разделении труда, помогают друг другу в случае необходимости, «болеют» за качество общей совместной работы.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1252728"/>
          </a:xfrm>
        </p:spPr>
        <p:txBody>
          <a:bodyPr>
            <a:normAutofit/>
          </a:bodyPr>
          <a:lstStyle/>
          <a:p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организации труда в ДОО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1675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4633201"/>
              </p:ext>
            </p:extLst>
          </p:nvPr>
        </p:nvGraphicFramePr>
        <p:xfrm>
          <a:off x="609600" y="533401"/>
          <a:ext cx="7620000" cy="5410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20000"/>
              </a:tblGrid>
              <a:tr h="5410200">
                <a:tc>
                  <a:txBody>
                    <a:bodyPr/>
                    <a:lstStyle/>
                    <a:p>
                      <a:pPr marL="12700" marR="330200" algn="ctr">
                        <a:lnSpc>
                          <a:spcPts val="3190"/>
                        </a:lnSpc>
                        <a:spcAft>
                          <a:spcPts val="0"/>
                        </a:spcAft>
                      </a:pPr>
                      <a:r>
                        <a:rPr lang="ru-RU" sz="3200" b="1" u="none" strike="noStrike" spc="-1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Трудовая деятельность дошкольников включает в себя компоненты:</a:t>
                      </a:r>
                      <a:endParaRPr lang="ru-RU" sz="1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342900" lvl="0" indent="-342900" algn="just">
                        <a:lnSpc>
                          <a:spcPts val="319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•"/>
                        <a:tabLst>
                          <a:tab pos="445135" algn="l"/>
                        </a:tabLst>
                      </a:pPr>
                      <a:r>
                        <a:rPr lang="ru-RU" sz="3200" u="none" strike="noStrike" spc="-10" dirty="0">
                          <a:effectLst/>
                        </a:rPr>
                        <a:t>мотив</a:t>
                      </a:r>
                      <a:endParaRPr lang="ru-RU" sz="1050" u="none" strike="noStrike" spc="-1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ts val="319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•"/>
                        <a:tabLst>
                          <a:tab pos="445135" algn="l"/>
                        </a:tabLst>
                      </a:pPr>
                      <a:r>
                        <a:rPr lang="ru-RU" sz="3200" u="none" strike="noStrike" spc="-10" dirty="0">
                          <a:effectLst/>
                        </a:rPr>
                        <a:t>цель</a:t>
                      </a:r>
                      <a:endParaRPr lang="ru-RU" sz="1050" u="none" strike="noStrike" spc="-1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ts val="319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•"/>
                        <a:tabLst>
                          <a:tab pos="445135" algn="l"/>
                        </a:tabLst>
                      </a:pPr>
                      <a:r>
                        <a:rPr lang="ru-RU" sz="3200" u="none" strike="noStrike" spc="-10" dirty="0">
                          <a:effectLst/>
                        </a:rPr>
                        <a:t>трудовые действия</a:t>
                      </a:r>
                      <a:endParaRPr lang="ru-RU" sz="1050" u="none" strike="noStrike" spc="-1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ts val="319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•"/>
                        <a:tabLst>
                          <a:tab pos="445135" algn="l"/>
                        </a:tabLst>
                      </a:pPr>
                      <a:r>
                        <a:rPr lang="ru-RU" sz="3200" u="none" strike="noStrike" spc="-10" dirty="0" smtClean="0">
                          <a:effectLst/>
                        </a:rPr>
                        <a:t>планирование</a:t>
                      </a:r>
                    </a:p>
                    <a:p>
                      <a:pPr marL="0" lvl="0" indent="0" algn="just">
                        <a:lnSpc>
                          <a:spcPts val="319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None/>
                        <a:tabLst>
                          <a:tab pos="445135" algn="l"/>
                        </a:tabLst>
                      </a:pPr>
                      <a:endParaRPr lang="ru-RU" sz="3200" u="none" strike="noStrike" spc="-10" dirty="0" smtClean="0">
                        <a:effectLst/>
                      </a:endParaRPr>
                    </a:p>
                    <a:p>
                      <a:pPr algn="ctr"/>
                      <a:r>
                        <a:rPr lang="ru-RU" sz="2400" b="1" i="0" u="sng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Какие бывают мотивы у детей?</a:t>
                      </a:r>
                      <a:endParaRPr lang="ru-RU" sz="2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ru-RU" sz="2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потребность в положительной оценке взрослых;</a:t>
                      </a:r>
                      <a:endParaRPr lang="ru-RU" sz="2400" u="none" strike="noStrik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ru-RU" sz="2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самоутверждение;</a:t>
                      </a:r>
                      <a:endParaRPr lang="ru-RU" sz="2400" u="none" strike="noStrik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ru-RU" sz="2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потребность в общении со взрослым;</a:t>
                      </a:r>
                      <a:endParaRPr lang="ru-RU" sz="2400" u="none" strike="noStrik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ru-RU" sz="2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желание чему-то научиться;</a:t>
                      </a:r>
                      <a:endParaRPr lang="ru-RU" sz="2400" u="none" strike="noStrik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2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общественные мотивы (приносить пользу другим)</a:t>
                      </a:r>
                      <a:endParaRPr lang="ru-RU" sz="1200" u="none" strike="noStrike" spc="-10" dirty="0">
                        <a:effectLst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201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8600" y="1219200"/>
            <a:ext cx="8610599" cy="5715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Наглядные методы: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dirty="0"/>
              <a:t>экскурсии, целевые прогулки;</a:t>
            </a:r>
          </a:p>
          <a:p>
            <a:pPr lvl="0"/>
            <a:r>
              <a:rPr lang="ru-RU" dirty="0"/>
              <a:t>наблюдения;</a:t>
            </a:r>
          </a:p>
          <a:p>
            <a:pPr lvl="0"/>
            <a:r>
              <a:rPr lang="ru-RU" dirty="0"/>
              <a:t>рассматривание книжных иллюстраций, репродукций;</a:t>
            </a:r>
          </a:p>
          <a:p>
            <a:pPr lvl="0"/>
            <a:r>
              <a:rPr lang="ru-RU" dirty="0"/>
              <a:t>применение настольных игр;</a:t>
            </a:r>
          </a:p>
          <a:p>
            <a:pPr lvl="0"/>
            <a:r>
              <a:rPr lang="ru-RU" dirty="0"/>
              <a:t>сюжетные картинки;</a:t>
            </a:r>
          </a:p>
          <a:p>
            <a:pPr lvl="0"/>
            <a:r>
              <a:rPr lang="ru-RU" dirty="0"/>
              <a:t>мультимедийные презентации;</a:t>
            </a:r>
          </a:p>
          <a:p>
            <a:pPr lvl="0"/>
            <a:r>
              <a:rPr lang="ru-RU" dirty="0"/>
              <a:t>отрывки из художественных фильмов и мультфильмов;</a:t>
            </a:r>
          </a:p>
          <a:p>
            <a:pPr lvl="0"/>
            <a:r>
              <a:rPr lang="ru-RU" dirty="0"/>
              <a:t>фото почетных людей разных профессий;</a:t>
            </a:r>
          </a:p>
          <a:p>
            <a:pPr lvl="0"/>
            <a:r>
              <a:rPr lang="ru-RU" dirty="0"/>
              <a:t>рассматривание картин известных художников</a:t>
            </a:r>
          </a:p>
          <a:p>
            <a:pPr marL="0" indent="0">
              <a:buNone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Словесные методы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dirty="0"/>
              <a:t>чтение и обсуждение литературных произведений;</a:t>
            </a:r>
          </a:p>
          <a:p>
            <a:pPr lvl="0"/>
            <a:r>
              <a:rPr lang="ru-RU" dirty="0"/>
              <a:t>этические беседы с элементами диалога</a:t>
            </a:r>
          </a:p>
          <a:p>
            <a:pPr lvl="0"/>
            <a:r>
              <a:rPr lang="ru-RU" dirty="0"/>
              <a:t>заучивание стихотворений,</a:t>
            </a:r>
          </a:p>
          <a:p>
            <a:pPr lvl="0"/>
            <a:r>
              <a:rPr lang="ru-RU" dirty="0"/>
              <a:t>использование народного фольклора (заучивание народных пословиц и поговорок, народных примет, сказок, песен, </a:t>
            </a:r>
            <a:r>
              <a:rPr lang="ru-RU" dirty="0" err="1"/>
              <a:t>закличек</a:t>
            </a:r>
            <a:r>
              <a:rPr lang="ru-RU" dirty="0"/>
              <a:t>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6497"/>
            <a:ext cx="8229600" cy="1252728"/>
          </a:xfrm>
        </p:spPr>
        <p:txBody>
          <a:bodyPr>
            <a:no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и приемы, используемые в развитии трудовой сферы дошкольников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52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0" y="609600"/>
            <a:ext cx="8534399" cy="5516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Практические методы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dirty="0"/>
              <a:t>организация продуктивной деятельности детей;</a:t>
            </a:r>
          </a:p>
          <a:p>
            <a:pPr lvl="0"/>
            <a:r>
              <a:rPr lang="ru-RU" dirty="0"/>
              <a:t>проектная деятельность;</a:t>
            </a:r>
          </a:p>
          <a:p>
            <a:pPr lvl="0"/>
            <a:r>
              <a:rPr lang="ru-RU" dirty="0"/>
              <a:t>экспериментальная деятельность;</a:t>
            </a:r>
          </a:p>
          <a:p>
            <a:pPr lvl="0"/>
            <a:r>
              <a:rPr lang="ru-RU" dirty="0"/>
              <a:t>чтение литературных произведений;</a:t>
            </a:r>
          </a:p>
          <a:p>
            <a:pPr lvl="0"/>
            <a:r>
              <a:rPr lang="ru-RU" dirty="0"/>
              <a:t>изготовление с детьми поделок, дидактического материала</a:t>
            </a:r>
          </a:p>
          <a:p>
            <a:pPr marL="0" indent="0">
              <a:buNone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Игровые методы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dirty="0"/>
              <a:t>проведение разнообразных игр (малоподвижная, сюжетно - ролевая, дидактическая игра, викторина, </a:t>
            </a:r>
            <a:r>
              <a:rPr lang="ru-RU" dirty="0" err="1"/>
              <a:t>квест</a:t>
            </a:r>
            <a:r>
              <a:rPr lang="ru-RU" dirty="0"/>
              <a:t>-игра, </a:t>
            </a:r>
            <a:r>
              <a:rPr lang="ru-RU" dirty="0" err="1"/>
              <a:t>интелектуально</a:t>
            </a:r>
            <a:r>
              <a:rPr lang="ru-RU" dirty="0"/>
              <a:t>-познавательная игра);</a:t>
            </a:r>
          </a:p>
          <a:p>
            <a:pPr lvl="0"/>
            <a:r>
              <a:rPr lang="ru-RU" dirty="0"/>
              <a:t>загадывание загадок;</a:t>
            </a:r>
          </a:p>
          <a:p>
            <a:pPr lvl="0"/>
            <a:r>
              <a:rPr lang="ru-RU" dirty="0"/>
              <a:t>воображаемые ситуации;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56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1863" y="43922"/>
            <a:ext cx="8825230" cy="672668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72639" y="2133600"/>
            <a:ext cx="4083050" cy="13944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-20320" algn="ctr">
              <a:lnSpc>
                <a:spcPct val="107000"/>
              </a:lnSpc>
              <a:spcBef>
                <a:spcPts val="90"/>
              </a:spcBef>
            </a:pPr>
            <a:r>
              <a:rPr sz="2800" dirty="0"/>
              <a:t>Система</a:t>
            </a:r>
            <a:r>
              <a:rPr sz="2800" spc="-135" dirty="0"/>
              <a:t> </a:t>
            </a:r>
            <a:r>
              <a:rPr sz="2800" dirty="0"/>
              <a:t>работы</a:t>
            </a:r>
            <a:r>
              <a:rPr sz="2800" spc="-114" dirty="0"/>
              <a:t> </a:t>
            </a:r>
            <a:r>
              <a:rPr sz="2800" spc="-25" dirty="0"/>
              <a:t>по </a:t>
            </a:r>
            <a:r>
              <a:rPr sz="2800" spc="-10" dirty="0"/>
              <a:t>организации</a:t>
            </a:r>
            <a:r>
              <a:rPr sz="2800" spc="-114" dirty="0"/>
              <a:t> </a:t>
            </a:r>
            <a:r>
              <a:rPr sz="2800" spc="-10" dirty="0"/>
              <a:t>ранней </a:t>
            </a:r>
            <a:r>
              <a:rPr sz="2800" spc="-20" dirty="0"/>
              <a:t>профориентации</a:t>
            </a:r>
            <a:r>
              <a:rPr sz="2800" spc="-50" dirty="0"/>
              <a:t> </a:t>
            </a:r>
            <a:r>
              <a:rPr sz="2800" dirty="0"/>
              <a:t>в</a:t>
            </a:r>
            <a:r>
              <a:rPr sz="2800" spc="-25" dirty="0"/>
              <a:t> </a:t>
            </a:r>
            <a:r>
              <a:rPr sz="2800" spc="-75" dirty="0"/>
              <a:t>ДОУ.</a:t>
            </a:r>
            <a:endParaRPr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58" y="5904222"/>
            <a:ext cx="9121140" cy="923203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835">
              <a:lnSpc>
                <a:spcPct val="100000"/>
              </a:lnSpc>
              <a:spcBef>
                <a:spcPts val="100"/>
              </a:spcBef>
            </a:pPr>
            <a:r>
              <a:rPr sz="3600" spc="-10" dirty="0"/>
              <a:t>Профориентация</a:t>
            </a:r>
            <a:r>
              <a:rPr sz="3600" spc="-110" dirty="0"/>
              <a:t> </a:t>
            </a:r>
            <a:r>
              <a:rPr sz="3600" dirty="0"/>
              <a:t>–</a:t>
            </a:r>
            <a:r>
              <a:rPr sz="3600" spc="-130" dirty="0"/>
              <a:t> </a:t>
            </a:r>
            <a:r>
              <a:rPr sz="3600" spc="-10" dirty="0"/>
              <a:t>это</a:t>
            </a:r>
            <a:r>
              <a:rPr sz="3600" spc="-165" dirty="0"/>
              <a:t> </a:t>
            </a:r>
            <a:r>
              <a:rPr sz="3600" spc="-10" dirty="0"/>
              <a:t>актуально!</a:t>
            </a:r>
            <a:endParaRPr sz="3600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9323" y="1042873"/>
            <a:ext cx="8193532" cy="73868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9323" y="2350236"/>
            <a:ext cx="8193532" cy="73459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79323" y="4279988"/>
            <a:ext cx="8193532" cy="73359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38327" y="988793"/>
            <a:ext cx="7727950" cy="4583430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sz="2800" spc="-20" dirty="0">
                <a:latin typeface="Times New Roman"/>
                <a:cs typeface="Times New Roman"/>
              </a:rPr>
              <a:t>Стратегия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развития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воспитания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в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РФ</a:t>
            </a:r>
            <a:endParaRPr sz="2800">
              <a:latin typeface="Times New Roman"/>
              <a:cs typeface="Times New Roman"/>
            </a:endParaRPr>
          </a:p>
          <a:p>
            <a:pPr marL="360045" marR="577215" indent="-228600">
              <a:lnSpc>
                <a:spcPts val="2310"/>
              </a:lnSpc>
              <a:spcBef>
                <a:spcPts val="1130"/>
              </a:spcBef>
              <a:buChar char="•"/>
              <a:tabLst>
                <a:tab pos="360045" algn="l"/>
              </a:tabLst>
            </a:pPr>
            <a:r>
              <a:rPr sz="2200" spc="-40" dirty="0">
                <a:latin typeface="Times New Roman"/>
                <a:cs typeface="Times New Roman"/>
              </a:rPr>
              <a:t>«</a:t>
            </a:r>
            <a:r>
              <a:rPr sz="2200" i="1" spc="-40" dirty="0">
                <a:latin typeface="Times New Roman"/>
                <a:cs typeface="Times New Roman"/>
              </a:rPr>
              <a:t>создание</a:t>
            </a:r>
            <a:r>
              <a:rPr sz="2200" i="1" spc="-100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условий</a:t>
            </a:r>
            <a:r>
              <a:rPr sz="2200" i="1" spc="-30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для</a:t>
            </a:r>
            <a:r>
              <a:rPr sz="2200" i="1" spc="-65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воспитания</a:t>
            </a:r>
            <a:r>
              <a:rPr sz="2200" i="1" spc="-55" dirty="0">
                <a:latin typeface="Times New Roman"/>
                <a:cs typeface="Times New Roman"/>
              </a:rPr>
              <a:t> </a:t>
            </a:r>
            <a:r>
              <a:rPr sz="2200" i="1" spc="-10" dirty="0">
                <a:latin typeface="Times New Roman"/>
                <a:cs typeface="Times New Roman"/>
              </a:rPr>
              <a:t>здоровой,</a:t>
            </a:r>
            <a:r>
              <a:rPr sz="2200" i="1" spc="-95" dirty="0">
                <a:latin typeface="Times New Roman"/>
                <a:cs typeface="Times New Roman"/>
              </a:rPr>
              <a:t> </a:t>
            </a:r>
            <a:r>
              <a:rPr sz="2200" i="1" spc="-10" dirty="0">
                <a:latin typeface="Times New Roman"/>
                <a:cs typeface="Times New Roman"/>
              </a:rPr>
              <a:t>счастливой, </a:t>
            </a:r>
            <a:r>
              <a:rPr sz="2200" i="1" spc="-30" dirty="0">
                <a:latin typeface="Times New Roman"/>
                <a:cs typeface="Times New Roman"/>
              </a:rPr>
              <a:t>свободной,</a:t>
            </a:r>
            <a:r>
              <a:rPr sz="2200" i="1" spc="-95" dirty="0">
                <a:latin typeface="Times New Roman"/>
                <a:cs typeface="Times New Roman"/>
              </a:rPr>
              <a:t> </a:t>
            </a:r>
            <a:r>
              <a:rPr sz="2200" i="1" spc="-10" dirty="0">
                <a:latin typeface="Times New Roman"/>
                <a:cs typeface="Times New Roman"/>
              </a:rPr>
              <a:t>ориентированной</a:t>
            </a:r>
            <a:r>
              <a:rPr sz="2200" i="1" spc="-125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на</a:t>
            </a:r>
            <a:r>
              <a:rPr sz="2200" i="1" spc="-35" dirty="0">
                <a:latin typeface="Times New Roman"/>
                <a:cs typeface="Times New Roman"/>
              </a:rPr>
              <a:t> </a:t>
            </a:r>
            <a:r>
              <a:rPr sz="2200" i="1" spc="-10" dirty="0">
                <a:latin typeface="Times New Roman"/>
                <a:cs typeface="Times New Roman"/>
              </a:rPr>
              <a:t>труд</a:t>
            </a:r>
            <a:r>
              <a:rPr sz="2200" i="1" spc="-50" dirty="0">
                <a:latin typeface="Times New Roman"/>
                <a:cs typeface="Times New Roman"/>
              </a:rPr>
              <a:t> </a:t>
            </a:r>
            <a:r>
              <a:rPr sz="2200" i="1" spc="-10" dirty="0">
                <a:latin typeface="Times New Roman"/>
                <a:cs typeface="Times New Roman"/>
              </a:rPr>
              <a:t>личности».</a:t>
            </a: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2800" spc="-55" dirty="0">
                <a:latin typeface="Times New Roman"/>
                <a:cs typeface="Times New Roman"/>
              </a:rPr>
              <a:t>Закон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«Об</a:t>
            </a:r>
            <a:r>
              <a:rPr sz="2800" spc="3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образовании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в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РФ»</a:t>
            </a:r>
            <a:endParaRPr sz="2800">
              <a:latin typeface="Times New Roman"/>
              <a:cs typeface="Times New Roman"/>
            </a:endParaRPr>
          </a:p>
          <a:p>
            <a:pPr marL="360045" marR="100965" indent="-228600">
              <a:lnSpc>
                <a:spcPct val="86100"/>
              </a:lnSpc>
              <a:spcBef>
                <a:spcPts val="1525"/>
              </a:spcBef>
              <a:buFont typeface="Times New Roman"/>
              <a:buChar char="•"/>
              <a:tabLst>
                <a:tab pos="360045" algn="l"/>
              </a:tabLst>
            </a:pPr>
            <a:r>
              <a:rPr sz="2200" i="1" spc="-10" dirty="0">
                <a:latin typeface="Times New Roman"/>
                <a:cs typeface="Times New Roman"/>
              </a:rPr>
              <a:t>образование</a:t>
            </a:r>
            <a:r>
              <a:rPr sz="2200" i="1" spc="-95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направлено</a:t>
            </a:r>
            <a:r>
              <a:rPr sz="2200" i="1" spc="-10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на</a:t>
            </a:r>
            <a:r>
              <a:rPr sz="2200" i="1" spc="-75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развитие</a:t>
            </a:r>
            <a:r>
              <a:rPr sz="2200" i="1" spc="-50" dirty="0">
                <a:latin typeface="Times New Roman"/>
                <a:cs typeface="Times New Roman"/>
              </a:rPr>
              <a:t> </a:t>
            </a:r>
            <a:r>
              <a:rPr sz="2200" i="1" spc="-10" dirty="0">
                <a:latin typeface="Times New Roman"/>
                <a:cs typeface="Times New Roman"/>
              </a:rPr>
              <a:t>личности,… </a:t>
            </a:r>
            <a:r>
              <a:rPr sz="2200" i="1" spc="-30" dirty="0">
                <a:latin typeface="Times New Roman"/>
                <a:cs typeface="Times New Roman"/>
              </a:rPr>
              <a:t>формирование</a:t>
            </a:r>
            <a:r>
              <a:rPr sz="2200" i="1" spc="-65" dirty="0">
                <a:latin typeface="Times New Roman"/>
                <a:cs typeface="Times New Roman"/>
              </a:rPr>
              <a:t> </a:t>
            </a:r>
            <a:r>
              <a:rPr sz="2200" i="1" spc="-35" dirty="0">
                <a:latin typeface="Times New Roman"/>
                <a:cs typeface="Times New Roman"/>
              </a:rPr>
              <a:t>компетенций,</a:t>
            </a:r>
            <a:r>
              <a:rPr sz="2200" i="1" spc="-70" dirty="0">
                <a:latin typeface="Times New Roman"/>
                <a:cs typeface="Times New Roman"/>
              </a:rPr>
              <a:t> </a:t>
            </a:r>
            <a:r>
              <a:rPr sz="2200" i="1" spc="-45" dirty="0">
                <a:latin typeface="Times New Roman"/>
                <a:cs typeface="Times New Roman"/>
              </a:rPr>
              <a:t>необходимых </a:t>
            </a:r>
            <a:r>
              <a:rPr sz="2200" i="1" dirty="0">
                <a:latin typeface="Times New Roman"/>
                <a:cs typeface="Times New Roman"/>
              </a:rPr>
              <a:t>для</a:t>
            </a:r>
            <a:r>
              <a:rPr sz="2200" i="1" spc="-5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…</a:t>
            </a:r>
            <a:r>
              <a:rPr sz="2200" i="1" spc="-35" dirty="0">
                <a:latin typeface="Times New Roman"/>
                <a:cs typeface="Times New Roman"/>
              </a:rPr>
              <a:t> </a:t>
            </a:r>
            <a:r>
              <a:rPr sz="2200" i="1" spc="-10" dirty="0">
                <a:latin typeface="Times New Roman"/>
                <a:cs typeface="Times New Roman"/>
              </a:rPr>
              <a:t>осознанного выбора</a:t>
            </a:r>
            <a:r>
              <a:rPr sz="2200" i="1" spc="-60" dirty="0">
                <a:latin typeface="Times New Roman"/>
                <a:cs typeface="Times New Roman"/>
              </a:rPr>
              <a:t> </a:t>
            </a:r>
            <a:r>
              <a:rPr sz="2200" i="1" spc="-10" dirty="0">
                <a:latin typeface="Times New Roman"/>
                <a:cs typeface="Times New Roman"/>
              </a:rPr>
              <a:t>профессии</a:t>
            </a:r>
            <a:r>
              <a:rPr sz="2200" i="1" spc="-90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и</a:t>
            </a:r>
            <a:r>
              <a:rPr sz="2200" i="1" spc="-45" dirty="0">
                <a:latin typeface="Times New Roman"/>
                <a:cs typeface="Times New Roman"/>
              </a:rPr>
              <a:t> </a:t>
            </a:r>
            <a:r>
              <a:rPr sz="2200" i="1" spc="-25" dirty="0">
                <a:latin typeface="Times New Roman"/>
                <a:cs typeface="Times New Roman"/>
              </a:rPr>
              <a:t>получение</a:t>
            </a:r>
            <a:r>
              <a:rPr sz="2200" i="1" spc="-65" dirty="0">
                <a:latin typeface="Times New Roman"/>
                <a:cs typeface="Times New Roman"/>
              </a:rPr>
              <a:t> </a:t>
            </a:r>
            <a:r>
              <a:rPr sz="2200" i="1" spc="-10" dirty="0">
                <a:latin typeface="Times New Roman"/>
                <a:cs typeface="Times New Roman"/>
              </a:rPr>
              <a:t>профессионального образования.</a:t>
            </a: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2800" spc="-10" dirty="0">
                <a:latin typeface="Times New Roman"/>
                <a:cs typeface="Times New Roman"/>
              </a:rPr>
              <a:t>ФГОС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ДО</a:t>
            </a:r>
            <a:endParaRPr sz="2800">
              <a:latin typeface="Times New Roman"/>
              <a:cs typeface="Times New Roman"/>
            </a:endParaRPr>
          </a:p>
          <a:p>
            <a:pPr marL="360045" marR="5080" indent="-241300">
              <a:lnSpc>
                <a:spcPts val="2500"/>
              </a:lnSpc>
              <a:spcBef>
                <a:spcPts val="1185"/>
              </a:spcBef>
              <a:buChar char="•"/>
              <a:tabLst>
                <a:tab pos="403860" algn="l"/>
              </a:tabLst>
            </a:pPr>
            <a:r>
              <a:rPr sz="2200" spc="-10" dirty="0">
                <a:latin typeface="Times New Roman"/>
                <a:cs typeface="Times New Roman"/>
              </a:rPr>
              <a:t>…</a:t>
            </a:r>
            <a:r>
              <a:rPr sz="2200" i="1" spc="-10" dirty="0">
                <a:latin typeface="Times New Roman"/>
                <a:cs typeface="Times New Roman"/>
              </a:rPr>
              <a:t>ребенок</a:t>
            </a:r>
            <a:r>
              <a:rPr sz="2200" i="1" spc="-70" dirty="0">
                <a:latin typeface="Times New Roman"/>
                <a:cs typeface="Times New Roman"/>
              </a:rPr>
              <a:t> </a:t>
            </a:r>
            <a:r>
              <a:rPr sz="2200" i="1" spc="-25" dirty="0">
                <a:latin typeface="Times New Roman"/>
                <a:cs typeface="Times New Roman"/>
              </a:rPr>
              <a:t>обладает</a:t>
            </a:r>
            <a:r>
              <a:rPr sz="2200" i="1" spc="-65" dirty="0">
                <a:latin typeface="Times New Roman"/>
                <a:cs typeface="Times New Roman"/>
              </a:rPr>
              <a:t> </a:t>
            </a:r>
            <a:r>
              <a:rPr sz="2200" i="1" spc="-20" dirty="0">
                <a:latin typeface="Times New Roman"/>
                <a:cs typeface="Times New Roman"/>
              </a:rPr>
              <a:t>установкой</a:t>
            </a:r>
            <a:r>
              <a:rPr sz="2200" i="1" spc="-120" dirty="0">
                <a:latin typeface="Times New Roman"/>
                <a:cs typeface="Times New Roman"/>
              </a:rPr>
              <a:t> </a:t>
            </a:r>
            <a:r>
              <a:rPr sz="2200" i="1" spc="-30" dirty="0">
                <a:latin typeface="Times New Roman"/>
                <a:cs typeface="Times New Roman"/>
              </a:rPr>
              <a:t>положительного</a:t>
            </a:r>
            <a:r>
              <a:rPr sz="2200" i="1" dirty="0">
                <a:latin typeface="Times New Roman"/>
                <a:cs typeface="Times New Roman"/>
              </a:rPr>
              <a:t> </a:t>
            </a:r>
            <a:r>
              <a:rPr sz="2200" i="1" spc="-10" dirty="0">
                <a:latin typeface="Times New Roman"/>
                <a:cs typeface="Times New Roman"/>
              </a:rPr>
              <a:t>отношения 	</a:t>
            </a:r>
            <a:r>
              <a:rPr sz="2200" i="1" dirty="0">
                <a:latin typeface="Times New Roman"/>
                <a:cs typeface="Times New Roman"/>
              </a:rPr>
              <a:t>к</a:t>
            </a:r>
            <a:r>
              <a:rPr sz="2200" i="1" spc="-75" dirty="0">
                <a:latin typeface="Times New Roman"/>
                <a:cs typeface="Times New Roman"/>
              </a:rPr>
              <a:t> </a:t>
            </a:r>
            <a:r>
              <a:rPr sz="2200" i="1" spc="-60" dirty="0">
                <a:latin typeface="Times New Roman"/>
                <a:cs typeface="Times New Roman"/>
              </a:rPr>
              <a:t>миру,</a:t>
            </a:r>
            <a:r>
              <a:rPr sz="2200" i="1" spc="-90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к</a:t>
            </a:r>
            <a:r>
              <a:rPr sz="2200" i="1" spc="-35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разным</a:t>
            </a:r>
            <a:r>
              <a:rPr sz="2200" i="1" spc="-65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видам</a:t>
            </a:r>
            <a:r>
              <a:rPr sz="2200" i="1" spc="-110" dirty="0">
                <a:latin typeface="Times New Roman"/>
                <a:cs typeface="Times New Roman"/>
              </a:rPr>
              <a:t> </a:t>
            </a:r>
            <a:r>
              <a:rPr sz="2200" i="1" spc="-10" dirty="0">
                <a:latin typeface="Times New Roman"/>
                <a:cs typeface="Times New Roman"/>
              </a:rPr>
              <a:t>труда,</a:t>
            </a:r>
            <a:r>
              <a:rPr sz="2200" i="1" spc="-90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другим</a:t>
            </a:r>
            <a:r>
              <a:rPr sz="2200" i="1" spc="-60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людям</a:t>
            </a:r>
            <a:r>
              <a:rPr sz="2200" i="1" spc="-40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и</a:t>
            </a:r>
            <a:r>
              <a:rPr sz="2200" i="1" spc="-40" dirty="0">
                <a:latin typeface="Times New Roman"/>
                <a:cs typeface="Times New Roman"/>
              </a:rPr>
              <a:t> </a:t>
            </a:r>
            <a:r>
              <a:rPr sz="2200" i="1" spc="-45" dirty="0">
                <a:latin typeface="Times New Roman"/>
                <a:cs typeface="Times New Roman"/>
              </a:rPr>
              <a:t>самому</a:t>
            </a:r>
            <a:r>
              <a:rPr sz="2200" i="1" spc="-85" dirty="0">
                <a:latin typeface="Times New Roman"/>
                <a:cs typeface="Times New Roman"/>
              </a:rPr>
              <a:t> </a:t>
            </a:r>
            <a:r>
              <a:rPr sz="2200" i="1" spc="-10" dirty="0">
                <a:latin typeface="Times New Roman"/>
                <a:cs typeface="Times New Roman"/>
              </a:rPr>
              <a:t>себе.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58" y="5904222"/>
            <a:ext cx="9121140" cy="92320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53008" y="416433"/>
            <a:ext cx="7930515" cy="4072254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065" marR="5080" indent="-10160" algn="ctr">
              <a:lnSpc>
                <a:spcPts val="3340"/>
              </a:lnSpc>
              <a:spcBef>
                <a:spcPts val="220"/>
              </a:spcBef>
            </a:pPr>
            <a:r>
              <a:rPr sz="2800" b="1" spc="-10" dirty="0">
                <a:solidFill>
                  <a:srgbClr val="375F92"/>
                </a:solidFill>
                <a:latin typeface="Cambria"/>
                <a:cs typeface="Cambria"/>
              </a:rPr>
              <a:t>Профориентация</a:t>
            </a:r>
            <a:r>
              <a:rPr sz="2800" b="1" spc="-11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в</a:t>
            </a:r>
            <a:r>
              <a:rPr sz="2800" b="1" spc="-9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20" dirty="0">
                <a:solidFill>
                  <a:srgbClr val="375F92"/>
                </a:solidFill>
                <a:latin typeface="Cambria"/>
                <a:cs typeface="Cambria"/>
              </a:rPr>
              <a:t>дошкольном</a:t>
            </a:r>
            <a:r>
              <a:rPr sz="2800" b="1" spc="-5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375F92"/>
                </a:solidFill>
                <a:latin typeface="Cambria"/>
                <a:cs typeface="Cambria"/>
              </a:rPr>
              <a:t>образовании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–</a:t>
            </a:r>
            <a:r>
              <a:rPr sz="2800" b="1" spc="-6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не</a:t>
            </a:r>
            <a:r>
              <a:rPr sz="2800" b="1" u="sng" spc="-7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 </a:t>
            </a:r>
            <a:r>
              <a:rPr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выбор</a:t>
            </a:r>
            <a:r>
              <a:rPr sz="2800" b="1" u="sng" spc="-6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 </a:t>
            </a:r>
            <a:r>
              <a:rPr sz="2800" b="1" u="sng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профессии</a:t>
            </a:r>
            <a:r>
              <a:rPr sz="2800" b="1" u="sng" spc="-9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 </a:t>
            </a:r>
            <a:r>
              <a:rPr sz="2800" b="1" u="sng" spc="-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ребенком</a:t>
            </a:r>
            <a:r>
              <a:rPr sz="2800" b="1" u="sng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 </a:t>
            </a:r>
            <a:r>
              <a:rPr sz="2800" b="1" u="sng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дошкольного</a:t>
            </a:r>
            <a:endParaRPr sz="2800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возраста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,</a:t>
            </a:r>
            <a:r>
              <a:rPr sz="2800" b="1" spc="-5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а</a:t>
            </a:r>
            <a:r>
              <a:rPr sz="2800" b="1" spc="-5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375F92"/>
                </a:solidFill>
                <a:latin typeface="Cambria"/>
                <a:cs typeface="Cambria"/>
              </a:rPr>
              <a:t>формирование</a:t>
            </a:r>
            <a:r>
              <a:rPr sz="2800" b="1" spc="-9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у</a:t>
            </a:r>
            <a:r>
              <a:rPr sz="2800" b="1" spc="-6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375F92"/>
                </a:solidFill>
                <a:latin typeface="Cambria"/>
                <a:cs typeface="Cambria"/>
              </a:rPr>
              <a:t>него</a:t>
            </a:r>
            <a:r>
              <a:rPr sz="2800" b="1" spc="-9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375F92"/>
                </a:solidFill>
                <a:latin typeface="Cambria"/>
                <a:cs typeface="Cambria"/>
              </a:rPr>
              <a:t>ценностно-</a:t>
            </a:r>
            <a:endParaRPr sz="2800" dirty="0">
              <a:latin typeface="Cambria"/>
              <a:cs typeface="Cambria"/>
            </a:endParaRPr>
          </a:p>
          <a:p>
            <a:pPr marL="213360" marR="204470" algn="ctr">
              <a:lnSpc>
                <a:spcPct val="107000"/>
              </a:lnSpc>
              <a:spcBef>
                <a:spcPts val="5"/>
              </a:spcBef>
            </a:pPr>
            <a:r>
              <a:rPr sz="2800" b="1" spc="-10" dirty="0">
                <a:solidFill>
                  <a:srgbClr val="375F92"/>
                </a:solidFill>
                <a:latin typeface="Cambria"/>
                <a:cs typeface="Cambria"/>
              </a:rPr>
              <a:t>смысловой</a:t>
            </a:r>
            <a:r>
              <a:rPr sz="2800" b="1" spc="-1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30" dirty="0">
                <a:solidFill>
                  <a:srgbClr val="375F92"/>
                </a:solidFill>
                <a:latin typeface="Cambria"/>
                <a:cs typeface="Cambria"/>
              </a:rPr>
              <a:t>компетенции</a:t>
            </a:r>
            <a:r>
              <a:rPr sz="2800" b="1" spc="-8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как</a:t>
            </a:r>
            <a:r>
              <a:rPr sz="2800" b="1" spc="-6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375F92"/>
                </a:solidFill>
                <a:latin typeface="Cambria"/>
                <a:cs typeface="Cambria"/>
              </a:rPr>
              <a:t>запускающего </a:t>
            </a:r>
            <a:r>
              <a:rPr sz="2800" b="1" spc="-25" dirty="0">
                <a:solidFill>
                  <a:srgbClr val="375F92"/>
                </a:solidFill>
                <a:latin typeface="Cambria"/>
                <a:cs typeface="Cambria"/>
              </a:rPr>
              <a:t>механизма,</a:t>
            </a:r>
            <a:r>
              <a:rPr sz="2800" b="1" spc="-10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40" dirty="0">
                <a:solidFill>
                  <a:srgbClr val="375F92"/>
                </a:solidFill>
                <a:latin typeface="Cambria"/>
                <a:cs typeface="Cambria"/>
              </a:rPr>
              <a:t>который</a:t>
            </a:r>
            <a:r>
              <a:rPr sz="2800" b="1" spc="-11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обеспечит</a:t>
            </a:r>
            <a:r>
              <a:rPr sz="2800" b="1" spc="-9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375F92"/>
                </a:solidFill>
                <a:latin typeface="Cambria"/>
                <a:cs typeface="Cambria"/>
              </a:rPr>
              <a:t>успешное </a:t>
            </a:r>
            <a:r>
              <a:rPr sz="2800" b="1" spc="-35" dirty="0">
                <a:solidFill>
                  <a:srgbClr val="375F92"/>
                </a:solidFill>
                <a:latin typeface="Cambria"/>
                <a:cs typeface="Cambria"/>
              </a:rPr>
              <a:t>вхождение</a:t>
            </a:r>
            <a:r>
              <a:rPr sz="2800" b="1" spc="-7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в</a:t>
            </a:r>
            <a:r>
              <a:rPr sz="2800" b="1" spc="-3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социум</a:t>
            </a:r>
            <a:r>
              <a:rPr sz="2800" b="1" spc="-4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и</a:t>
            </a:r>
            <a:r>
              <a:rPr sz="2800" b="1" spc="-5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прямо</a:t>
            </a:r>
            <a:r>
              <a:rPr sz="2800" b="1" spc="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или</a:t>
            </a:r>
            <a:r>
              <a:rPr sz="2800" b="1" spc="-7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375F92"/>
                </a:solidFill>
                <a:latin typeface="Cambria"/>
                <a:cs typeface="Cambria"/>
              </a:rPr>
              <a:t>косвенно повлияет</a:t>
            </a:r>
            <a:r>
              <a:rPr sz="2800" b="1" spc="-9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на</a:t>
            </a:r>
            <a:r>
              <a:rPr sz="2800" b="1" spc="-6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его</a:t>
            </a:r>
            <a:r>
              <a:rPr sz="2800" b="1" spc="-8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375F92"/>
                </a:solidFill>
                <a:latin typeface="Cambria"/>
                <a:cs typeface="Cambria"/>
              </a:rPr>
              <a:t>дальнейшее</a:t>
            </a:r>
            <a:endParaRPr sz="2800" dirty="0">
              <a:latin typeface="Cambria"/>
              <a:cs typeface="Cambria"/>
            </a:endParaRPr>
          </a:p>
          <a:p>
            <a:pPr marL="513715" marR="514984" algn="ctr">
              <a:lnSpc>
                <a:spcPts val="3600"/>
              </a:lnSpc>
              <a:spcBef>
                <a:spcPts val="90"/>
              </a:spcBef>
            </a:pPr>
            <a:r>
              <a:rPr sz="2800" b="1" spc="-20" dirty="0">
                <a:solidFill>
                  <a:srgbClr val="375F92"/>
                </a:solidFill>
                <a:latin typeface="Cambria"/>
                <a:cs typeface="Cambria"/>
              </a:rPr>
              <a:t>профессиональное</a:t>
            </a:r>
            <a:r>
              <a:rPr sz="2800" b="1" spc="1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20" dirty="0">
                <a:solidFill>
                  <a:srgbClr val="375F92"/>
                </a:solidFill>
                <a:latin typeface="Cambria"/>
                <a:cs typeface="Cambria"/>
              </a:rPr>
              <a:t>самоопределение</a:t>
            </a:r>
            <a:r>
              <a:rPr sz="2800" b="1" spc="-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25" dirty="0">
                <a:solidFill>
                  <a:srgbClr val="375F92"/>
                </a:solidFill>
                <a:latin typeface="Cambria"/>
                <a:cs typeface="Cambria"/>
              </a:rPr>
              <a:t>на </a:t>
            </a:r>
            <a:r>
              <a:rPr sz="2800" b="1" spc="-10" dirty="0">
                <a:solidFill>
                  <a:srgbClr val="375F92"/>
                </a:solidFill>
                <a:latin typeface="Cambria"/>
                <a:cs typeface="Cambria"/>
              </a:rPr>
              <a:t>следующей</a:t>
            </a:r>
            <a:r>
              <a:rPr sz="2800" b="1" spc="-14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ступени</a:t>
            </a:r>
            <a:r>
              <a:rPr sz="2800" b="1" spc="-12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375F92"/>
                </a:solidFill>
                <a:latin typeface="Cambria"/>
                <a:cs typeface="Cambria"/>
              </a:rPr>
              <a:t>образования.</a:t>
            </a:r>
            <a:endParaRPr sz="28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406" y="6553"/>
            <a:ext cx="745426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38095" algn="l"/>
              </a:tabLst>
            </a:pPr>
            <a:r>
              <a:rPr sz="3600" spc="-10" dirty="0"/>
              <a:t>Проблемы</a:t>
            </a:r>
            <a:r>
              <a:rPr sz="3600" dirty="0"/>
              <a:t>	профориетации</a:t>
            </a:r>
            <a:r>
              <a:rPr sz="3600" spc="-125" dirty="0"/>
              <a:t> </a:t>
            </a:r>
            <a:r>
              <a:rPr sz="3600" dirty="0"/>
              <a:t>в</a:t>
            </a:r>
            <a:r>
              <a:rPr sz="3600" spc="-85" dirty="0"/>
              <a:t> </a:t>
            </a:r>
            <a:r>
              <a:rPr sz="3600" spc="-25" dirty="0"/>
              <a:t>ДОУ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904222"/>
            <a:ext cx="9061704" cy="92931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27334" y="4279954"/>
            <a:ext cx="3061772" cy="152054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95340" y="750443"/>
            <a:ext cx="2952622" cy="155295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951982" y="814197"/>
            <a:ext cx="1817370" cy="314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900" dirty="0">
                <a:latin typeface="Times New Roman"/>
                <a:cs typeface="Times New Roman"/>
              </a:rPr>
              <a:t>Не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в</a:t>
            </a:r>
            <a:r>
              <a:rPr sz="1900" spc="-4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полной</a:t>
            </a:r>
            <a:r>
              <a:rPr sz="1900" spc="-110" dirty="0">
                <a:latin typeface="Times New Roman"/>
                <a:cs typeface="Times New Roman"/>
              </a:rPr>
              <a:t> </a:t>
            </a:r>
            <a:r>
              <a:rPr sz="1900" spc="-20" dirty="0">
                <a:latin typeface="Times New Roman"/>
                <a:cs typeface="Times New Roman"/>
              </a:rPr>
              <a:t>мере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69329" y="1064133"/>
            <a:ext cx="1623060" cy="106362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2700" marR="5080" indent="91440" algn="just">
              <a:lnSpc>
                <a:spcPct val="86100"/>
              </a:lnSpc>
              <a:spcBef>
                <a:spcPts val="409"/>
              </a:spcBef>
            </a:pPr>
            <a:r>
              <a:rPr sz="1900" spc="-10" dirty="0">
                <a:latin typeface="Times New Roman"/>
                <a:cs typeface="Times New Roman"/>
              </a:rPr>
              <a:t>используются современные педагогические</a:t>
            </a:r>
            <a:endParaRPr sz="1900">
              <a:latin typeface="Times New Roman"/>
              <a:cs typeface="Times New Roman"/>
            </a:endParaRPr>
          </a:p>
          <a:p>
            <a:pPr marL="196850">
              <a:lnSpc>
                <a:spcPts val="1970"/>
              </a:lnSpc>
            </a:pPr>
            <a:r>
              <a:rPr sz="1900" spc="-10" dirty="0">
                <a:latin typeface="Times New Roman"/>
                <a:cs typeface="Times New Roman"/>
              </a:rPr>
              <a:t>технологии.</a:t>
            </a:r>
            <a:endParaRPr sz="190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52466" y="2410079"/>
            <a:ext cx="2880487" cy="156667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887848" y="2605786"/>
            <a:ext cx="2634615" cy="10712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58165">
              <a:lnSpc>
                <a:spcPts val="2130"/>
              </a:lnSpc>
              <a:spcBef>
                <a:spcPts val="95"/>
              </a:spcBef>
            </a:pPr>
            <a:r>
              <a:rPr sz="1900" spc="-10" dirty="0">
                <a:latin typeface="Times New Roman"/>
                <a:cs typeface="Times New Roman"/>
              </a:rPr>
              <a:t>Недостаточная</a:t>
            </a:r>
            <a:endParaRPr sz="1900">
              <a:latin typeface="Times New Roman"/>
              <a:cs typeface="Times New Roman"/>
            </a:endParaRPr>
          </a:p>
          <a:p>
            <a:pPr marL="12700" marR="5080" indent="561975">
              <a:lnSpc>
                <a:spcPct val="87200"/>
              </a:lnSpc>
              <a:spcBef>
                <a:spcPts val="140"/>
              </a:spcBef>
            </a:pPr>
            <a:r>
              <a:rPr sz="1900" spc="-10" dirty="0">
                <a:latin typeface="Times New Roman"/>
                <a:cs typeface="Times New Roman"/>
              </a:rPr>
              <a:t>оснащенность развивающей</a:t>
            </a:r>
            <a:r>
              <a:rPr sz="1900" spc="-80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предметно- </a:t>
            </a:r>
            <a:r>
              <a:rPr sz="1900" dirty="0">
                <a:latin typeface="Times New Roman"/>
                <a:cs typeface="Times New Roman"/>
              </a:rPr>
              <a:t>пространственной</a:t>
            </a:r>
            <a:r>
              <a:rPr sz="1900" spc="-60" dirty="0">
                <a:latin typeface="Times New Roman"/>
                <a:cs typeface="Times New Roman"/>
              </a:rPr>
              <a:t> </a:t>
            </a:r>
            <a:r>
              <a:rPr sz="1900" spc="-20" dirty="0">
                <a:latin typeface="Times New Roman"/>
                <a:cs typeface="Times New Roman"/>
              </a:rPr>
              <a:t>среды</a:t>
            </a:r>
            <a:endParaRPr sz="1900">
              <a:latin typeface="Times New Roman"/>
              <a:cs typeface="Times New Roma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518538" y="2410079"/>
            <a:ext cx="2787777" cy="1617091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982851" y="2753690"/>
            <a:ext cx="1862455" cy="8191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" algn="ctr">
              <a:lnSpc>
                <a:spcPts val="2130"/>
              </a:lnSpc>
              <a:spcBef>
                <a:spcPts val="95"/>
              </a:spcBef>
            </a:pPr>
            <a:r>
              <a:rPr sz="1900" spc="-10" dirty="0">
                <a:latin typeface="Times New Roman"/>
                <a:cs typeface="Times New Roman"/>
              </a:rPr>
              <a:t>Недостаточное</a:t>
            </a:r>
            <a:endParaRPr sz="1900">
              <a:latin typeface="Times New Roman"/>
              <a:cs typeface="Times New Roman"/>
            </a:endParaRPr>
          </a:p>
          <a:p>
            <a:pPr marL="12700" marR="5080" algn="ctr">
              <a:lnSpc>
                <a:spcPts val="1989"/>
              </a:lnSpc>
              <a:spcBef>
                <a:spcPts val="160"/>
              </a:spcBef>
            </a:pPr>
            <a:r>
              <a:rPr sz="1900" dirty="0">
                <a:latin typeface="Times New Roman"/>
                <a:cs typeface="Times New Roman"/>
              </a:rPr>
              <a:t>взаимодействие</a:t>
            </a:r>
            <a:r>
              <a:rPr sz="1900" spc="200" dirty="0">
                <a:latin typeface="Times New Roman"/>
                <a:cs typeface="Times New Roman"/>
              </a:rPr>
              <a:t> </a:t>
            </a:r>
            <a:r>
              <a:rPr sz="1900" spc="-50" dirty="0">
                <a:latin typeface="Times New Roman"/>
                <a:cs typeface="Times New Roman"/>
              </a:rPr>
              <a:t>с </a:t>
            </a:r>
            <a:r>
              <a:rPr sz="1900" spc="-10" dirty="0">
                <a:latin typeface="Times New Roman"/>
                <a:cs typeface="Times New Roman"/>
              </a:rPr>
              <a:t>семьей.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365372" y="4327905"/>
            <a:ext cx="2394585" cy="132207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367665" marR="104139" indent="-251460">
              <a:lnSpc>
                <a:spcPct val="87100"/>
              </a:lnSpc>
              <a:spcBef>
                <a:spcPts val="390"/>
              </a:spcBef>
            </a:pPr>
            <a:r>
              <a:rPr sz="1900" dirty="0">
                <a:latin typeface="Times New Roman"/>
                <a:cs typeface="Times New Roman"/>
              </a:rPr>
              <a:t>Нет</a:t>
            </a:r>
            <a:r>
              <a:rPr sz="1900" spc="-4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нацеленности</a:t>
            </a:r>
            <a:r>
              <a:rPr sz="1900" spc="20" dirty="0">
                <a:latin typeface="Times New Roman"/>
                <a:cs typeface="Times New Roman"/>
              </a:rPr>
              <a:t> </a:t>
            </a:r>
            <a:r>
              <a:rPr sz="1900" spc="-25" dirty="0">
                <a:latin typeface="Times New Roman"/>
                <a:cs typeface="Times New Roman"/>
              </a:rPr>
              <a:t>на </a:t>
            </a:r>
            <a:r>
              <a:rPr sz="1900" spc="-10" dirty="0">
                <a:latin typeface="Times New Roman"/>
                <a:cs typeface="Times New Roman"/>
              </a:rPr>
              <a:t>современный </a:t>
            </a:r>
            <a:r>
              <a:rPr sz="1900" dirty="0">
                <a:latin typeface="Times New Roman"/>
                <a:cs typeface="Times New Roman"/>
              </a:rPr>
              <a:t>региональный</a:t>
            </a:r>
            <a:r>
              <a:rPr sz="1900" spc="25" dirty="0">
                <a:latin typeface="Times New Roman"/>
                <a:cs typeface="Times New Roman"/>
              </a:rPr>
              <a:t> </a:t>
            </a:r>
            <a:r>
              <a:rPr sz="1900" spc="-50" dirty="0">
                <a:latin typeface="Times New Roman"/>
                <a:cs typeface="Times New Roman"/>
              </a:rPr>
              <a:t>и</a:t>
            </a:r>
            <a:endParaRPr sz="1900">
              <a:latin typeface="Times New Roman"/>
              <a:cs typeface="Times New Roman"/>
            </a:endParaRPr>
          </a:p>
          <a:p>
            <a:pPr algn="ctr">
              <a:lnSpc>
                <a:spcPts val="1835"/>
              </a:lnSpc>
            </a:pPr>
            <a:r>
              <a:rPr sz="1900" spc="-10" dirty="0">
                <a:latin typeface="Times New Roman"/>
                <a:cs typeface="Times New Roman"/>
              </a:rPr>
              <a:t>муниципальный</a:t>
            </a:r>
            <a:r>
              <a:rPr sz="1900" spc="-3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рынок</a:t>
            </a:r>
            <a:endParaRPr sz="1900">
              <a:latin typeface="Times New Roman"/>
              <a:cs typeface="Times New Roman"/>
            </a:endParaRPr>
          </a:p>
          <a:p>
            <a:pPr marL="5080" algn="ctr">
              <a:lnSpc>
                <a:spcPts val="2130"/>
              </a:lnSpc>
            </a:pPr>
            <a:r>
              <a:rPr sz="1900" spc="-10" dirty="0">
                <a:latin typeface="Times New Roman"/>
                <a:cs typeface="Times New Roman"/>
              </a:rPr>
              <a:t>труда</a:t>
            </a:r>
            <a:endParaRPr sz="1900">
              <a:latin typeface="Times New Roman"/>
              <a:cs typeface="Times New Roman"/>
            </a:endParaRPr>
          </a:p>
        </p:txBody>
      </p:sp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25513" y="750443"/>
            <a:ext cx="2952750" cy="1553210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701141" y="939165"/>
            <a:ext cx="2376170" cy="314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900" dirty="0">
                <a:latin typeface="Times New Roman"/>
                <a:cs typeface="Times New Roman"/>
              </a:rPr>
              <a:t>Не</a:t>
            </a:r>
            <a:r>
              <a:rPr sz="1900" spc="-4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отработана</a:t>
            </a:r>
            <a:r>
              <a:rPr sz="1900" spc="-5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система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21258" y="1168146"/>
            <a:ext cx="2364105" cy="848360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12065" marR="5080" indent="8255" algn="ctr">
              <a:lnSpc>
                <a:spcPct val="92100"/>
              </a:lnSpc>
              <a:spcBef>
                <a:spcPts val="275"/>
              </a:spcBef>
            </a:pPr>
            <a:r>
              <a:rPr sz="1900" spc="-10" dirty="0">
                <a:latin typeface="Times New Roman"/>
                <a:cs typeface="Times New Roman"/>
              </a:rPr>
              <a:t>ознакомления </a:t>
            </a:r>
            <a:r>
              <a:rPr sz="1900" spc="-50" dirty="0">
                <a:latin typeface="Times New Roman"/>
                <a:cs typeface="Times New Roman"/>
              </a:rPr>
              <a:t>дошкольников</a:t>
            </a:r>
            <a:r>
              <a:rPr sz="1900" spc="-3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с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миром профессий.</a:t>
            </a:r>
            <a:endParaRPr sz="19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0" dirty="0"/>
              <a:t>Принципы</a:t>
            </a:r>
            <a:r>
              <a:rPr sz="3600" spc="-135" dirty="0"/>
              <a:t> </a:t>
            </a:r>
            <a:r>
              <a:rPr sz="3600" dirty="0"/>
              <a:t>ранней</a:t>
            </a:r>
            <a:r>
              <a:rPr sz="3600" spc="-75" dirty="0"/>
              <a:t> </a:t>
            </a:r>
            <a:r>
              <a:rPr sz="3600" spc="-10" dirty="0"/>
              <a:t>профориетации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904222"/>
            <a:ext cx="9061704" cy="929317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55816" y="687965"/>
            <a:ext cx="4050029" cy="551180"/>
            <a:chOff x="155816" y="687965"/>
            <a:chExt cx="4050029" cy="55118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5816" y="687965"/>
              <a:ext cx="4049903" cy="55066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596" y="694944"/>
              <a:ext cx="3973067" cy="489203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96595" y="694944"/>
            <a:ext cx="3973195" cy="489584"/>
          </a:xfrm>
          <a:prstGeom prst="rect">
            <a:avLst/>
          </a:prstGeom>
          <a:ln w="9144">
            <a:solidFill>
              <a:srgbClr val="4F81BB"/>
            </a:solidFill>
          </a:ln>
        </p:spPr>
        <p:txBody>
          <a:bodyPr vert="horz" wrap="square" lIns="0" tIns="80010" rIns="0" bIns="0" rtlCol="0">
            <a:spAutoFit/>
          </a:bodyPr>
          <a:lstStyle/>
          <a:p>
            <a:pPr marL="909955">
              <a:lnSpc>
                <a:spcPct val="100000"/>
              </a:lnSpc>
              <a:spcBef>
                <a:spcPts val="630"/>
              </a:spcBef>
            </a:pPr>
            <a:r>
              <a:rPr sz="1800" b="1" spc="-45" dirty="0">
                <a:latin typeface="Cambria"/>
                <a:cs typeface="Cambria"/>
              </a:rPr>
              <a:t>общепедагогические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2023" y="1335024"/>
            <a:ext cx="3977640" cy="4448810"/>
          </a:xfrm>
          <a:prstGeom prst="rect">
            <a:avLst/>
          </a:prstGeom>
          <a:solidFill>
            <a:srgbClr val="D0D6E8">
              <a:alpha val="90194"/>
            </a:srgbClr>
          </a:solidFill>
        </p:spPr>
        <p:txBody>
          <a:bodyPr vert="horz" wrap="square" lIns="0" tIns="56515" rIns="0" bIns="0" rtlCol="0">
            <a:spAutoFit/>
          </a:bodyPr>
          <a:lstStyle/>
          <a:p>
            <a:pPr marL="267970" marR="655955" indent="-173990">
              <a:lnSpc>
                <a:spcPts val="1910"/>
              </a:lnSpc>
              <a:spcBef>
                <a:spcPts val="445"/>
              </a:spcBef>
              <a:buChar char="•"/>
              <a:tabLst>
                <a:tab pos="267970" algn="l"/>
              </a:tabLst>
            </a:pPr>
            <a:r>
              <a:rPr sz="1700" spc="-10" dirty="0">
                <a:latin typeface="Times New Roman"/>
                <a:cs typeface="Times New Roman"/>
              </a:rPr>
              <a:t>принцип</a:t>
            </a:r>
            <a:r>
              <a:rPr sz="1700" spc="-35" dirty="0">
                <a:latin typeface="Times New Roman"/>
                <a:cs typeface="Times New Roman"/>
              </a:rPr>
              <a:t> </a:t>
            </a:r>
            <a:r>
              <a:rPr sz="1700" spc="-20" dirty="0">
                <a:latin typeface="Times New Roman"/>
                <a:cs typeface="Times New Roman"/>
              </a:rPr>
              <a:t>амплификации </a:t>
            </a:r>
            <a:r>
              <a:rPr sz="1700" spc="-10" dirty="0">
                <a:latin typeface="Times New Roman"/>
                <a:cs typeface="Times New Roman"/>
              </a:rPr>
              <a:t>детского развития</a:t>
            </a:r>
            <a:endParaRPr sz="1700">
              <a:latin typeface="Times New Roman"/>
              <a:cs typeface="Times New Roman"/>
            </a:endParaRPr>
          </a:p>
          <a:p>
            <a:pPr marL="267335" indent="-173355">
              <a:lnSpc>
                <a:spcPct val="100000"/>
              </a:lnSpc>
              <a:spcBef>
                <a:spcPts val="50"/>
              </a:spcBef>
              <a:buChar char="•"/>
              <a:tabLst>
                <a:tab pos="267335" algn="l"/>
              </a:tabLst>
            </a:pPr>
            <a:r>
              <a:rPr sz="1700" spc="-10" dirty="0">
                <a:latin typeface="Times New Roman"/>
                <a:cs typeface="Times New Roman"/>
              </a:rPr>
              <a:t>принцип</a:t>
            </a:r>
            <a:r>
              <a:rPr sz="1700" spc="-9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вариативности</a:t>
            </a:r>
            <a:endParaRPr sz="1700">
              <a:latin typeface="Times New Roman"/>
              <a:cs typeface="Times New Roman"/>
            </a:endParaRPr>
          </a:p>
          <a:p>
            <a:pPr marL="267335" indent="-173355">
              <a:lnSpc>
                <a:spcPct val="100000"/>
              </a:lnSpc>
              <a:buChar char="•"/>
              <a:tabLst>
                <a:tab pos="267335" algn="l"/>
              </a:tabLst>
            </a:pPr>
            <a:r>
              <a:rPr sz="1700" spc="-10" dirty="0">
                <a:latin typeface="Times New Roman"/>
                <a:cs typeface="Times New Roman"/>
              </a:rPr>
              <a:t>принцип</a:t>
            </a:r>
            <a:r>
              <a:rPr sz="1700" spc="-6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диалогичности</a:t>
            </a:r>
            <a:endParaRPr sz="1700">
              <a:latin typeface="Times New Roman"/>
              <a:cs typeface="Times New Roman"/>
            </a:endParaRPr>
          </a:p>
          <a:p>
            <a:pPr marL="322580" indent="-228600">
              <a:lnSpc>
                <a:spcPts val="1970"/>
              </a:lnSpc>
              <a:buChar char="•"/>
              <a:tabLst>
                <a:tab pos="322580" algn="l"/>
              </a:tabLst>
            </a:pPr>
            <a:r>
              <a:rPr sz="1700" spc="-10" dirty="0">
                <a:latin typeface="Times New Roman"/>
                <a:cs typeface="Times New Roman"/>
              </a:rPr>
              <a:t>принцип</a:t>
            </a:r>
            <a:r>
              <a:rPr sz="1700" spc="-8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природосообразности</a:t>
            </a:r>
            <a:endParaRPr sz="1700">
              <a:latin typeface="Times New Roman"/>
              <a:cs typeface="Times New Roman"/>
            </a:endParaRPr>
          </a:p>
          <a:p>
            <a:pPr marL="267970" marR="511809" indent="-173990">
              <a:lnSpc>
                <a:spcPts val="1910"/>
              </a:lnSpc>
              <a:spcBef>
                <a:spcPts val="105"/>
              </a:spcBef>
              <a:buChar char="•"/>
              <a:tabLst>
                <a:tab pos="267970" algn="l"/>
                <a:tab pos="322580" algn="l"/>
              </a:tabLst>
            </a:pP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-10" dirty="0">
                <a:latin typeface="Times New Roman"/>
                <a:cs typeface="Times New Roman"/>
              </a:rPr>
              <a:t>принцип </a:t>
            </a:r>
            <a:r>
              <a:rPr sz="1700" dirty="0">
                <a:latin typeface="Times New Roman"/>
                <a:cs typeface="Times New Roman"/>
              </a:rPr>
              <a:t>непрерывности</a:t>
            </a:r>
            <a:r>
              <a:rPr sz="1700" spc="-10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развития личности</a:t>
            </a:r>
            <a:endParaRPr sz="1700">
              <a:latin typeface="Times New Roman"/>
              <a:cs typeface="Times New Roman"/>
            </a:endParaRPr>
          </a:p>
          <a:p>
            <a:pPr marL="267335" indent="-173355">
              <a:lnSpc>
                <a:spcPts val="2000"/>
              </a:lnSpc>
              <a:buChar char="•"/>
              <a:tabLst>
                <a:tab pos="267335" algn="l"/>
              </a:tabLst>
            </a:pPr>
            <a:r>
              <a:rPr sz="1700" spc="-10" dirty="0">
                <a:latin typeface="Times New Roman"/>
                <a:cs typeface="Times New Roman"/>
              </a:rPr>
              <a:t>принцип</a:t>
            </a:r>
            <a:r>
              <a:rPr sz="1700" spc="-7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целостности</a:t>
            </a:r>
            <a:endParaRPr sz="1700">
              <a:latin typeface="Times New Roman"/>
              <a:cs typeface="Times New Roman"/>
            </a:endParaRPr>
          </a:p>
          <a:p>
            <a:pPr marL="267335" indent="-173355">
              <a:lnSpc>
                <a:spcPct val="100000"/>
              </a:lnSpc>
              <a:buChar char="•"/>
              <a:tabLst>
                <a:tab pos="267335" algn="l"/>
              </a:tabLst>
            </a:pPr>
            <a:r>
              <a:rPr sz="1700" spc="-20" dirty="0">
                <a:latin typeface="Times New Roman"/>
                <a:cs typeface="Times New Roman"/>
              </a:rPr>
              <a:t>принцип</a:t>
            </a:r>
            <a:r>
              <a:rPr sz="1700" spc="-3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наглядности</a:t>
            </a:r>
            <a:endParaRPr sz="1700">
              <a:latin typeface="Times New Roman"/>
              <a:cs typeface="Times New Roman"/>
            </a:endParaRPr>
          </a:p>
          <a:p>
            <a:pPr marL="267335" indent="-173355">
              <a:lnSpc>
                <a:spcPct val="100000"/>
              </a:lnSpc>
              <a:buChar char="•"/>
              <a:tabLst>
                <a:tab pos="267335" algn="l"/>
              </a:tabLst>
            </a:pPr>
            <a:r>
              <a:rPr sz="1700" spc="-10" dirty="0">
                <a:latin typeface="Times New Roman"/>
                <a:cs typeface="Times New Roman"/>
              </a:rPr>
              <a:t>принцип</a:t>
            </a:r>
            <a:r>
              <a:rPr sz="1700" spc="-1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связи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образования</a:t>
            </a:r>
            <a:r>
              <a:rPr sz="1700" spc="-9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с</a:t>
            </a:r>
            <a:r>
              <a:rPr sz="1700" spc="-4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жизнью</a:t>
            </a:r>
            <a:endParaRPr sz="1700">
              <a:latin typeface="Times New Roman"/>
              <a:cs typeface="Times New Roman"/>
            </a:endParaRPr>
          </a:p>
          <a:p>
            <a:pPr marL="267335" indent="-173355">
              <a:lnSpc>
                <a:spcPts val="1970"/>
              </a:lnSpc>
              <a:buChar char="•"/>
              <a:tabLst>
                <a:tab pos="267335" algn="l"/>
              </a:tabLst>
            </a:pPr>
            <a:r>
              <a:rPr sz="1700" spc="-10" dirty="0">
                <a:latin typeface="Times New Roman"/>
                <a:cs typeface="Times New Roman"/>
              </a:rPr>
              <a:t>принцип</a:t>
            </a:r>
            <a:r>
              <a:rPr sz="1700" spc="1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сознательности</a:t>
            </a:r>
            <a:r>
              <a:rPr sz="1700" spc="-7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и</a:t>
            </a:r>
            <a:r>
              <a:rPr sz="1700" spc="-4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активности</a:t>
            </a:r>
            <a:endParaRPr sz="1700">
              <a:latin typeface="Times New Roman"/>
              <a:cs typeface="Times New Roman"/>
            </a:endParaRPr>
          </a:p>
          <a:p>
            <a:pPr marL="322580" indent="-228600">
              <a:lnSpc>
                <a:spcPts val="1895"/>
              </a:lnSpc>
              <a:buChar char="•"/>
              <a:tabLst>
                <a:tab pos="322580" algn="l"/>
              </a:tabLst>
            </a:pPr>
            <a:r>
              <a:rPr sz="1700" spc="-10" dirty="0">
                <a:latin typeface="Times New Roman"/>
                <a:cs typeface="Times New Roman"/>
              </a:rPr>
              <a:t>принцип</a:t>
            </a:r>
            <a:r>
              <a:rPr sz="1700" spc="-9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систематичности,</a:t>
            </a:r>
            <a:endParaRPr sz="1700">
              <a:latin typeface="Times New Roman"/>
              <a:cs typeface="Times New Roman"/>
            </a:endParaRPr>
          </a:p>
          <a:p>
            <a:pPr marL="267970">
              <a:lnSpc>
                <a:spcPts val="1970"/>
              </a:lnSpc>
            </a:pPr>
            <a:r>
              <a:rPr sz="1700" spc="-10" dirty="0">
                <a:latin typeface="Times New Roman"/>
                <a:cs typeface="Times New Roman"/>
              </a:rPr>
              <a:t>последовательности</a:t>
            </a:r>
            <a:r>
              <a:rPr sz="1700" spc="-5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и</a:t>
            </a:r>
            <a:r>
              <a:rPr sz="1700" spc="-10" dirty="0">
                <a:latin typeface="Times New Roman"/>
                <a:cs typeface="Times New Roman"/>
              </a:rPr>
              <a:t> доступности</a:t>
            </a:r>
            <a:endParaRPr sz="1700">
              <a:latin typeface="Times New Roman"/>
              <a:cs typeface="Times New Roman"/>
            </a:endParaRPr>
          </a:p>
          <a:p>
            <a:pPr marL="322580" indent="-228600">
              <a:lnSpc>
                <a:spcPts val="1975"/>
              </a:lnSpc>
              <a:buChar char="•"/>
              <a:tabLst>
                <a:tab pos="322580" algn="l"/>
              </a:tabLst>
            </a:pPr>
            <a:r>
              <a:rPr sz="1700" spc="-10" dirty="0">
                <a:latin typeface="Times New Roman"/>
                <a:cs typeface="Times New Roman"/>
              </a:rPr>
              <a:t>принцип</a:t>
            </a:r>
            <a:r>
              <a:rPr sz="1700" spc="-6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интегративности</a:t>
            </a:r>
            <a:endParaRPr sz="1700">
              <a:latin typeface="Times New Roman"/>
              <a:cs typeface="Times New Roman"/>
            </a:endParaRPr>
          </a:p>
          <a:p>
            <a:pPr marL="267970" marR="273050" indent="-173990">
              <a:lnSpc>
                <a:spcPts val="1900"/>
              </a:lnSpc>
              <a:spcBef>
                <a:spcPts val="110"/>
              </a:spcBef>
              <a:buChar char="•"/>
              <a:tabLst>
                <a:tab pos="267970" algn="l"/>
              </a:tabLst>
            </a:pPr>
            <a:r>
              <a:rPr sz="1700" spc="-10" dirty="0">
                <a:latin typeface="Times New Roman"/>
                <a:cs typeface="Times New Roman"/>
              </a:rPr>
              <a:t>принцип</a:t>
            </a:r>
            <a:r>
              <a:rPr sz="1700" spc="-30" dirty="0">
                <a:latin typeface="Times New Roman"/>
                <a:cs typeface="Times New Roman"/>
              </a:rPr>
              <a:t> </a:t>
            </a:r>
            <a:r>
              <a:rPr sz="1700" spc="-20" dirty="0">
                <a:latin typeface="Times New Roman"/>
                <a:cs typeface="Times New Roman"/>
              </a:rPr>
              <a:t>воспитывающего </a:t>
            </a:r>
            <a:r>
              <a:rPr sz="1700" spc="-50" dirty="0">
                <a:latin typeface="Times New Roman"/>
                <a:cs typeface="Times New Roman"/>
              </a:rPr>
              <a:t>и </a:t>
            </a:r>
            <a:r>
              <a:rPr sz="1700" spc="-25" dirty="0">
                <a:latin typeface="Times New Roman"/>
                <a:cs typeface="Times New Roman"/>
              </a:rPr>
              <a:t>развивающего</a:t>
            </a:r>
            <a:r>
              <a:rPr sz="1700" spc="5" dirty="0">
                <a:latin typeface="Times New Roman"/>
                <a:cs typeface="Times New Roman"/>
              </a:rPr>
              <a:t> </a:t>
            </a:r>
            <a:r>
              <a:rPr sz="1700" spc="-20" dirty="0">
                <a:latin typeface="Times New Roman"/>
                <a:cs typeface="Times New Roman"/>
              </a:rPr>
              <a:t>характера</a:t>
            </a:r>
            <a:r>
              <a:rPr sz="1700" spc="-5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образования</a:t>
            </a:r>
            <a:endParaRPr sz="17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608957" y="687965"/>
            <a:ext cx="4054475" cy="551180"/>
            <a:chOff x="4608957" y="687965"/>
            <a:chExt cx="4054475" cy="551180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08957" y="687965"/>
              <a:ext cx="4054348" cy="55066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49724" y="694944"/>
              <a:ext cx="3977639" cy="489203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4649723" y="694944"/>
            <a:ext cx="3977640" cy="489584"/>
          </a:xfrm>
          <a:prstGeom prst="rect">
            <a:avLst/>
          </a:prstGeom>
          <a:ln w="9144">
            <a:solidFill>
              <a:srgbClr val="4F81BB"/>
            </a:solidFill>
          </a:ln>
        </p:spPr>
        <p:txBody>
          <a:bodyPr vert="horz" wrap="square" lIns="0" tIns="80010" rIns="0" bIns="0" rtlCol="0">
            <a:spAutoFit/>
          </a:bodyPr>
          <a:lstStyle/>
          <a:p>
            <a:pPr marL="1196975">
              <a:lnSpc>
                <a:spcPct val="100000"/>
              </a:lnSpc>
              <a:spcBef>
                <a:spcPts val="630"/>
              </a:spcBef>
            </a:pPr>
            <a:r>
              <a:rPr sz="1800" b="1" spc="-25" dirty="0">
                <a:latin typeface="Cambria"/>
                <a:cs typeface="Cambria"/>
              </a:rPr>
              <a:t>специфические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681728" y="1335024"/>
            <a:ext cx="3987165" cy="4357370"/>
          </a:xfrm>
          <a:prstGeom prst="rect">
            <a:avLst/>
          </a:prstGeom>
          <a:solidFill>
            <a:srgbClr val="D0D6E8">
              <a:alpha val="90194"/>
            </a:srgbClr>
          </a:solidFill>
        </p:spPr>
        <p:txBody>
          <a:bodyPr vert="horz" wrap="square" lIns="0" tIns="12953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19"/>
              </a:spcBef>
            </a:pPr>
            <a:endParaRPr sz="1700">
              <a:latin typeface="Times New Roman"/>
              <a:cs typeface="Times New Roman"/>
            </a:endParaRPr>
          </a:p>
          <a:p>
            <a:pPr marL="271780" marR="213360" indent="-173990">
              <a:lnSpc>
                <a:spcPct val="87100"/>
              </a:lnSpc>
              <a:buChar char="•"/>
              <a:tabLst>
                <a:tab pos="271780" algn="l"/>
              </a:tabLst>
            </a:pPr>
            <a:r>
              <a:rPr sz="1700" dirty="0">
                <a:latin typeface="Times New Roman"/>
                <a:cs typeface="Times New Roman"/>
              </a:rPr>
              <a:t>Принцип</a:t>
            </a:r>
            <a:r>
              <a:rPr sz="1700" spc="-2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учета</a:t>
            </a:r>
            <a:r>
              <a:rPr sz="1700" spc="-20" dirty="0">
                <a:latin typeface="Times New Roman"/>
                <a:cs typeface="Times New Roman"/>
              </a:rPr>
              <a:t> перспективы</a:t>
            </a:r>
            <a:r>
              <a:rPr sz="1700" spc="-5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развития </a:t>
            </a:r>
            <a:r>
              <a:rPr sz="1700" dirty="0">
                <a:latin typeface="Times New Roman"/>
                <a:cs typeface="Times New Roman"/>
              </a:rPr>
              <a:t>личности</a:t>
            </a:r>
            <a:r>
              <a:rPr sz="1700" spc="-2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в</a:t>
            </a:r>
            <a:r>
              <a:rPr sz="1700" spc="-2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соответствии</a:t>
            </a:r>
            <a:r>
              <a:rPr sz="1700" spc="-4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с</a:t>
            </a:r>
            <a:r>
              <a:rPr sz="1700" spc="-2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кадровой </a:t>
            </a:r>
            <a:r>
              <a:rPr sz="1700" spc="-30" dirty="0">
                <a:latin typeface="Times New Roman"/>
                <a:cs typeface="Times New Roman"/>
              </a:rPr>
              <a:t>политикой</a:t>
            </a:r>
            <a:r>
              <a:rPr sz="1700" spc="-8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на</a:t>
            </a:r>
            <a:r>
              <a:rPr sz="1700" spc="-55" dirty="0">
                <a:latin typeface="Times New Roman"/>
                <a:cs typeface="Times New Roman"/>
              </a:rPr>
              <a:t> </a:t>
            </a:r>
            <a:r>
              <a:rPr sz="1700" spc="-20" dirty="0">
                <a:latin typeface="Times New Roman"/>
                <a:cs typeface="Times New Roman"/>
              </a:rPr>
              <a:t>рынке</a:t>
            </a:r>
            <a:r>
              <a:rPr sz="1700" spc="-70" dirty="0">
                <a:latin typeface="Times New Roman"/>
                <a:cs typeface="Times New Roman"/>
              </a:rPr>
              <a:t> </a:t>
            </a:r>
            <a:r>
              <a:rPr sz="1700" spc="-30" dirty="0">
                <a:latin typeface="Times New Roman"/>
                <a:cs typeface="Times New Roman"/>
              </a:rPr>
              <a:t>труда,</a:t>
            </a:r>
            <a:r>
              <a:rPr sz="1700" spc="1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а</a:t>
            </a:r>
            <a:r>
              <a:rPr sz="1700" spc="-40" dirty="0">
                <a:latin typeface="Times New Roman"/>
                <a:cs typeface="Times New Roman"/>
              </a:rPr>
              <a:t> </a:t>
            </a:r>
            <a:r>
              <a:rPr sz="1700" spc="-20" dirty="0">
                <a:latin typeface="Times New Roman"/>
                <a:cs typeface="Times New Roman"/>
              </a:rPr>
              <a:t>также </a:t>
            </a:r>
            <a:r>
              <a:rPr sz="1700" dirty="0">
                <a:latin typeface="Times New Roman"/>
                <a:cs typeface="Times New Roman"/>
              </a:rPr>
              <a:t>отражающей</a:t>
            </a:r>
            <a:r>
              <a:rPr sz="1700" spc="-10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востребованность</a:t>
            </a:r>
            <a:endParaRPr sz="1700">
              <a:latin typeface="Times New Roman"/>
              <a:cs typeface="Times New Roman"/>
            </a:endParaRPr>
          </a:p>
          <a:p>
            <a:pPr marL="271780" marR="800735">
              <a:lnSpc>
                <a:spcPts val="1780"/>
              </a:lnSpc>
            </a:pPr>
            <a:r>
              <a:rPr sz="1700" dirty="0">
                <a:latin typeface="Times New Roman"/>
                <a:cs typeface="Times New Roman"/>
              </a:rPr>
              <a:t>профессий</a:t>
            </a:r>
            <a:r>
              <a:rPr sz="1700" spc="10" dirty="0">
                <a:latin typeface="Times New Roman"/>
                <a:cs typeface="Times New Roman"/>
              </a:rPr>
              <a:t> </a:t>
            </a:r>
            <a:r>
              <a:rPr sz="1700" spc="-70" dirty="0">
                <a:latin typeface="Times New Roman"/>
                <a:cs typeface="Times New Roman"/>
              </a:rPr>
              <a:t>«будущего»</a:t>
            </a:r>
            <a:r>
              <a:rPr sz="1700" spc="-8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с</a:t>
            </a:r>
            <a:r>
              <a:rPr sz="1700" spc="20" dirty="0">
                <a:latin typeface="Times New Roman"/>
                <a:cs typeface="Times New Roman"/>
              </a:rPr>
              <a:t> </a:t>
            </a:r>
            <a:r>
              <a:rPr sz="1700" spc="-20" dirty="0">
                <a:latin typeface="Times New Roman"/>
                <a:cs typeface="Times New Roman"/>
              </a:rPr>
              <a:t>учетом </a:t>
            </a:r>
            <a:r>
              <a:rPr sz="1700" spc="-10" dirty="0">
                <a:latin typeface="Times New Roman"/>
                <a:cs typeface="Times New Roman"/>
              </a:rPr>
              <a:t>перспектив</a:t>
            </a:r>
            <a:r>
              <a:rPr sz="1700" spc="-3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региона</a:t>
            </a: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5"/>
              </a:spcBef>
            </a:pPr>
            <a:endParaRPr sz="1700">
              <a:latin typeface="Times New Roman"/>
              <a:cs typeface="Times New Roman"/>
            </a:endParaRPr>
          </a:p>
          <a:p>
            <a:pPr marL="271780" indent="-173355">
              <a:lnSpc>
                <a:spcPct val="100000"/>
              </a:lnSpc>
              <a:buChar char="•"/>
              <a:tabLst>
                <a:tab pos="271780" algn="l"/>
              </a:tabLst>
            </a:pPr>
            <a:r>
              <a:rPr sz="1700" spc="-10" dirty="0">
                <a:latin typeface="Times New Roman"/>
                <a:cs typeface="Times New Roman"/>
              </a:rPr>
              <a:t>Принцип</a:t>
            </a:r>
            <a:r>
              <a:rPr sz="1700" spc="-7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социального</a:t>
            </a:r>
            <a:r>
              <a:rPr sz="1700" spc="-2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партнерства</a:t>
            </a: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70"/>
              </a:spcBef>
              <a:buFont typeface="Times New Roman"/>
              <a:buChar char="•"/>
            </a:pPr>
            <a:endParaRPr sz="1700">
              <a:latin typeface="Times New Roman"/>
              <a:cs typeface="Times New Roman"/>
            </a:endParaRPr>
          </a:p>
          <a:p>
            <a:pPr marL="271780" marR="182880" indent="-173990">
              <a:lnSpc>
                <a:spcPts val="1910"/>
              </a:lnSpc>
              <a:buChar char="•"/>
              <a:tabLst>
                <a:tab pos="271780" algn="l"/>
              </a:tabLst>
            </a:pPr>
            <a:r>
              <a:rPr sz="1700" spc="-10" dirty="0">
                <a:latin typeface="Times New Roman"/>
                <a:cs typeface="Times New Roman"/>
              </a:rPr>
              <a:t>Принцип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практикоориентированности </a:t>
            </a:r>
            <a:r>
              <a:rPr sz="1700" dirty="0">
                <a:latin typeface="Times New Roman"/>
                <a:cs typeface="Times New Roman"/>
              </a:rPr>
              <a:t>ранней</a:t>
            </a:r>
            <a:r>
              <a:rPr sz="1700" spc="-10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профориентации</a:t>
            </a:r>
            <a:endParaRPr sz="17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872067" y="685800"/>
            <a:ext cx="7408333" cy="54403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семинара:</a:t>
            </a:r>
          </a:p>
          <a:p>
            <a:pPr marL="0" lvl="0" indent="0">
              <a:buNone/>
            </a:pPr>
            <a:endParaRPr lang="ru-RU" dirty="0" smtClean="0"/>
          </a:p>
          <a:p>
            <a:pPr marL="0" lvl="0" indent="0">
              <a:buNone/>
            </a:pPr>
            <a:endParaRPr lang="ru-RU" dirty="0"/>
          </a:p>
          <a:p>
            <a:pPr marL="0" lvl="0" indent="0" algn="just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«К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вопросу организации и методики руководства трудовой деятельностью детей в ДОУ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just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«Профориентация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 дошкольного возраста в условиях реализации ФОП ДО»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just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Практическая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(самоанализ условий для трудового воспитания детей).</a:t>
            </a:r>
          </a:p>
          <a:p>
            <a:pPr marL="0" lvl="0" indent="0" algn="just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Представление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проекта «Ранняя профориентация детей 3-7 лет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just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Опыт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«Дидактическое пособие «Библиотечка для игр «Мир профессий»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7655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55926" y="96469"/>
            <a:ext cx="428180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368675" algn="l"/>
              </a:tabLst>
            </a:pPr>
            <a:r>
              <a:rPr sz="3600" dirty="0"/>
              <a:t>Цели</a:t>
            </a:r>
            <a:r>
              <a:rPr sz="3600" spc="-55" dirty="0"/>
              <a:t> </a:t>
            </a:r>
            <a:r>
              <a:rPr sz="3600" dirty="0"/>
              <a:t>и</a:t>
            </a:r>
            <a:r>
              <a:rPr sz="3600" spc="-35" dirty="0"/>
              <a:t> </a:t>
            </a:r>
            <a:r>
              <a:rPr sz="3600" spc="-10" dirty="0"/>
              <a:t>задачи</a:t>
            </a:r>
            <a:r>
              <a:rPr sz="3600" dirty="0"/>
              <a:t>	</a:t>
            </a:r>
            <a:r>
              <a:rPr sz="3600" spc="-25" dirty="0"/>
              <a:t>ДОУ</a:t>
            </a:r>
            <a:endParaRPr sz="3600"/>
          </a:p>
        </p:txBody>
      </p:sp>
      <p:grpSp>
        <p:nvGrpSpPr>
          <p:cNvPr id="3" name="object 3"/>
          <p:cNvGrpSpPr/>
          <p:nvPr/>
        </p:nvGrpSpPr>
        <p:grpSpPr>
          <a:xfrm>
            <a:off x="0" y="809879"/>
            <a:ext cx="9062085" cy="6024245"/>
            <a:chOff x="0" y="809879"/>
            <a:chExt cx="9062085" cy="602424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904224"/>
              <a:ext cx="9061704" cy="92931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5547" y="4032465"/>
              <a:ext cx="7712836" cy="197497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0192" y="809879"/>
              <a:ext cx="8419973" cy="3116580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419811" y="1012697"/>
            <a:ext cx="5514340" cy="4766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75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Цель: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i="1" spc="-20" dirty="0">
                <a:latin typeface="Times New Roman"/>
                <a:cs typeface="Times New Roman"/>
              </a:rPr>
              <a:t>создание</a:t>
            </a:r>
            <a:r>
              <a:rPr sz="2400" i="1" spc="-80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Times New Roman"/>
                <a:cs typeface="Times New Roman"/>
              </a:rPr>
              <a:t>мотивирующей</a:t>
            </a:r>
            <a:endParaRPr sz="2400">
              <a:latin typeface="Times New Roman"/>
              <a:cs typeface="Times New Roman"/>
            </a:endParaRPr>
          </a:p>
          <a:p>
            <a:pPr marL="12700" marR="229235">
              <a:lnSpc>
                <a:spcPts val="2470"/>
              </a:lnSpc>
              <a:spcBef>
                <a:spcPts val="220"/>
              </a:spcBef>
            </a:pPr>
            <a:r>
              <a:rPr sz="2400" i="1" dirty="0">
                <a:latin typeface="Times New Roman"/>
                <a:cs typeface="Times New Roman"/>
              </a:rPr>
              <a:t>профориентированной</a:t>
            </a:r>
            <a:r>
              <a:rPr sz="2400" i="1" spc="-114" dirty="0">
                <a:latin typeface="Times New Roman"/>
                <a:cs typeface="Times New Roman"/>
              </a:rPr>
              <a:t> </a:t>
            </a:r>
            <a:r>
              <a:rPr sz="2400" i="1" spc="-25" dirty="0">
                <a:latin typeface="Times New Roman"/>
                <a:cs typeface="Times New Roman"/>
              </a:rPr>
              <a:t>образовательной </a:t>
            </a:r>
            <a:r>
              <a:rPr sz="2400" i="1" dirty="0">
                <a:latin typeface="Times New Roman"/>
                <a:cs typeface="Times New Roman"/>
              </a:rPr>
              <a:t>среды</a:t>
            </a:r>
            <a:r>
              <a:rPr sz="2400" i="1" spc="-9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для</a:t>
            </a:r>
            <a:r>
              <a:rPr sz="2400" i="1" spc="-2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освоения</a:t>
            </a:r>
            <a:r>
              <a:rPr sz="2400" i="1" spc="-50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Times New Roman"/>
                <a:cs typeface="Times New Roman"/>
              </a:rPr>
              <a:t>ребенком</a:t>
            </a:r>
            <a:endParaRPr sz="2400">
              <a:latin typeface="Times New Roman"/>
              <a:cs typeface="Times New Roman"/>
            </a:endParaRPr>
          </a:p>
          <a:p>
            <a:pPr marL="12700" marR="195580">
              <a:lnSpc>
                <a:spcPts val="2470"/>
              </a:lnSpc>
              <a:spcBef>
                <a:spcPts val="15"/>
              </a:spcBef>
            </a:pPr>
            <a:r>
              <a:rPr sz="2400" i="1" spc="-35" dirty="0">
                <a:latin typeface="Times New Roman"/>
                <a:cs typeface="Times New Roman"/>
              </a:rPr>
              <a:t>социокультурного</a:t>
            </a:r>
            <a:r>
              <a:rPr sz="2400" i="1" spc="-3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опыта,</a:t>
            </a:r>
            <a:r>
              <a:rPr sz="2400" i="1" spc="70" dirty="0">
                <a:latin typeface="Times New Roman"/>
                <a:cs typeface="Times New Roman"/>
              </a:rPr>
              <a:t> </a:t>
            </a:r>
            <a:r>
              <a:rPr sz="2400" i="1" spc="-25" dirty="0">
                <a:latin typeface="Times New Roman"/>
                <a:cs typeface="Times New Roman"/>
              </a:rPr>
              <a:t>формирование которого</a:t>
            </a:r>
            <a:r>
              <a:rPr sz="2400" i="1" spc="-110" dirty="0">
                <a:latin typeface="Times New Roman"/>
                <a:cs typeface="Times New Roman"/>
              </a:rPr>
              <a:t> </a:t>
            </a:r>
            <a:r>
              <a:rPr sz="2400" i="1" spc="-25" dirty="0">
                <a:latin typeface="Times New Roman"/>
                <a:cs typeface="Times New Roman"/>
              </a:rPr>
              <a:t>обеспечит</a:t>
            </a:r>
            <a:r>
              <a:rPr sz="2400" i="1" spc="-140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Times New Roman"/>
                <a:cs typeface="Times New Roman"/>
              </a:rPr>
              <a:t>ему</a:t>
            </a:r>
            <a:r>
              <a:rPr sz="2400" i="1" spc="-50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Times New Roman"/>
                <a:cs typeface="Times New Roman"/>
              </a:rPr>
              <a:t>ценностное</a:t>
            </a:r>
            <a:endParaRPr sz="2400">
              <a:latin typeface="Times New Roman"/>
              <a:cs typeface="Times New Roman"/>
            </a:endParaRPr>
          </a:p>
          <a:p>
            <a:pPr marL="12700" marR="5080" algn="just">
              <a:lnSpc>
                <a:spcPts val="2470"/>
              </a:lnSpc>
              <a:spcBef>
                <a:spcPts val="20"/>
              </a:spcBef>
            </a:pPr>
            <a:r>
              <a:rPr sz="2400" i="1" dirty="0">
                <a:latin typeface="Times New Roman"/>
                <a:cs typeface="Times New Roman"/>
              </a:rPr>
              <a:t>отношение</a:t>
            </a:r>
            <a:r>
              <a:rPr sz="2400" i="1" spc="2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к</a:t>
            </a:r>
            <a:r>
              <a:rPr sz="2400" i="1" spc="-1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профессиям</a:t>
            </a:r>
            <a:r>
              <a:rPr sz="2400" i="1" spc="3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взрослых</a:t>
            </a:r>
            <a:r>
              <a:rPr sz="2400" i="1" spc="-7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и,</a:t>
            </a:r>
            <a:r>
              <a:rPr sz="2400" i="1" spc="-10" dirty="0">
                <a:latin typeface="Times New Roman"/>
                <a:cs typeface="Times New Roman"/>
              </a:rPr>
              <a:t> </a:t>
            </a:r>
            <a:r>
              <a:rPr sz="2400" i="1" spc="-25" dirty="0">
                <a:latin typeface="Times New Roman"/>
                <a:cs typeface="Times New Roman"/>
              </a:rPr>
              <a:t>так </a:t>
            </a:r>
            <a:r>
              <a:rPr sz="2400" i="1" dirty="0">
                <a:latin typeface="Times New Roman"/>
                <a:cs typeface="Times New Roman"/>
              </a:rPr>
              <a:t>или</a:t>
            </a:r>
            <a:r>
              <a:rPr sz="2400" i="1" spc="-5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иначе,</a:t>
            </a:r>
            <a:r>
              <a:rPr sz="2400" i="1" spc="-60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Times New Roman"/>
                <a:cs typeface="Times New Roman"/>
              </a:rPr>
              <a:t>повлияет</a:t>
            </a:r>
            <a:r>
              <a:rPr sz="2400" i="1" spc="-13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на</a:t>
            </a:r>
            <a:r>
              <a:rPr sz="2400" i="1" spc="1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выбор</a:t>
            </a:r>
            <a:r>
              <a:rPr sz="2400" i="1" spc="-85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Times New Roman"/>
                <a:cs typeface="Times New Roman"/>
              </a:rPr>
              <a:t>профессии</a:t>
            </a:r>
            <a:r>
              <a:rPr sz="2400" i="1" spc="-140" dirty="0">
                <a:latin typeface="Times New Roman"/>
                <a:cs typeface="Times New Roman"/>
              </a:rPr>
              <a:t> </a:t>
            </a:r>
            <a:r>
              <a:rPr sz="2400" i="1" spc="-50" dirty="0">
                <a:latin typeface="Times New Roman"/>
                <a:cs typeface="Times New Roman"/>
              </a:rPr>
              <a:t>в </a:t>
            </a:r>
            <a:r>
              <a:rPr sz="2400" i="1" spc="-10" dirty="0">
                <a:latin typeface="Times New Roman"/>
                <a:cs typeface="Times New Roman"/>
              </a:rPr>
              <a:t>будущем</a:t>
            </a:r>
            <a:r>
              <a:rPr sz="2400" spc="-1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950"/>
              </a:spcBef>
            </a:pPr>
            <a:endParaRPr sz="2400">
              <a:latin typeface="Times New Roman"/>
              <a:cs typeface="Times New Roman"/>
            </a:endParaRPr>
          </a:p>
          <a:p>
            <a:pPr marL="762000" marR="1019175">
              <a:lnSpc>
                <a:spcPct val="86100"/>
              </a:lnSpc>
              <a:tabLst>
                <a:tab pos="2715895" algn="l"/>
              </a:tabLst>
            </a:pPr>
            <a:r>
              <a:rPr sz="2400" dirty="0">
                <a:latin typeface="Times New Roman"/>
                <a:cs typeface="Times New Roman"/>
              </a:rPr>
              <a:t>Задача: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Times New Roman"/>
                <a:cs typeface="Times New Roman"/>
              </a:rPr>
              <a:t>обеспечить</a:t>
            </a:r>
            <a:r>
              <a:rPr sz="2400" i="1" spc="-85" dirty="0">
                <a:latin typeface="Times New Roman"/>
                <a:cs typeface="Times New Roman"/>
              </a:rPr>
              <a:t> </a:t>
            </a:r>
            <a:r>
              <a:rPr sz="2400" i="1" spc="-60" dirty="0">
                <a:latin typeface="Times New Roman"/>
                <a:cs typeface="Times New Roman"/>
              </a:rPr>
              <a:t>комплекс </a:t>
            </a:r>
            <a:r>
              <a:rPr sz="2400" i="1" spc="-10" dirty="0">
                <a:latin typeface="Times New Roman"/>
                <a:cs typeface="Times New Roman"/>
              </a:rPr>
              <a:t>педагогических </a:t>
            </a:r>
            <a:r>
              <a:rPr sz="2400" i="1" dirty="0">
                <a:latin typeface="Times New Roman"/>
                <a:cs typeface="Times New Roman"/>
              </a:rPr>
              <a:t>условий</a:t>
            </a:r>
            <a:r>
              <a:rPr sz="2400" i="1" spc="20" dirty="0">
                <a:latin typeface="Times New Roman"/>
                <a:cs typeface="Times New Roman"/>
              </a:rPr>
              <a:t> </a:t>
            </a:r>
            <a:r>
              <a:rPr sz="2400" i="1" spc="-25" dirty="0">
                <a:latin typeface="Times New Roman"/>
                <a:cs typeface="Times New Roman"/>
              </a:rPr>
              <a:t>для </a:t>
            </a:r>
            <a:r>
              <a:rPr sz="2400" i="1" spc="-10" dirty="0">
                <a:latin typeface="Times New Roman"/>
                <a:cs typeface="Times New Roman"/>
              </a:rPr>
              <a:t>эффективной</a:t>
            </a:r>
            <a:r>
              <a:rPr sz="2400" i="1" dirty="0">
                <a:latin typeface="Times New Roman"/>
                <a:cs typeface="Times New Roman"/>
              </a:rPr>
              <a:t>	</a:t>
            </a:r>
            <a:r>
              <a:rPr sz="2400" i="1" spc="-10" dirty="0">
                <a:latin typeface="Times New Roman"/>
                <a:cs typeface="Times New Roman"/>
              </a:rPr>
              <a:t>реализации</a:t>
            </a:r>
            <a:endParaRPr sz="2400">
              <a:latin typeface="Times New Roman"/>
              <a:cs typeface="Times New Roman"/>
            </a:endParaRPr>
          </a:p>
          <a:p>
            <a:pPr marL="762000" marR="703580">
              <a:lnSpc>
                <a:spcPts val="2480"/>
              </a:lnSpc>
              <a:spcBef>
                <a:spcPts val="10"/>
              </a:spcBef>
            </a:pPr>
            <a:r>
              <a:rPr sz="2400" i="1" spc="-10" dirty="0">
                <a:latin typeface="Times New Roman"/>
                <a:cs typeface="Times New Roman"/>
              </a:rPr>
              <a:t>программных</a:t>
            </a:r>
            <a:r>
              <a:rPr sz="2400" i="1" spc="-10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задач</a:t>
            </a:r>
            <a:r>
              <a:rPr sz="2400" i="1" spc="-8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на</a:t>
            </a:r>
            <a:r>
              <a:rPr sz="2400" i="1" spc="-55" dirty="0">
                <a:latin typeface="Times New Roman"/>
                <a:cs typeface="Times New Roman"/>
              </a:rPr>
              <a:t> </a:t>
            </a:r>
            <a:r>
              <a:rPr sz="2400" i="1" spc="-35" dirty="0">
                <a:latin typeface="Times New Roman"/>
                <a:cs typeface="Times New Roman"/>
              </a:rPr>
              <a:t>каждом возрастном</a:t>
            </a:r>
            <a:r>
              <a:rPr sz="2400" i="1" spc="-65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Times New Roman"/>
                <a:cs typeface="Times New Roman"/>
              </a:rPr>
              <a:t>этапе.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167628" y="2953512"/>
            <a:ext cx="1394460" cy="1394460"/>
            <a:chOff x="6167628" y="2953512"/>
            <a:chExt cx="1394460" cy="1394460"/>
          </a:xfrm>
        </p:grpSpPr>
        <p:sp>
          <p:nvSpPr>
            <p:cNvPr id="9" name="object 9"/>
            <p:cNvSpPr/>
            <p:nvPr/>
          </p:nvSpPr>
          <p:spPr>
            <a:xfrm>
              <a:off x="6172200" y="2958084"/>
              <a:ext cx="1385570" cy="1385570"/>
            </a:xfrm>
            <a:custGeom>
              <a:avLst/>
              <a:gdLst/>
              <a:ahLst/>
              <a:cxnLst/>
              <a:rect l="l" t="t" r="r" b="b"/>
              <a:pathLst>
                <a:path w="1385570" h="1385570">
                  <a:moveTo>
                    <a:pt x="1073657" y="0"/>
                  </a:moveTo>
                  <a:lnTo>
                    <a:pt x="311658" y="0"/>
                  </a:lnTo>
                  <a:lnTo>
                    <a:pt x="311658" y="761872"/>
                  </a:lnTo>
                  <a:lnTo>
                    <a:pt x="0" y="761872"/>
                  </a:lnTo>
                  <a:lnTo>
                    <a:pt x="692657" y="1385315"/>
                  </a:lnTo>
                  <a:lnTo>
                    <a:pt x="1385316" y="761872"/>
                  </a:lnTo>
                  <a:lnTo>
                    <a:pt x="1073657" y="761872"/>
                  </a:lnTo>
                  <a:lnTo>
                    <a:pt x="1073657" y="0"/>
                  </a:lnTo>
                  <a:close/>
                </a:path>
              </a:pathLst>
            </a:custGeom>
            <a:solidFill>
              <a:srgbClr val="D0D6E8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172200" y="2958084"/>
              <a:ext cx="1385570" cy="1385570"/>
            </a:xfrm>
            <a:custGeom>
              <a:avLst/>
              <a:gdLst/>
              <a:ahLst/>
              <a:cxnLst/>
              <a:rect l="l" t="t" r="r" b="b"/>
              <a:pathLst>
                <a:path w="1385570" h="1385570">
                  <a:moveTo>
                    <a:pt x="0" y="761872"/>
                  </a:moveTo>
                  <a:lnTo>
                    <a:pt x="311658" y="761872"/>
                  </a:lnTo>
                  <a:lnTo>
                    <a:pt x="311658" y="0"/>
                  </a:lnTo>
                  <a:lnTo>
                    <a:pt x="1073657" y="0"/>
                  </a:lnTo>
                  <a:lnTo>
                    <a:pt x="1073657" y="761872"/>
                  </a:lnTo>
                  <a:lnTo>
                    <a:pt x="1385316" y="761872"/>
                  </a:lnTo>
                  <a:lnTo>
                    <a:pt x="692657" y="1385315"/>
                  </a:lnTo>
                  <a:lnTo>
                    <a:pt x="0" y="761872"/>
                  </a:lnTo>
                  <a:close/>
                </a:path>
              </a:pathLst>
            </a:custGeom>
            <a:ln w="9142">
              <a:solidFill>
                <a:srgbClr val="D0D6E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686800" cy="754053"/>
          </a:xfrm>
        </p:spPr>
        <p:txBody>
          <a:bodyPr/>
          <a:lstStyle/>
          <a:p>
            <a:pPr algn="ctr"/>
            <a:r>
              <a:rPr lang="ru-RU" dirty="0"/>
              <a:t>З</a:t>
            </a:r>
            <a:r>
              <a:rPr lang="ru-RU" dirty="0" smtClean="0"/>
              <a:t>адачи </a:t>
            </a:r>
            <a:r>
              <a:rPr lang="ru-RU" dirty="0"/>
              <a:t>работы по формированию у детей представлений о труде взрослых для каждой возрастной </a:t>
            </a:r>
            <a:r>
              <a:rPr lang="ru-RU" dirty="0" smtClean="0"/>
              <a:t>группы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28600" y="1524000"/>
            <a:ext cx="3977640" cy="443198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1,5-3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</a:t>
            </a:r>
          </a:p>
          <a:p>
            <a:pPr marL="342900" indent="-342900">
              <a:buAutoNum type="arabicPeriod"/>
            </a:pPr>
            <a:r>
              <a:rPr lang="ru-RU" dirty="0" smtClean="0"/>
              <a:t>Формировать </a:t>
            </a:r>
            <a:r>
              <a:rPr lang="ru-RU" dirty="0"/>
              <a:t>интерес к деятельности взрослых, </a:t>
            </a:r>
            <a:r>
              <a:rPr lang="ru-RU" dirty="0" smtClean="0"/>
              <a:t>обращать </a:t>
            </a:r>
            <a:r>
              <a:rPr lang="ru-RU" dirty="0"/>
              <a:t>внимание на то, что и </a:t>
            </a:r>
            <a:r>
              <a:rPr lang="ru-RU" dirty="0" smtClean="0"/>
              <a:t>как делает </a:t>
            </a:r>
            <a:r>
              <a:rPr lang="ru-RU" dirty="0"/>
              <a:t>взрослый, зачем он выполняет те или иные действия</a:t>
            </a:r>
            <a:r>
              <a:rPr lang="ru-RU" dirty="0" smtClean="0"/>
              <a:t>.</a:t>
            </a:r>
          </a:p>
          <a:p>
            <a:pPr marL="342900" indent="-342900">
              <a:buAutoNum type="arabicPeriod"/>
            </a:pPr>
            <a:r>
              <a:rPr lang="ru-RU" dirty="0" smtClean="0"/>
              <a:t>Учить называет </a:t>
            </a:r>
            <a:r>
              <a:rPr lang="ru-RU" dirty="0"/>
              <a:t>некоторые трудовые действия, выполняемые взрослыми в </a:t>
            </a:r>
            <a:r>
              <a:rPr lang="ru-RU" dirty="0" smtClean="0"/>
              <a:t>ближайшем окружении.</a:t>
            </a:r>
          </a:p>
          <a:p>
            <a:pPr marL="342900" indent="-342900">
              <a:buAutoNum type="arabicPeriod"/>
            </a:pPr>
            <a:r>
              <a:rPr lang="ru-RU" dirty="0" smtClean="0"/>
              <a:t>Формировать положительное отношение </a:t>
            </a:r>
            <a:r>
              <a:rPr lang="ru-RU" dirty="0"/>
              <a:t>к просьбам помочь взрослым, выполняя </a:t>
            </a:r>
            <a:r>
              <a:rPr lang="ru-RU" dirty="0" smtClean="0"/>
              <a:t>простейшие трудовые </a:t>
            </a:r>
            <a:r>
              <a:rPr lang="ru-RU" dirty="0"/>
              <a:t>действия</a:t>
            </a:r>
            <a:r>
              <a:rPr lang="ru-RU" dirty="0" smtClean="0"/>
              <a:t>.</a:t>
            </a:r>
          </a:p>
          <a:p>
            <a:pPr marL="342900" indent="-342900">
              <a:buAutoNum type="arabicPeriod"/>
            </a:pPr>
            <a:r>
              <a:rPr lang="ru-RU" dirty="0" smtClean="0"/>
              <a:t>Воспроизводит </a:t>
            </a:r>
            <a:r>
              <a:rPr lang="ru-RU" dirty="0"/>
              <a:t>в играх несложные профессиональные действия.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3"/>
          </p:nvPr>
        </p:nvSpPr>
        <p:spPr>
          <a:xfrm>
            <a:off x="4419600" y="1219200"/>
            <a:ext cx="4495800" cy="49859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3-4 года</a:t>
            </a:r>
          </a:p>
          <a:p>
            <a:r>
              <a:rPr lang="ru-RU" dirty="0" smtClean="0"/>
              <a:t>1. Формировать </a:t>
            </a:r>
            <a:r>
              <a:rPr lang="ru-RU" dirty="0"/>
              <a:t>первоначальные представления о некоторых видах труда взрослых, простейших трудовых операциях и материалах;</a:t>
            </a:r>
          </a:p>
          <a:p>
            <a:r>
              <a:rPr lang="ru-RU" dirty="0" smtClean="0"/>
              <a:t>2. Учить </a:t>
            </a:r>
            <a:r>
              <a:rPr lang="ru-RU" dirty="0"/>
              <a:t>вычленять труд взрослых как особую деятельность, направленную на заботу о людях;</a:t>
            </a:r>
          </a:p>
          <a:p>
            <a:pPr algn="l"/>
            <a:r>
              <a:rPr lang="ru-RU" dirty="0" smtClean="0"/>
              <a:t>3. Обращать внимание</a:t>
            </a:r>
            <a:r>
              <a:rPr lang="ru-RU" dirty="0"/>
              <a:t>	детей	</a:t>
            </a:r>
            <a:r>
              <a:rPr lang="ru-RU" dirty="0" smtClean="0"/>
              <a:t>на положительных</a:t>
            </a:r>
            <a:r>
              <a:rPr lang="ru-RU" dirty="0"/>
              <a:t>	</a:t>
            </a:r>
            <a:r>
              <a:rPr lang="ru-RU" dirty="0" smtClean="0"/>
              <a:t>сказочных героев и персонажей </a:t>
            </a:r>
            <a:r>
              <a:rPr lang="ru-RU" dirty="0"/>
              <a:t>литературных произведений, которые трудятся;</a:t>
            </a:r>
          </a:p>
          <a:p>
            <a:r>
              <a:rPr lang="ru-RU" dirty="0"/>
              <a:t> </a:t>
            </a:r>
            <a:r>
              <a:rPr lang="ru-RU" dirty="0" smtClean="0"/>
              <a:t>4. Развивать</a:t>
            </a:r>
            <a:r>
              <a:rPr lang="ru-RU" dirty="0"/>
              <a:t>	представления	</a:t>
            </a:r>
            <a:r>
              <a:rPr lang="ru-RU" dirty="0" smtClean="0"/>
              <a:t>об использовании</a:t>
            </a:r>
            <a:r>
              <a:rPr lang="ru-RU" dirty="0"/>
              <a:t>	</a:t>
            </a:r>
            <a:r>
              <a:rPr lang="ru-RU" dirty="0" smtClean="0"/>
              <a:t>безопасных способов выполнения </a:t>
            </a:r>
            <a:r>
              <a:rPr lang="ru-RU" dirty="0"/>
              <a:t>профессиональной деятельности людей ближайшего окружения.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5750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1131079"/>
          </a:xfrm>
        </p:spPr>
        <p:txBody>
          <a:bodyPr/>
          <a:lstStyle/>
          <a:p>
            <a:pPr algn="ctr"/>
            <a:r>
              <a:rPr lang="ru-RU" dirty="0"/>
              <a:t>Задачи работы по формированию у детей представлений о труде взрослых для каждой возрастной группы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52401" y="990600"/>
            <a:ext cx="3962400" cy="5791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4-5 лет</a:t>
            </a:r>
          </a:p>
          <a:p>
            <a:r>
              <a:rPr lang="ru-RU" dirty="0" smtClean="0"/>
              <a:t>1. формировать</a:t>
            </a:r>
            <a:r>
              <a:rPr lang="ru-RU" dirty="0"/>
              <a:t>	представление	</a:t>
            </a:r>
            <a:r>
              <a:rPr lang="ru-RU" dirty="0" smtClean="0"/>
              <a:t>о профессиях, направленных</a:t>
            </a:r>
            <a:r>
              <a:rPr lang="ru-RU" dirty="0"/>
              <a:t>	</a:t>
            </a:r>
            <a:r>
              <a:rPr lang="ru-RU" dirty="0" smtClean="0"/>
              <a:t>на удовлетворение </a:t>
            </a:r>
            <a:r>
              <a:rPr lang="ru-RU" dirty="0"/>
              <a:t>потребностей человека и общества;</a:t>
            </a:r>
          </a:p>
          <a:p>
            <a:r>
              <a:rPr lang="ru-RU" dirty="0" smtClean="0"/>
              <a:t>2. формировать </a:t>
            </a:r>
            <a:r>
              <a:rPr lang="ru-RU" dirty="0"/>
              <a:t>представление о </a:t>
            </a:r>
            <a:r>
              <a:rPr lang="ru-RU" dirty="0" smtClean="0"/>
              <a:t>сложных </a:t>
            </a:r>
            <a:r>
              <a:rPr lang="ru-RU" dirty="0"/>
              <a:t>трудовых операциях и механизмах;</a:t>
            </a:r>
          </a:p>
          <a:p>
            <a:r>
              <a:rPr lang="ru-RU" dirty="0" smtClean="0"/>
              <a:t>3. формировать </a:t>
            </a:r>
            <a:r>
              <a:rPr lang="ru-RU" dirty="0"/>
              <a:t>первичные представления о мотивах труда людей;</a:t>
            </a:r>
          </a:p>
          <a:p>
            <a:r>
              <a:rPr lang="ru-RU" dirty="0" smtClean="0"/>
              <a:t>4. формировать </a:t>
            </a:r>
            <a:r>
              <a:rPr lang="ru-RU" dirty="0"/>
              <a:t>представления о видах трудовой деятельности, приносящих пользу людям и описанных в художественной литературе;</a:t>
            </a:r>
          </a:p>
          <a:p>
            <a:r>
              <a:rPr lang="ru-RU" dirty="0" smtClean="0"/>
              <a:t>5. учить </a:t>
            </a:r>
            <a:r>
              <a:rPr lang="ru-RU" dirty="0"/>
              <a:t>сравнивать профессии;</a:t>
            </a:r>
          </a:p>
          <a:p>
            <a:r>
              <a:rPr lang="ru-RU" dirty="0"/>
              <a:t> </a:t>
            </a:r>
            <a:r>
              <a:rPr lang="ru-RU" dirty="0" smtClean="0"/>
              <a:t>6. учить </a:t>
            </a:r>
            <a:r>
              <a:rPr lang="ru-RU" dirty="0"/>
              <a:t>вычленять цели, основное содержание конкретных видов труда, имеющих понятный ребенку </a:t>
            </a:r>
            <a:r>
              <a:rPr lang="ru-RU" dirty="0" smtClean="0"/>
              <a:t>результат</a:t>
            </a:r>
            <a:r>
              <a:rPr lang="ru-RU" dirty="0"/>
              <a:t>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3"/>
          </p:nvPr>
        </p:nvSpPr>
        <p:spPr>
          <a:xfrm>
            <a:off x="4267200" y="990600"/>
            <a:ext cx="4800600" cy="5791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5-6 лет</a:t>
            </a:r>
          </a:p>
          <a:p>
            <a:r>
              <a:rPr lang="ru-RU" dirty="0"/>
              <a:t>-расширять и систематизировать представления о труде взрослых, материальных и нематериальных результатах труда, его личностной и общественной значимости;</a:t>
            </a:r>
          </a:p>
          <a:p>
            <a:r>
              <a:rPr lang="ru-RU" dirty="0"/>
              <a:t>-</a:t>
            </a:r>
            <a:r>
              <a:rPr lang="ru-RU" dirty="0" smtClean="0"/>
              <a:t>расширять</a:t>
            </a:r>
            <a:r>
              <a:rPr lang="ru-RU" dirty="0"/>
              <a:t> </a:t>
            </a:r>
            <a:r>
              <a:rPr lang="ru-RU" dirty="0" smtClean="0"/>
              <a:t>и систематизировать представления</a:t>
            </a:r>
            <a:r>
              <a:rPr lang="ru-RU" dirty="0"/>
              <a:t>	</a:t>
            </a:r>
            <a:r>
              <a:rPr lang="ru-RU" dirty="0" smtClean="0"/>
              <a:t>о разнообразных</a:t>
            </a:r>
            <a:r>
              <a:rPr lang="ru-RU" dirty="0"/>
              <a:t>	</a:t>
            </a:r>
            <a:r>
              <a:rPr lang="ru-RU" dirty="0" smtClean="0"/>
              <a:t>видах техники</a:t>
            </a:r>
            <a:r>
              <a:rPr lang="ru-RU" dirty="0"/>
              <a:t>, облегчающей выполнение трудовых функций человека;</a:t>
            </a:r>
          </a:p>
          <a:p>
            <a:r>
              <a:rPr lang="ru-RU" dirty="0"/>
              <a:t>-формировать первоначальные представления о труде как экономической категории;</a:t>
            </a:r>
          </a:p>
          <a:p>
            <a:r>
              <a:rPr lang="ru-RU" dirty="0"/>
              <a:t>-формировать представления о различных сторонах трудовой деятельности детей средствами художественной литературы;</a:t>
            </a:r>
          </a:p>
          <a:p>
            <a:r>
              <a:rPr lang="ru-RU" dirty="0"/>
              <a:t>-систематизировать знания о труде людей в разное время года;</a:t>
            </a:r>
          </a:p>
          <a:p>
            <a:r>
              <a:rPr lang="ru-RU" dirty="0"/>
              <a:t>-</a:t>
            </a:r>
            <a:r>
              <a:rPr lang="ru-RU" dirty="0" smtClean="0"/>
              <a:t>знакомить с</a:t>
            </a:r>
            <a:r>
              <a:rPr lang="ru-RU" dirty="0"/>
              <a:t> </a:t>
            </a:r>
            <a:r>
              <a:rPr lang="ru-RU" dirty="0" smtClean="0"/>
              <a:t>трудом</a:t>
            </a:r>
            <a:r>
              <a:rPr lang="ru-RU" dirty="0"/>
              <a:t> </a:t>
            </a:r>
            <a:r>
              <a:rPr lang="ru-RU" dirty="0" smtClean="0"/>
              <a:t>людей творческих</a:t>
            </a:r>
            <a:r>
              <a:rPr lang="ru-RU" dirty="0"/>
              <a:t> </a:t>
            </a:r>
            <a:r>
              <a:rPr lang="ru-RU" dirty="0" smtClean="0"/>
              <a:t>профессий.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98037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" y="152400"/>
            <a:ext cx="8686800" cy="754053"/>
          </a:xfrm>
        </p:spPr>
        <p:txBody>
          <a:bodyPr/>
          <a:lstStyle/>
          <a:p>
            <a:pPr algn="ctr"/>
            <a:r>
              <a:rPr lang="ru-RU" dirty="0"/>
              <a:t>Задачи работы по формированию у детей представлений о труде взрослых для каждой возрастной группы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92022" y="1335024"/>
            <a:ext cx="8647177" cy="495520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6-7 лет</a:t>
            </a:r>
          </a:p>
          <a:p>
            <a:r>
              <a:rPr lang="ru-RU" sz="1900" dirty="0" smtClean="0"/>
              <a:t>1. расширять </a:t>
            </a:r>
            <a:r>
              <a:rPr lang="ru-RU" sz="1900" dirty="0"/>
              <a:t>и систематизировать представления о различных видах труда взрослых, связанных с удовлетворением потребностей людей, общества и государства (цели и содержание вида труда, некоторые трудовые процессы, результаты, их личностную, социальную и государственную значимость, представления о труде как экономической категории);</a:t>
            </a:r>
          </a:p>
          <a:p>
            <a:r>
              <a:rPr lang="ru-RU" sz="1900" dirty="0" smtClean="0"/>
              <a:t>2. расширять </a:t>
            </a:r>
            <a:r>
              <a:rPr lang="ru-RU" sz="1900" dirty="0"/>
              <a:t>и систематизировать представления о современных профессиях;</a:t>
            </a:r>
          </a:p>
          <a:p>
            <a:r>
              <a:rPr lang="ru-RU" sz="1900" dirty="0" smtClean="0"/>
              <a:t>3. расширять </a:t>
            </a:r>
            <a:r>
              <a:rPr lang="ru-RU" sz="1900" dirty="0"/>
              <a:t>представления о профессиях, связанных со спецификой местных условий;</a:t>
            </a:r>
          </a:p>
          <a:p>
            <a:r>
              <a:rPr lang="ru-RU" sz="1900" dirty="0" smtClean="0"/>
              <a:t>4. расширять </a:t>
            </a:r>
            <a:r>
              <a:rPr lang="ru-RU" sz="1900" dirty="0"/>
              <a:t>представления о роли механизации в труде, о машинах и приборах – помощниках человека;</a:t>
            </a:r>
          </a:p>
          <a:p>
            <a:r>
              <a:rPr lang="ru-RU" sz="1900" dirty="0" smtClean="0"/>
              <a:t>5. формировать </a:t>
            </a:r>
            <a:r>
              <a:rPr lang="ru-RU" sz="1900" dirty="0"/>
              <a:t>представление о видах производственного труда (шить, производство продуктов питания, строительство) и обслуживающего труда (медицина, торговля, образование), о связи результатов деятельности людей различных профессий.</a:t>
            </a:r>
          </a:p>
          <a:p>
            <a:pPr algn="ctr"/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38808597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002" y="961516"/>
            <a:ext cx="8837930" cy="5511165"/>
            <a:chOff x="32002" y="961516"/>
            <a:chExt cx="8837930" cy="55111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002" y="1700783"/>
              <a:ext cx="3259836" cy="324154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717038" y="975486"/>
              <a:ext cx="1151255" cy="5483225"/>
            </a:xfrm>
            <a:custGeom>
              <a:avLst/>
              <a:gdLst/>
              <a:ahLst/>
              <a:cxnLst/>
              <a:rect l="l" t="t" r="r" b="b"/>
              <a:pathLst>
                <a:path w="1151254" h="5483225">
                  <a:moveTo>
                    <a:pt x="15367" y="0"/>
                  </a:moveTo>
                  <a:lnTo>
                    <a:pt x="49275" y="34289"/>
                  </a:lnTo>
                  <a:lnTo>
                    <a:pt x="82676" y="68961"/>
                  </a:lnTo>
                  <a:lnTo>
                    <a:pt x="115443" y="103886"/>
                  </a:lnTo>
                  <a:lnTo>
                    <a:pt x="147828" y="139064"/>
                  </a:lnTo>
                  <a:lnTo>
                    <a:pt x="179705" y="174625"/>
                  </a:lnTo>
                  <a:lnTo>
                    <a:pt x="211074" y="210438"/>
                  </a:lnTo>
                  <a:lnTo>
                    <a:pt x="241807" y="246634"/>
                  </a:lnTo>
                  <a:lnTo>
                    <a:pt x="272161" y="283083"/>
                  </a:lnTo>
                  <a:lnTo>
                    <a:pt x="301879" y="319659"/>
                  </a:lnTo>
                  <a:lnTo>
                    <a:pt x="331216" y="356742"/>
                  </a:lnTo>
                  <a:lnTo>
                    <a:pt x="359918" y="393953"/>
                  </a:lnTo>
                  <a:lnTo>
                    <a:pt x="388238" y="431418"/>
                  </a:lnTo>
                  <a:lnTo>
                    <a:pt x="415925" y="469138"/>
                  </a:lnTo>
                  <a:lnTo>
                    <a:pt x="443103" y="507238"/>
                  </a:lnTo>
                  <a:lnTo>
                    <a:pt x="469900" y="545464"/>
                  </a:lnTo>
                  <a:lnTo>
                    <a:pt x="496062" y="584073"/>
                  </a:lnTo>
                  <a:lnTo>
                    <a:pt x="521716" y="622808"/>
                  </a:lnTo>
                  <a:lnTo>
                    <a:pt x="546862" y="661797"/>
                  </a:lnTo>
                  <a:lnTo>
                    <a:pt x="571500" y="701039"/>
                  </a:lnTo>
                  <a:lnTo>
                    <a:pt x="595629" y="740537"/>
                  </a:lnTo>
                  <a:lnTo>
                    <a:pt x="619251" y="780161"/>
                  </a:lnTo>
                  <a:lnTo>
                    <a:pt x="642365" y="820038"/>
                  </a:lnTo>
                  <a:lnTo>
                    <a:pt x="664972" y="860171"/>
                  </a:lnTo>
                  <a:lnTo>
                    <a:pt x="687070" y="900557"/>
                  </a:lnTo>
                  <a:lnTo>
                    <a:pt x="708660" y="941070"/>
                  </a:lnTo>
                  <a:lnTo>
                    <a:pt x="729741" y="981710"/>
                  </a:lnTo>
                  <a:lnTo>
                    <a:pt x="750188" y="1022730"/>
                  </a:lnTo>
                  <a:lnTo>
                    <a:pt x="770254" y="1063752"/>
                  </a:lnTo>
                  <a:lnTo>
                    <a:pt x="789813" y="1105153"/>
                  </a:lnTo>
                  <a:lnTo>
                    <a:pt x="808736" y="1146555"/>
                  </a:lnTo>
                  <a:lnTo>
                    <a:pt x="827277" y="1188212"/>
                  </a:lnTo>
                  <a:lnTo>
                    <a:pt x="845185" y="1230122"/>
                  </a:lnTo>
                  <a:lnTo>
                    <a:pt x="862711" y="1272032"/>
                  </a:lnTo>
                  <a:lnTo>
                    <a:pt x="879601" y="1314196"/>
                  </a:lnTo>
                  <a:lnTo>
                    <a:pt x="896112" y="1356487"/>
                  </a:lnTo>
                  <a:lnTo>
                    <a:pt x="911987" y="1398904"/>
                  </a:lnTo>
                  <a:lnTo>
                    <a:pt x="927353" y="1441577"/>
                  </a:lnTo>
                  <a:lnTo>
                    <a:pt x="942339" y="1484249"/>
                  </a:lnTo>
                  <a:lnTo>
                    <a:pt x="956690" y="1527175"/>
                  </a:lnTo>
                  <a:lnTo>
                    <a:pt x="970534" y="1570227"/>
                  </a:lnTo>
                  <a:lnTo>
                    <a:pt x="983869" y="1613408"/>
                  </a:lnTo>
                  <a:lnTo>
                    <a:pt x="996696" y="1656588"/>
                  </a:lnTo>
                  <a:lnTo>
                    <a:pt x="1009014" y="1700022"/>
                  </a:lnTo>
                  <a:lnTo>
                    <a:pt x="1020826" y="1743455"/>
                  </a:lnTo>
                  <a:lnTo>
                    <a:pt x="1032128" y="1787143"/>
                  </a:lnTo>
                  <a:lnTo>
                    <a:pt x="1042924" y="1830832"/>
                  </a:lnTo>
                  <a:lnTo>
                    <a:pt x="1053211" y="1874647"/>
                  </a:lnTo>
                  <a:lnTo>
                    <a:pt x="1062989" y="1918462"/>
                  </a:lnTo>
                  <a:lnTo>
                    <a:pt x="1072261" y="1962530"/>
                  </a:lnTo>
                  <a:lnTo>
                    <a:pt x="1080897" y="2006600"/>
                  </a:lnTo>
                  <a:lnTo>
                    <a:pt x="1089152" y="2050668"/>
                  </a:lnTo>
                  <a:lnTo>
                    <a:pt x="1096899" y="2094864"/>
                  </a:lnTo>
                  <a:lnTo>
                    <a:pt x="1104011" y="2139188"/>
                  </a:lnTo>
                  <a:lnTo>
                    <a:pt x="1110741" y="2183511"/>
                  </a:lnTo>
                  <a:lnTo>
                    <a:pt x="1116838" y="2227961"/>
                  </a:lnTo>
                  <a:lnTo>
                    <a:pt x="1122552" y="2272411"/>
                  </a:lnTo>
                  <a:lnTo>
                    <a:pt x="1127633" y="2316988"/>
                  </a:lnTo>
                  <a:lnTo>
                    <a:pt x="1132332" y="2361565"/>
                  </a:lnTo>
                  <a:lnTo>
                    <a:pt x="1136396" y="2406141"/>
                  </a:lnTo>
                  <a:lnTo>
                    <a:pt x="1139952" y="2450846"/>
                  </a:lnTo>
                  <a:lnTo>
                    <a:pt x="1143127" y="2495423"/>
                  </a:lnTo>
                  <a:lnTo>
                    <a:pt x="1145666" y="2540127"/>
                  </a:lnTo>
                  <a:lnTo>
                    <a:pt x="1147699" y="2584958"/>
                  </a:lnTo>
                  <a:lnTo>
                    <a:pt x="1149223" y="2629662"/>
                  </a:lnTo>
                  <a:lnTo>
                    <a:pt x="1150239" y="2674366"/>
                  </a:lnTo>
                  <a:lnTo>
                    <a:pt x="1150747" y="2719197"/>
                  </a:lnTo>
                  <a:lnTo>
                    <a:pt x="1150747" y="2763901"/>
                  </a:lnTo>
                  <a:lnTo>
                    <a:pt x="1150239" y="2808732"/>
                  </a:lnTo>
                  <a:lnTo>
                    <a:pt x="1149223" y="2853436"/>
                  </a:lnTo>
                  <a:lnTo>
                    <a:pt x="1147699" y="2898140"/>
                  </a:lnTo>
                  <a:lnTo>
                    <a:pt x="1145666" y="2942844"/>
                  </a:lnTo>
                  <a:lnTo>
                    <a:pt x="1143127" y="2987548"/>
                  </a:lnTo>
                  <a:lnTo>
                    <a:pt x="1139952" y="3032252"/>
                  </a:lnTo>
                  <a:lnTo>
                    <a:pt x="1136396" y="3076956"/>
                  </a:lnTo>
                  <a:lnTo>
                    <a:pt x="1132332" y="3121533"/>
                  </a:lnTo>
                  <a:lnTo>
                    <a:pt x="1127633" y="3166110"/>
                  </a:lnTo>
                  <a:lnTo>
                    <a:pt x="1122552" y="3210687"/>
                  </a:lnTo>
                  <a:lnTo>
                    <a:pt x="1116838" y="3255137"/>
                  </a:lnTo>
                  <a:lnTo>
                    <a:pt x="1110741" y="3299460"/>
                  </a:lnTo>
                  <a:lnTo>
                    <a:pt x="1104011" y="3343910"/>
                  </a:lnTo>
                  <a:lnTo>
                    <a:pt x="1096899" y="3388105"/>
                  </a:lnTo>
                  <a:lnTo>
                    <a:pt x="1089152" y="3432429"/>
                  </a:lnTo>
                  <a:lnTo>
                    <a:pt x="1080897" y="3476498"/>
                  </a:lnTo>
                  <a:lnTo>
                    <a:pt x="1072261" y="3520567"/>
                  </a:lnTo>
                  <a:lnTo>
                    <a:pt x="1062989" y="3564636"/>
                  </a:lnTo>
                  <a:lnTo>
                    <a:pt x="1053211" y="3608451"/>
                  </a:lnTo>
                  <a:lnTo>
                    <a:pt x="1042924" y="3652266"/>
                  </a:lnTo>
                  <a:lnTo>
                    <a:pt x="1032128" y="3695954"/>
                  </a:lnTo>
                  <a:lnTo>
                    <a:pt x="1020826" y="3739642"/>
                  </a:lnTo>
                  <a:lnTo>
                    <a:pt x="1009014" y="3783076"/>
                  </a:lnTo>
                  <a:lnTo>
                    <a:pt x="996696" y="3826510"/>
                  </a:lnTo>
                  <a:lnTo>
                    <a:pt x="983869" y="3869690"/>
                  </a:lnTo>
                  <a:lnTo>
                    <a:pt x="970534" y="3912870"/>
                  </a:lnTo>
                  <a:lnTo>
                    <a:pt x="956690" y="3955923"/>
                  </a:lnTo>
                  <a:lnTo>
                    <a:pt x="942339" y="3998722"/>
                  </a:lnTo>
                  <a:lnTo>
                    <a:pt x="927353" y="4041521"/>
                  </a:lnTo>
                  <a:lnTo>
                    <a:pt x="911987" y="4084066"/>
                  </a:lnTo>
                  <a:lnTo>
                    <a:pt x="896112" y="4126611"/>
                  </a:lnTo>
                  <a:lnTo>
                    <a:pt x="879601" y="4168902"/>
                  </a:lnTo>
                  <a:lnTo>
                    <a:pt x="862711" y="4211066"/>
                  </a:lnTo>
                  <a:lnTo>
                    <a:pt x="845185" y="4252976"/>
                  </a:lnTo>
                  <a:lnTo>
                    <a:pt x="827277" y="4294886"/>
                  </a:lnTo>
                  <a:lnTo>
                    <a:pt x="808736" y="4336542"/>
                  </a:lnTo>
                  <a:lnTo>
                    <a:pt x="789813" y="4377944"/>
                  </a:lnTo>
                  <a:lnTo>
                    <a:pt x="770254" y="4419219"/>
                  </a:lnTo>
                  <a:lnTo>
                    <a:pt x="750188" y="4460367"/>
                  </a:lnTo>
                  <a:lnTo>
                    <a:pt x="729741" y="4501261"/>
                  </a:lnTo>
                  <a:lnTo>
                    <a:pt x="708660" y="4542028"/>
                  </a:lnTo>
                  <a:lnTo>
                    <a:pt x="687070" y="4582541"/>
                  </a:lnTo>
                  <a:lnTo>
                    <a:pt x="664972" y="4622888"/>
                  </a:lnTo>
                  <a:lnTo>
                    <a:pt x="642365" y="4662995"/>
                  </a:lnTo>
                  <a:lnTo>
                    <a:pt x="619251" y="4702898"/>
                  </a:lnTo>
                  <a:lnTo>
                    <a:pt x="595629" y="4742586"/>
                  </a:lnTo>
                  <a:lnTo>
                    <a:pt x="571500" y="4782045"/>
                  </a:lnTo>
                  <a:lnTo>
                    <a:pt x="546862" y="4821288"/>
                  </a:lnTo>
                  <a:lnTo>
                    <a:pt x="521716" y="4860290"/>
                  </a:lnTo>
                  <a:lnTo>
                    <a:pt x="496062" y="4899050"/>
                  </a:lnTo>
                  <a:lnTo>
                    <a:pt x="469900" y="4937569"/>
                  </a:lnTo>
                  <a:lnTo>
                    <a:pt x="443103" y="4975847"/>
                  </a:lnTo>
                  <a:lnTo>
                    <a:pt x="415925" y="5013871"/>
                  </a:lnTo>
                  <a:lnTo>
                    <a:pt x="388238" y="5051628"/>
                  </a:lnTo>
                  <a:lnTo>
                    <a:pt x="359918" y="5089144"/>
                  </a:lnTo>
                  <a:lnTo>
                    <a:pt x="331216" y="5126380"/>
                  </a:lnTo>
                  <a:lnTo>
                    <a:pt x="301879" y="5163337"/>
                  </a:lnTo>
                  <a:lnTo>
                    <a:pt x="272161" y="5200027"/>
                  </a:lnTo>
                  <a:lnTo>
                    <a:pt x="241807" y="5236438"/>
                  </a:lnTo>
                  <a:lnTo>
                    <a:pt x="211074" y="5272570"/>
                  </a:lnTo>
                  <a:lnTo>
                    <a:pt x="179705" y="5308396"/>
                  </a:lnTo>
                  <a:lnTo>
                    <a:pt x="147828" y="5343931"/>
                  </a:lnTo>
                  <a:lnTo>
                    <a:pt x="115443" y="5379173"/>
                  </a:lnTo>
                  <a:lnTo>
                    <a:pt x="82676" y="5414111"/>
                  </a:lnTo>
                  <a:lnTo>
                    <a:pt x="49275" y="5448731"/>
                  </a:lnTo>
                  <a:lnTo>
                    <a:pt x="15367" y="5483047"/>
                  </a:lnTo>
                  <a:lnTo>
                    <a:pt x="0" y="5467743"/>
                  </a:lnTo>
                  <a:lnTo>
                    <a:pt x="33909" y="5433364"/>
                  </a:lnTo>
                  <a:lnTo>
                    <a:pt x="67437" y="5398668"/>
                  </a:lnTo>
                  <a:lnTo>
                    <a:pt x="100330" y="5363654"/>
                  </a:lnTo>
                  <a:lnTo>
                    <a:pt x="132714" y="5328348"/>
                  </a:lnTo>
                  <a:lnTo>
                    <a:pt x="164592" y="5292725"/>
                  </a:lnTo>
                  <a:lnTo>
                    <a:pt x="195961" y="5256809"/>
                  </a:lnTo>
                  <a:lnTo>
                    <a:pt x="226822" y="5220601"/>
                  </a:lnTo>
                  <a:lnTo>
                    <a:pt x="257175" y="5184101"/>
                  </a:lnTo>
                  <a:lnTo>
                    <a:pt x="287019" y="5147322"/>
                  </a:lnTo>
                  <a:lnTo>
                    <a:pt x="316230" y="5110264"/>
                  </a:lnTo>
                  <a:lnTo>
                    <a:pt x="345059" y="5072938"/>
                  </a:lnTo>
                  <a:lnTo>
                    <a:pt x="373253" y="5035334"/>
                  </a:lnTo>
                  <a:lnTo>
                    <a:pt x="401066" y="4997475"/>
                  </a:lnTo>
                  <a:lnTo>
                    <a:pt x="428244" y="4959350"/>
                  </a:lnTo>
                  <a:lnTo>
                    <a:pt x="454913" y="4920970"/>
                  </a:lnTo>
                  <a:lnTo>
                    <a:pt x="481075" y="4882349"/>
                  </a:lnTo>
                  <a:lnTo>
                    <a:pt x="506730" y="4843475"/>
                  </a:lnTo>
                  <a:lnTo>
                    <a:pt x="531876" y="4804371"/>
                  </a:lnTo>
                  <a:lnTo>
                    <a:pt x="556513" y="4765027"/>
                  </a:lnTo>
                  <a:lnTo>
                    <a:pt x="580644" y="4725454"/>
                  </a:lnTo>
                  <a:lnTo>
                    <a:pt x="604265" y="4685652"/>
                  </a:lnTo>
                  <a:lnTo>
                    <a:pt x="627379" y="4645634"/>
                  </a:lnTo>
                  <a:lnTo>
                    <a:pt x="649859" y="4605401"/>
                  </a:lnTo>
                  <a:lnTo>
                    <a:pt x="671957" y="4565015"/>
                  </a:lnTo>
                  <a:lnTo>
                    <a:pt x="693420" y="4524375"/>
                  </a:lnTo>
                  <a:lnTo>
                    <a:pt x="714375" y="4483481"/>
                  </a:lnTo>
                  <a:lnTo>
                    <a:pt x="734949" y="4442460"/>
                  </a:lnTo>
                  <a:lnTo>
                    <a:pt x="754888" y="4401185"/>
                  </a:lnTo>
                  <a:lnTo>
                    <a:pt x="774319" y="4359783"/>
                  </a:lnTo>
                  <a:lnTo>
                    <a:pt x="793241" y="4318127"/>
                  </a:lnTo>
                  <a:lnTo>
                    <a:pt x="811657" y="4276471"/>
                  </a:lnTo>
                  <a:lnTo>
                    <a:pt x="829563" y="4234433"/>
                  </a:lnTo>
                  <a:lnTo>
                    <a:pt x="846836" y="4192397"/>
                  </a:lnTo>
                  <a:lnTo>
                    <a:pt x="863726" y="4150105"/>
                  </a:lnTo>
                  <a:lnTo>
                    <a:pt x="880110" y="4107688"/>
                  </a:lnTo>
                  <a:lnTo>
                    <a:pt x="895858" y="4065016"/>
                  </a:lnTo>
                  <a:lnTo>
                    <a:pt x="911225" y="4022344"/>
                  </a:lnTo>
                  <a:lnTo>
                    <a:pt x="925957" y="3979545"/>
                  </a:lnTo>
                  <a:lnTo>
                    <a:pt x="940181" y="3936492"/>
                  </a:lnTo>
                  <a:lnTo>
                    <a:pt x="953897" y="3893312"/>
                  </a:lnTo>
                  <a:lnTo>
                    <a:pt x="967232" y="3850131"/>
                  </a:lnTo>
                  <a:lnTo>
                    <a:pt x="979932" y="3806698"/>
                  </a:lnTo>
                  <a:lnTo>
                    <a:pt x="991997" y="3763137"/>
                  </a:lnTo>
                  <a:lnTo>
                    <a:pt x="1003681" y="3719576"/>
                  </a:lnTo>
                  <a:lnTo>
                    <a:pt x="1014857" y="3675888"/>
                  </a:lnTo>
                  <a:lnTo>
                    <a:pt x="1025525" y="3632073"/>
                  </a:lnTo>
                  <a:lnTo>
                    <a:pt x="1035558" y="3588130"/>
                  </a:lnTo>
                  <a:lnTo>
                    <a:pt x="1045210" y="3544062"/>
                  </a:lnTo>
                  <a:lnTo>
                    <a:pt x="1054227" y="3499993"/>
                  </a:lnTo>
                  <a:lnTo>
                    <a:pt x="1062863" y="3455797"/>
                  </a:lnTo>
                  <a:lnTo>
                    <a:pt x="1070864" y="3411601"/>
                  </a:lnTo>
                  <a:lnTo>
                    <a:pt x="1078357" y="3367278"/>
                  </a:lnTo>
                  <a:lnTo>
                    <a:pt x="1085341" y="3322828"/>
                  </a:lnTo>
                  <a:lnTo>
                    <a:pt x="1091819" y="3278378"/>
                  </a:lnTo>
                  <a:lnTo>
                    <a:pt x="1097788" y="3233801"/>
                  </a:lnTo>
                  <a:lnTo>
                    <a:pt x="1103249" y="3189224"/>
                  </a:lnTo>
                  <a:lnTo>
                    <a:pt x="1108202" y="3144647"/>
                  </a:lnTo>
                  <a:lnTo>
                    <a:pt x="1112647" y="3099943"/>
                  </a:lnTo>
                  <a:lnTo>
                    <a:pt x="1116457" y="3055239"/>
                  </a:lnTo>
                  <a:lnTo>
                    <a:pt x="1119886" y="3010535"/>
                  </a:lnTo>
                  <a:lnTo>
                    <a:pt x="1122679" y="2965704"/>
                  </a:lnTo>
                  <a:lnTo>
                    <a:pt x="1125092" y="2920873"/>
                  </a:lnTo>
                  <a:lnTo>
                    <a:pt x="1126871" y="2876042"/>
                  </a:lnTo>
                  <a:lnTo>
                    <a:pt x="1128140" y="2831211"/>
                  </a:lnTo>
                  <a:lnTo>
                    <a:pt x="1128902" y="2786380"/>
                  </a:lnTo>
                  <a:lnTo>
                    <a:pt x="1129157" y="2741549"/>
                  </a:lnTo>
                  <a:lnTo>
                    <a:pt x="1128902" y="2696718"/>
                  </a:lnTo>
                  <a:lnTo>
                    <a:pt x="1128140" y="2651887"/>
                  </a:lnTo>
                  <a:lnTo>
                    <a:pt x="1126871" y="2607055"/>
                  </a:lnTo>
                  <a:lnTo>
                    <a:pt x="1125092" y="2562225"/>
                  </a:lnTo>
                  <a:lnTo>
                    <a:pt x="1122679" y="2517393"/>
                  </a:lnTo>
                  <a:lnTo>
                    <a:pt x="1119886" y="2472563"/>
                  </a:lnTo>
                  <a:lnTo>
                    <a:pt x="1116457" y="2427859"/>
                  </a:lnTo>
                  <a:lnTo>
                    <a:pt x="1112647" y="2383154"/>
                  </a:lnTo>
                  <a:lnTo>
                    <a:pt x="1108202" y="2338451"/>
                  </a:lnTo>
                  <a:lnTo>
                    <a:pt x="1103249" y="2293874"/>
                  </a:lnTo>
                  <a:lnTo>
                    <a:pt x="1097788" y="2249297"/>
                  </a:lnTo>
                  <a:lnTo>
                    <a:pt x="1091819" y="2204720"/>
                  </a:lnTo>
                  <a:lnTo>
                    <a:pt x="1085341" y="2160270"/>
                  </a:lnTo>
                  <a:lnTo>
                    <a:pt x="1078357" y="2115947"/>
                  </a:lnTo>
                  <a:lnTo>
                    <a:pt x="1070864" y="2071497"/>
                  </a:lnTo>
                  <a:lnTo>
                    <a:pt x="1062863" y="2027301"/>
                  </a:lnTo>
                  <a:lnTo>
                    <a:pt x="1054227" y="1983104"/>
                  </a:lnTo>
                  <a:lnTo>
                    <a:pt x="1045210" y="1939036"/>
                  </a:lnTo>
                  <a:lnTo>
                    <a:pt x="1035558" y="1894966"/>
                  </a:lnTo>
                  <a:lnTo>
                    <a:pt x="1025525" y="1851025"/>
                  </a:lnTo>
                  <a:lnTo>
                    <a:pt x="1014857" y="1807210"/>
                  </a:lnTo>
                  <a:lnTo>
                    <a:pt x="1003681" y="1763522"/>
                  </a:lnTo>
                  <a:lnTo>
                    <a:pt x="991997" y="1719961"/>
                  </a:lnTo>
                  <a:lnTo>
                    <a:pt x="979932" y="1676400"/>
                  </a:lnTo>
                  <a:lnTo>
                    <a:pt x="967232" y="1632965"/>
                  </a:lnTo>
                  <a:lnTo>
                    <a:pt x="953897" y="1589786"/>
                  </a:lnTo>
                  <a:lnTo>
                    <a:pt x="940181" y="1546605"/>
                  </a:lnTo>
                  <a:lnTo>
                    <a:pt x="925957" y="1503552"/>
                  </a:lnTo>
                  <a:lnTo>
                    <a:pt x="911225" y="1460753"/>
                  </a:lnTo>
                  <a:lnTo>
                    <a:pt x="895858" y="1418082"/>
                  </a:lnTo>
                  <a:lnTo>
                    <a:pt x="880110" y="1375410"/>
                  </a:lnTo>
                  <a:lnTo>
                    <a:pt x="863726" y="1332991"/>
                  </a:lnTo>
                  <a:lnTo>
                    <a:pt x="846836" y="1290701"/>
                  </a:lnTo>
                  <a:lnTo>
                    <a:pt x="829563" y="1248664"/>
                  </a:lnTo>
                  <a:lnTo>
                    <a:pt x="811657" y="1206627"/>
                  </a:lnTo>
                  <a:lnTo>
                    <a:pt x="793241" y="1164971"/>
                  </a:lnTo>
                  <a:lnTo>
                    <a:pt x="774319" y="1123314"/>
                  </a:lnTo>
                  <a:lnTo>
                    <a:pt x="754888" y="1081913"/>
                  </a:lnTo>
                  <a:lnTo>
                    <a:pt x="734949" y="1040638"/>
                  </a:lnTo>
                  <a:lnTo>
                    <a:pt x="714375" y="999616"/>
                  </a:lnTo>
                  <a:lnTo>
                    <a:pt x="693420" y="958723"/>
                  </a:lnTo>
                  <a:lnTo>
                    <a:pt x="671957" y="918083"/>
                  </a:lnTo>
                  <a:lnTo>
                    <a:pt x="649859" y="877697"/>
                  </a:lnTo>
                  <a:lnTo>
                    <a:pt x="627379" y="837438"/>
                  </a:lnTo>
                  <a:lnTo>
                    <a:pt x="604265" y="797433"/>
                  </a:lnTo>
                  <a:lnTo>
                    <a:pt x="580644" y="757682"/>
                  </a:lnTo>
                  <a:lnTo>
                    <a:pt x="556513" y="718058"/>
                  </a:lnTo>
                  <a:lnTo>
                    <a:pt x="531876" y="678688"/>
                  </a:lnTo>
                  <a:lnTo>
                    <a:pt x="506730" y="639572"/>
                  </a:lnTo>
                  <a:lnTo>
                    <a:pt x="481075" y="600710"/>
                  </a:lnTo>
                  <a:lnTo>
                    <a:pt x="454913" y="562101"/>
                  </a:lnTo>
                  <a:lnTo>
                    <a:pt x="428244" y="523748"/>
                  </a:lnTo>
                  <a:lnTo>
                    <a:pt x="401066" y="485648"/>
                  </a:lnTo>
                  <a:lnTo>
                    <a:pt x="373253" y="447801"/>
                  </a:lnTo>
                  <a:lnTo>
                    <a:pt x="345059" y="410210"/>
                  </a:lnTo>
                  <a:lnTo>
                    <a:pt x="316230" y="372872"/>
                  </a:lnTo>
                  <a:lnTo>
                    <a:pt x="287019" y="335788"/>
                  </a:lnTo>
                  <a:lnTo>
                    <a:pt x="257175" y="298958"/>
                  </a:lnTo>
                  <a:lnTo>
                    <a:pt x="226822" y="262509"/>
                  </a:lnTo>
                  <a:lnTo>
                    <a:pt x="195961" y="226313"/>
                  </a:lnTo>
                  <a:lnTo>
                    <a:pt x="164592" y="190373"/>
                  </a:lnTo>
                  <a:lnTo>
                    <a:pt x="132714" y="154812"/>
                  </a:lnTo>
                  <a:lnTo>
                    <a:pt x="100330" y="119507"/>
                  </a:lnTo>
                  <a:lnTo>
                    <a:pt x="67437" y="84454"/>
                  </a:lnTo>
                  <a:lnTo>
                    <a:pt x="33909" y="49784"/>
                  </a:lnTo>
                  <a:lnTo>
                    <a:pt x="0" y="15366"/>
                  </a:lnTo>
                  <a:lnTo>
                    <a:pt x="15367" y="0"/>
                  </a:lnTo>
                  <a:close/>
                </a:path>
              </a:pathLst>
            </a:custGeom>
            <a:ln w="27432">
              <a:solidFill>
                <a:srgbClr val="3B66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18104" y="1165859"/>
              <a:ext cx="5751449" cy="83197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20339" y="1106423"/>
              <a:ext cx="900684" cy="90068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720339" y="1106423"/>
              <a:ext cx="901065" cy="901065"/>
            </a:xfrm>
            <a:custGeom>
              <a:avLst/>
              <a:gdLst/>
              <a:ahLst/>
              <a:cxnLst/>
              <a:rect l="l" t="t" r="r" b="b"/>
              <a:pathLst>
                <a:path w="901064" h="901064">
                  <a:moveTo>
                    <a:pt x="0" y="450341"/>
                  </a:moveTo>
                  <a:lnTo>
                    <a:pt x="2667" y="401320"/>
                  </a:lnTo>
                  <a:lnTo>
                    <a:pt x="10414" y="353695"/>
                  </a:lnTo>
                  <a:lnTo>
                    <a:pt x="22987" y="307975"/>
                  </a:lnTo>
                  <a:lnTo>
                    <a:pt x="40132" y="264413"/>
                  </a:lnTo>
                  <a:lnTo>
                    <a:pt x="61468" y="223012"/>
                  </a:lnTo>
                  <a:lnTo>
                    <a:pt x="86868" y="184403"/>
                  </a:lnTo>
                  <a:lnTo>
                    <a:pt x="116078" y="148589"/>
                  </a:lnTo>
                  <a:lnTo>
                    <a:pt x="148590" y="116077"/>
                  </a:lnTo>
                  <a:lnTo>
                    <a:pt x="184404" y="86867"/>
                  </a:lnTo>
                  <a:lnTo>
                    <a:pt x="223012" y="61467"/>
                  </a:lnTo>
                  <a:lnTo>
                    <a:pt x="264414" y="40131"/>
                  </a:lnTo>
                  <a:lnTo>
                    <a:pt x="307975" y="22987"/>
                  </a:lnTo>
                  <a:lnTo>
                    <a:pt x="353695" y="10413"/>
                  </a:lnTo>
                  <a:lnTo>
                    <a:pt x="401320" y="2666"/>
                  </a:lnTo>
                  <a:lnTo>
                    <a:pt x="450342" y="0"/>
                  </a:lnTo>
                  <a:lnTo>
                    <a:pt x="499364" y="2666"/>
                  </a:lnTo>
                  <a:lnTo>
                    <a:pt x="546988" y="10413"/>
                  </a:lnTo>
                  <a:lnTo>
                    <a:pt x="592709" y="22987"/>
                  </a:lnTo>
                  <a:lnTo>
                    <a:pt x="636270" y="40131"/>
                  </a:lnTo>
                  <a:lnTo>
                    <a:pt x="677672" y="61467"/>
                  </a:lnTo>
                  <a:lnTo>
                    <a:pt x="716280" y="86867"/>
                  </a:lnTo>
                  <a:lnTo>
                    <a:pt x="752094" y="116077"/>
                  </a:lnTo>
                  <a:lnTo>
                    <a:pt x="784606" y="148589"/>
                  </a:lnTo>
                  <a:lnTo>
                    <a:pt x="813815" y="184403"/>
                  </a:lnTo>
                  <a:lnTo>
                    <a:pt x="839215" y="223012"/>
                  </a:lnTo>
                  <a:lnTo>
                    <a:pt x="860551" y="264413"/>
                  </a:lnTo>
                  <a:lnTo>
                    <a:pt x="877697" y="307975"/>
                  </a:lnTo>
                  <a:lnTo>
                    <a:pt x="890270" y="353695"/>
                  </a:lnTo>
                  <a:lnTo>
                    <a:pt x="898017" y="401320"/>
                  </a:lnTo>
                  <a:lnTo>
                    <a:pt x="900684" y="450341"/>
                  </a:lnTo>
                  <a:lnTo>
                    <a:pt x="898017" y="499363"/>
                  </a:lnTo>
                  <a:lnTo>
                    <a:pt x="890270" y="546988"/>
                  </a:lnTo>
                  <a:lnTo>
                    <a:pt x="877697" y="592709"/>
                  </a:lnTo>
                  <a:lnTo>
                    <a:pt x="860551" y="636270"/>
                  </a:lnTo>
                  <a:lnTo>
                    <a:pt x="839215" y="677672"/>
                  </a:lnTo>
                  <a:lnTo>
                    <a:pt x="813815" y="716279"/>
                  </a:lnTo>
                  <a:lnTo>
                    <a:pt x="784606" y="752093"/>
                  </a:lnTo>
                  <a:lnTo>
                    <a:pt x="752094" y="784605"/>
                  </a:lnTo>
                  <a:lnTo>
                    <a:pt x="716280" y="813815"/>
                  </a:lnTo>
                  <a:lnTo>
                    <a:pt x="677672" y="839215"/>
                  </a:lnTo>
                  <a:lnTo>
                    <a:pt x="636270" y="860551"/>
                  </a:lnTo>
                  <a:lnTo>
                    <a:pt x="592709" y="877697"/>
                  </a:lnTo>
                  <a:lnTo>
                    <a:pt x="546988" y="890270"/>
                  </a:lnTo>
                  <a:lnTo>
                    <a:pt x="499364" y="898016"/>
                  </a:lnTo>
                  <a:lnTo>
                    <a:pt x="450342" y="900684"/>
                  </a:lnTo>
                  <a:lnTo>
                    <a:pt x="401320" y="898016"/>
                  </a:lnTo>
                  <a:lnTo>
                    <a:pt x="353695" y="890270"/>
                  </a:lnTo>
                  <a:lnTo>
                    <a:pt x="307975" y="877697"/>
                  </a:lnTo>
                  <a:lnTo>
                    <a:pt x="264414" y="860551"/>
                  </a:lnTo>
                  <a:lnTo>
                    <a:pt x="223012" y="839215"/>
                  </a:lnTo>
                  <a:lnTo>
                    <a:pt x="184404" y="813815"/>
                  </a:lnTo>
                  <a:lnTo>
                    <a:pt x="148590" y="784605"/>
                  </a:lnTo>
                  <a:lnTo>
                    <a:pt x="116078" y="752093"/>
                  </a:lnTo>
                  <a:lnTo>
                    <a:pt x="86868" y="716279"/>
                  </a:lnTo>
                  <a:lnTo>
                    <a:pt x="61468" y="677672"/>
                  </a:lnTo>
                  <a:lnTo>
                    <a:pt x="40132" y="636270"/>
                  </a:lnTo>
                  <a:lnTo>
                    <a:pt x="22987" y="592709"/>
                  </a:lnTo>
                  <a:lnTo>
                    <a:pt x="10414" y="546988"/>
                  </a:lnTo>
                  <a:lnTo>
                    <a:pt x="2667" y="499363"/>
                  </a:lnTo>
                  <a:lnTo>
                    <a:pt x="0" y="450341"/>
                  </a:lnTo>
                  <a:close/>
                </a:path>
              </a:pathLst>
            </a:custGeom>
            <a:ln w="9144">
              <a:solidFill>
                <a:srgbClr val="4F81B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34740" y="2244852"/>
              <a:ext cx="5221096" cy="831976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143000" y="92201"/>
            <a:ext cx="6716395" cy="88328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783714" marR="5080" indent="-1771650">
              <a:lnSpc>
                <a:spcPct val="101099"/>
              </a:lnSpc>
              <a:spcBef>
                <a:spcPts val="60"/>
              </a:spcBef>
            </a:pPr>
            <a:r>
              <a:rPr sz="2800" spc="-65" dirty="0"/>
              <a:t>Условия</a:t>
            </a:r>
            <a:r>
              <a:rPr sz="2800" spc="-90" dirty="0"/>
              <a:t> </a:t>
            </a:r>
            <a:r>
              <a:rPr sz="2800" dirty="0"/>
              <a:t>реализации</a:t>
            </a:r>
            <a:r>
              <a:rPr sz="2800" spc="-105" dirty="0"/>
              <a:t> </a:t>
            </a:r>
            <a:r>
              <a:rPr sz="2800" dirty="0"/>
              <a:t>работы</a:t>
            </a:r>
            <a:r>
              <a:rPr sz="2800" spc="-70" dirty="0"/>
              <a:t> </a:t>
            </a:r>
            <a:r>
              <a:rPr sz="2800" dirty="0"/>
              <a:t>по</a:t>
            </a:r>
            <a:r>
              <a:rPr sz="2800" spc="-50" dirty="0"/>
              <a:t> </a:t>
            </a:r>
            <a:r>
              <a:rPr sz="2800" spc="-10" dirty="0"/>
              <a:t>ранней </a:t>
            </a:r>
            <a:r>
              <a:rPr sz="2800" spc="-20" dirty="0"/>
              <a:t>профориентации</a:t>
            </a:r>
            <a:r>
              <a:rPr sz="2800" spc="-30" dirty="0"/>
              <a:t> </a:t>
            </a:r>
            <a:r>
              <a:rPr sz="2800" spc="-50" dirty="0"/>
              <a:t>:</a:t>
            </a:r>
            <a:endParaRPr sz="2800" dirty="0"/>
          </a:p>
        </p:txBody>
      </p:sp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075"/>
              </a:lnSpc>
              <a:spcBef>
                <a:spcPts val="100"/>
              </a:spcBef>
            </a:pPr>
            <a:r>
              <a:rPr dirty="0"/>
              <a:t>использование</a:t>
            </a:r>
            <a:r>
              <a:rPr spc="-100" dirty="0"/>
              <a:t> </a:t>
            </a:r>
            <a:r>
              <a:rPr dirty="0"/>
              <a:t>современных</a:t>
            </a:r>
            <a:r>
              <a:rPr spc="-45" dirty="0"/>
              <a:t> </a:t>
            </a:r>
            <a:r>
              <a:rPr spc="-10" dirty="0"/>
              <a:t>образовательных</a:t>
            </a:r>
          </a:p>
          <a:p>
            <a:pPr marL="12700">
              <a:lnSpc>
                <a:spcPts val="2075"/>
              </a:lnSpc>
            </a:pPr>
            <a:r>
              <a:rPr dirty="0"/>
              <a:t>технологий</a:t>
            </a:r>
            <a:r>
              <a:rPr spc="-60" dirty="0"/>
              <a:t> </a:t>
            </a:r>
            <a:r>
              <a:rPr dirty="0"/>
              <a:t>и</a:t>
            </a:r>
            <a:r>
              <a:rPr spc="15" dirty="0"/>
              <a:t> </a:t>
            </a:r>
            <a:r>
              <a:rPr dirty="0"/>
              <a:t>форм</a:t>
            </a:r>
            <a:r>
              <a:rPr spc="-40" dirty="0"/>
              <a:t> </a:t>
            </a:r>
            <a:r>
              <a:rPr spc="-10" dirty="0"/>
              <a:t>организации</a:t>
            </a:r>
            <a:r>
              <a:rPr spc="-35" dirty="0"/>
              <a:t> </a:t>
            </a:r>
            <a:r>
              <a:rPr spc="-10" dirty="0"/>
              <a:t>деятельности</a:t>
            </a:r>
          </a:p>
          <a:p>
            <a:pPr>
              <a:lnSpc>
                <a:spcPct val="100000"/>
              </a:lnSpc>
            </a:pPr>
            <a:endParaRPr spc="-10" dirty="0"/>
          </a:p>
          <a:p>
            <a:pPr>
              <a:lnSpc>
                <a:spcPct val="100000"/>
              </a:lnSpc>
              <a:spcBef>
                <a:spcPts val="380"/>
              </a:spcBef>
            </a:pPr>
            <a:endParaRPr spc="-10" dirty="0"/>
          </a:p>
          <a:p>
            <a:pPr marL="528955" marR="183515">
              <a:lnSpc>
                <a:spcPts val="2000"/>
              </a:lnSpc>
            </a:pPr>
            <a:r>
              <a:rPr spc="-10" dirty="0"/>
              <a:t>Специальная</a:t>
            </a:r>
            <a:r>
              <a:rPr spc="-20" dirty="0"/>
              <a:t> </a:t>
            </a:r>
            <a:r>
              <a:rPr dirty="0"/>
              <a:t>организация</a:t>
            </a:r>
            <a:r>
              <a:rPr spc="-100" dirty="0"/>
              <a:t> </a:t>
            </a:r>
            <a:r>
              <a:rPr spc="-10" dirty="0"/>
              <a:t>развивающей предметно-пространственной</a:t>
            </a:r>
            <a:r>
              <a:rPr spc="-60" dirty="0"/>
              <a:t> </a:t>
            </a:r>
            <a:r>
              <a:rPr spc="-10" dirty="0"/>
              <a:t>среды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3232213" y="2180653"/>
            <a:ext cx="5624195" cy="1966595"/>
            <a:chOff x="3232213" y="2180653"/>
            <a:chExt cx="5624195" cy="196659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36976" y="2185416"/>
              <a:ext cx="900684" cy="90068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236976" y="2185416"/>
              <a:ext cx="901065" cy="901065"/>
            </a:xfrm>
            <a:custGeom>
              <a:avLst/>
              <a:gdLst/>
              <a:ahLst/>
              <a:cxnLst/>
              <a:rect l="l" t="t" r="r" b="b"/>
              <a:pathLst>
                <a:path w="901064" h="901064">
                  <a:moveTo>
                    <a:pt x="0" y="450342"/>
                  </a:moveTo>
                  <a:lnTo>
                    <a:pt x="2667" y="401320"/>
                  </a:lnTo>
                  <a:lnTo>
                    <a:pt x="10413" y="353695"/>
                  </a:lnTo>
                  <a:lnTo>
                    <a:pt x="22987" y="307975"/>
                  </a:lnTo>
                  <a:lnTo>
                    <a:pt x="40132" y="264413"/>
                  </a:lnTo>
                  <a:lnTo>
                    <a:pt x="61468" y="223012"/>
                  </a:lnTo>
                  <a:lnTo>
                    <a:pt x="86868" y="184404"/>
                  </a:lnTo>
                  <a:lnTo>
                    <a:pt x="116077" y="148589"/>
                  </a:lnTo>
                  <a:lnTo>
                    <a:pt x="148589" y="116078"/>
                  </a:lnTo>
                  <a:lnTo>
                    <a:pt x="184403" y="86868"/>
                  </a:lnTo>
                  <a:lnTo>
                    <a:pt x="223012" y="61468"/>
                  </a:lnTo>
                  <a:lnTo>
                    <a:pt x="264413" y="40132"/>
                  </a:lnTo>
                  <a:lnTo>
                    <a:pt x="307975" y="22987"/>
                  </a:lnTo>
                  <a:lnTo>
                    <a:pt x="353695" y="10413"/>
                  </a:lnTo>
                  <a:lnTo>
                    <a:pt x="401320" y="2667"/>
                  </a:lnTo>
                  <a:lnTo>
                    <a:pt x="450341" y="0"/>
                  </a:lnTo>
                  <a:lnTo>
                    <a:pt x="499363" y="2667"/>
                  </a:lnTo>
                  <a:lnTo>
                    <a:pt x="546988" y="10413"/>
                  </a:lnTo>
                  <a:lnTo>
                    <a:pt x="592709" y="22987"/>
                  </a:lnTo>
                  <a:lnTo>
                    <a:pt x="636270" y="40132"/>
                  </a:lnTo>
                  <a:lnTo>
                    <a:pt x="677672" y="61468"/>
                  </a:lnTo>
                  <a:lnTo>
                    <a:pt x="716279" y="86868"/>
                  </a:lnTo>
                  <a:lnTo>
                    <a:pt x="752094" y="116078"/>
                  </a:lnTo>
                  <a:lnTo>
                    <a:pt x="784606" y="148589"/>
                  </a:lnTo>
                  <a:lnTo>
                    <a:pt x="813815" y="184404"/>
                  </a:lnTo>
                  <a:lnTo>
                    <a:pt x="839215" y="223012"/>
                  </a:lnTo>
                  <a:lnTo>
                    <a:pt x="860551" y="264413"/>
                  </a:lnTo>
                  <a:lnTo>
                    <a:pt x="877697" y="307975"/>
                  </a:lnTo>
                  <a:lnTo>
                    <a:pt x="890270" y="353695"/>
                  </a:lnTo>
                  <a:lnTo>
                    <a:pt x="898016" y="401320"/>
                  </a:lnTo>
                  <a:lnTo>
                    <a:pt x="900684" y="450342"/>
                  </a:lnTo>
                  <a:lnTo>
                    <a:pt x="898016" y="499363"/>
                  </a:lnTo>
                  <a:lnTo>
                    <a:pt x="890270" y="546988"/>
                  </a:lnTo>
                  <a:lnTo>
                    <a:pt x="877697" y="592709"/>
                  </a:lnTo>
                  <a:lnTo>
                    <a:pt x="860551" y="636270"/>
                  </a:lnTo>
                  <a:lnTo>
                    <a:pt x="839215" y="677672"/>
                  </a:lnTo>
                  <a:lnTo>
                    <a:pt x="813815" y="716280"/>
                  </a:lnTo>
                  <a:lnTo>
                    <a:pt x="784606" y="752094"/>
                  </a:lnTo>
                  <a:lnTo>
                    <a:pt x="752094" y="784606"/>
                  </a:lnTo>
                  <a:lnTo>
                    <a:pt x="716279" y="813816"/>
                  </a:lnTo>
                  <a:lnTo>
                    <a:pt x="677672" y="839216"/>
                  </a:lnTo>
                  <a:lnTo>
                    <a:pt x="636270" y="860551"/>
                  </a:lnTo>
                  <a:lnTo>
                    <a:pt x="592709" y="877697"/>
                  </a:lnTo>
                  <a:lnTo>
                    <a:pt x="546988" y="890270"/>
                  </a:lnTo>
                  <a:lnTo>
                    <a:pt x="499363" y="898017"/>
                  </a:lnTo>
                  <a:lnTo>
                    <a:pt x="450341" y="900684"/>
                  </a:lnTo>
                  <a:lnTo>
                    <a:pt x="401320" y="898017"/>
                  </a:lnTo>
                  <a:lnTo>
                    <a:pt x="353695" y="890270"/>
                  </a:lnTo>
                  <a:lnTo>
                    <a:pt x="307975" y="877697"/>
                  </a:lnTo>
                  <a:lnTo>
                    <a:pt x="264413" y="860551"/>
                  </a:lnTo>
                  <a:lnTo>
                    <a:pt x="223012" y="839216"/>
                  </a:lnTo>
                  <a:lnTo>
                    <a:pt x="184403" y="813816"/>
                  </a:lnTo>
                  <a:lnTo>
                    <a:pt x="148589" y="784606"/>
                  </a:lnTo>
                  <a:lnTo>
                    <a:pt x="116077" y="752094"/>
                  </a:lnTo>
                  <a:lnTo>
                    <a:pt x="86868" y="716280"/>
                  </a:lnTo>
                  <a:lnTo>
                    <a:pt x="61468" y="677672"/>
                  </a:lnTo>
                  <a:lnTo>
                    <a:pt x="40132" y="636270"/>
                  </a:lnTo>
                  <a:lnTo>
                    <a:pt x="22987" y="592709"/>
                  </a:lnTo>
                  <a:lnTo>
                    <a:pt x="10413" y="546988"/>
                  </a:lnTo>
                  <a:lnTo>
                    <a:pt x="2667" y="499363"/>
                  </a:lnTo>
                  <a:lnTo>
                    <a:pt x="0" y="450342"/>
                  </a:lnTo>
                  <a:close/>
                </a:path>
              </a:pathLst>
            </a:custGeom>
            <a:ln w="9144">
              <a:solidFill>
                <a:srgbClr val="4F81B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94760" y="3323894"/>
              <a:ext cx="5061076" cy="822782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4405376" y="3544570"/>
            <a:ext cx="32061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mbria Math"/>
                <a:cs typeface="Cambria Math"/>
              </a:rPr>
              <a:t>Взаимодействие</a:t>
            </a:r>
            <a:r>
              <a:rPr sz="1800" spc="-100" dirty="0">
                <a:latin typeface="Cambria Math"/>
                <a:cs typeface="Cambria Math"/>
              </a:rPr>
              <a:t> </a:t>
            </a:r>
            <a:r>
              <a:rPr sz="1800" dirty="0">
                <a:latin typeface="Cambria Math"/>
                <a:cs typeface="Cambria Math"/>
              </a:rPr>
              <a:t>с </a:t>
            </a:r>
            <a:r>
              <a:rPr sz="1800" spc="-10" dirty="0">
                <a:latin typeface="Cambria Math"/>
                <a:cs typeface="Cambria Math"/>
              </a:rPr>
              <a:t>родителями</a:t>
            </a:r>
            <a:endParaRPr sz="1800">
              <a:latin typeface="Cambria Math"/>
              <a:cs typeface="Cambria Math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118104" y="3264217"/>
            <a:ext cx="5820410" cy="3054350"/>
            <a:chOff x="3118104" y="3264217"/>
            <a:chExt cx="5820410" cy="3054350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92424" y="3268979"/>
              <a:ext cx="900684" cy="89611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392424" y="3268979"/>
              <a:ext cx="901065" cy="896619"/>
            </a:xfrm>
            <a:custGeom>
              <a:avLst/>
              <a:gdLst/>
              <a:ahLst/>
              <a:cxnLst/>
              <a:rect l="l" t="t" r="r" b="b"/>
              <a:pathLst>
                <a:path w="901064" h="896620">
                  <a:moveTo>
                    <a:pt x="0" y="448056"/>
                  </a:moveTo>
                  <a:lnTo>
                    <a:pt x="2666" y="399288"/>
                  </a:lnTo>
                  <a:lnTo>
                    <a:pt x="10413" y="351917"/>
                  </a:lnTo>
                  <a:lnTo>
                    <a:pt x="22987" y="306450"/>
                  </a:lnTo>
                  <a:lnTo>
                    <a:pt x="40131" y="263017"/>
                  </a:lnTo>
                  <a:lnTo>
                    <a:pt x="61467" y="221996"/>
                  </a:lnTo>
                  <a:lnTo>
                    <a:pt x="86867" y="183515"/>
                  </a:lnTo>
                  <a:lnTo>
                    <a:pt x="116077" y="147828"/>
                  </a:lnTo>
                  <a:lnTo>
                    <a:pt x="148589" y="115443"/>
                  </a:lnTo>
                  <a:lnTo>
                    <a:pt x="184403" y="86487"/>
                  </a:lnTo>
                  <a:lnTo>
                    <a:pt x="223012" y="61214"/>
                  </a:lnTo>
                  <a:lnTo>
                    <a:pt x="264413" y="39878"/>
                  </a:lnTo>
                  <a:lnTo>
                    <a:pt x="307975" y="22860"/>
                  </a:lnTo>
                  <a:lnTo>
                    <a:pt x="353695" y="10287"/>
                  </a:lnTo>
                  <a:lnTo>
                    <a:pt x="401320" y="2667"/>
                  </a:lnTo>
                  <a:lnTo>
                    <a:pt x="450341" y="0"/>
                  </a:lnTo>
                  <a:lnTo>
                    <a:pt x="499363" y="2667"/>
                  </a:lnTo>
                  <a:lnTo>
                    <a:pt x="546988" y="10287"/>
                  </a:lnTo>
                  <a:lnTo>
                    <a:pt x="592709" y="22860"/>
                  </a:lnTo>
                  <a:lnTo>
                    <a:pt x="636270" y="39878"/>
                  </a:lnTo>
                  <a:lnTo>
                    <a:pt x="677672" y="61214"/>
                  </a:lnTo>
                  <a:lnTo>
                    <a:pt x="716279" y="86487"/>
                  </a:lnTo>
                  <a:lnTo>
                    <a:pt x="752093" y="115443"/>
                  </a:lnTo>
                  <a:lnTo>
                    <a:pt x="784605" y="147828"/>
                  </a:lnTo>
                  <a:lnTo>
                    <a:pt x="813815" y="183515"/>
                  </a:lnTo>
                  <a:lnTo>
                    <a:pt x="839215" y="221996"/>
                  </a:lnTo>
                  <a:lnTo>
                    <a:pt x="860551" y="263017"/>
                  </a:lnTo>
                  <a:lnTo>
                    <a:pt x="877697" y="306450"/>
                  </a:lnTo>
                  <a:lnTo>
                    <a:pt x="890270" y="351917"/>
                  </a:lnTo>
                  <a:lnTo>
                    <a:pt x="898016" y="399288"/>
                  </a:lnTo>
                  <a:lnTo>
                    <a:pt x="900684" y="448056"/>
                  </a:lnTo>
                  <a:lnTo>
                    <a:pt x="898016" y="496824"/>
                  </a:lnTo>
                  <a:lnTo>
                    <a:pt x="890270" y="544195"/>
                  </a:lnTo>
                  <a:lnTo>
                    <a:pt x="877697" y="589661"/>
                  </a:lnTo>
                  <a:lnTo>
                    <a:pt x="860551" y="633095"/>
                  </a:lnTo>
                  <a:lnTo>
                    <a:pt x="839215" y="674116"/>
                  </a:lnTo>
                  <a:lnTo>
                    <a:pt x="813815" y="712597"/>
                  </a:lnTo>
                  <a:lnTo>
                    <a:pt x="784605" y="748284"/>
                  </a:lnTo>
                  <a:lnTo>
                    <a:pt x="752093" y="780669"/>
                  </a:lnTo>
                  <a:lnTo>
                    <a:pt x="716279" y="809625"/>
                  </a:lnTo>
                  <a:lnTo>
                    <a:pt x="677672" y="834898"/>
                  </a:lnTo>
                  <a:lnTo>
                    <a:pt x="636270" y="856234"/>
                  </a:lnTo>
                  <a:lnTo>
                    <a:pt x="592709" y="873252"/>
                  </a:lnTo>
                  <a:lnTo>
                    <a:pt x="546988" y="885825"/>
                  </a:lnTo>
                  <a:lnTo>
                    <a:pt x="499363" y="893445"/>
                  </a:lnTo>
                  <a:lnTo>
                    <a:pt x="450341" y="896112"/>
                  </a:lnTo>
                  <a:lnTo>
                    <a:pt x="401320" y="893445"/>
                  </a:lnTo>
                  <a:lnTo>
                    <a:pt x="353695" y="885825"/>
                  </a:lnTo>
                  <a:lnTo>
                    <a:pt x="307975" y="873252"/>
                  </a:lnTo>
                  <a:lnTo>
                    <a:pt x="264413" y="856234"/>
                  </a:lnTo>
                  <a:lnTo>
                    <a:pt x="223012" y="834898"/>
                  </a:lnTo>
                  <a:lnTo>
                    <a:pt x="184403" y="809625"/>
                  </a:lnTo>
                  <a:lnTo>
                    <a:pt x="148589" y="780669"/>
                  </a:lnTo>
                  <a:lnTo>
                    <a:pt x="116077" y="748284"/>
                  </a:lnTo>
                  <a:lnTo>
                    <a:pt x="86867" y="712597"/>
                  </a:lnTo>
                  <a:lnTo>
                    <a:pt x="61467" y="674116"/>
                  </a:lnTo>
                  <a:lnTo>
                    <a:pt x="40131" y="633095"/>
                  </a:lnTo>
                  <a:lnTo>
                    <a:pt x="22987" y="589661"/>
                  </a:lnTo>
                  <a:lnTo>
                    <a:pt x="10413" y="544195"/>
                  </a:lnTo>
                  <a:lnTo>
                    <a:pt x="2666" y="496824"/>
                  </a:lnTo>
                  <a:lnTo>
                    <a:pt x="0" y="448056"/>
                  </a:lnTo>
                  <a:close/>
                </a:path>
              </a:pathLst>
            </a:custGeom>
            <a:ln w="9142">
              <a:solidFill>
                <a:srgbClr val="4F81B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17036" y="4402835"/>
              <a:ext cx="5221096" cy="82283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36976" y="4347971"/>
              <a:ext cx="900684" cy="900683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236976" y="4347971"/>
              <a:ext cx="901065" cy="901065"/>
            </a:xfrm>
            <a:custGeom>
              <a:avLst/>
              <a:gdLst/>
              <a:ahLst/>
              <a:cxnLst/>
              <a:rect l="l" t="t" r="r" b="b"/>
              <a:pathLst>
                <a:path w="901064" h="901064">
                  <a:moveTo>
                    <a:pt x="0" y="450341"/>
                  </a:moveTo>
                  <a:lnTo>
                    <a:pt x="2667" y="401319"/>
                  </a:lnTo>
                  <a:lnTo>
                    <a:pt x="10413" y="353694"/>
                  </a:lnTo>
                  <a:lnTo>
                    <a:pt x="22987" y="307975"/>
                  </a:lnTo>
                  <a:lnTo>
                    <a:pt x="40132" y="264413"/>
                  </a:lnTo>
                  <a:lnTo>
                    <a:pt x="61468" y="223011"/>
                  </a:lnTo>
                  <a:lnTo>
                    <a:pt x="86868" y="184403"/>
                  </a:lnTo>
                  <a:lnTo>
                    <a:pt x="116077" y="148589"/>
                  </a:lnTo>
                  <a:lnTo>
                    <a:pt x="148589" y="116077"/>
                  </a:lnTo>
                  <a:lnTo>
                    <a:pt x="184403" y="86867"/>
                  </a:lnTo>
                  <a:lnTo>
                    <a:pt x="223012" y="61467"/>
                  </a:lnTo>
                  <a:lnTo>
                    <a:pt x="264413" y="40131"/>
                  </a:lnTo>
                  <a:lnTo>
                    <a:pt x="307975" y="22986"/>
                  </a:lnTo>
                  <a:lnTo>
                    <a:pt x="353695" y="10413"/>
                  </a:lnTo>
                  <a:lnTo>
                    <a:pt x="401320" y="2666"/>
                  </a:lnTo>
                  <a:lnTo>
                    <a:pt x="450341" y="0"/>
                  </a:lnTo>
                  <a:lnTo>
                    <a:pt x="499363" y="2666"/>
                  </a:lnTo>
                  <a:lnTo>
                    <a:pt x="546988" y="10413"/>
                  </a:lnTo>
                  <a:lnTo>
                    <a:pt x="592709" y="22986"/>
                  </a:lnTo>
                  <a:lnTo>
                    <a:pt x="636270" y="40131"/>
                  </a:lnTo>
                  <a:lnTo>
                    <a:pt x="677672" y="61467"/>
                  </a:lnTo>
                  <a:lnTo>
                    <a:pt x="716279" y="86867"/>
                  </a:lnTo>
                  <a:lnTo>
                    <a:pt x="752094" y="116077"/>
                  </a:lnTo>
                  <a:lnTo>
                    <a:pt x="784606" y="148589"/>
                  </a:lnTo>
                  <a:lnTo>
                    <a:pt x="813815" y="184403"/>
                  </a:lnTo>
                  <a:lnTo>
                    <a:pt x="839215" y="223011"/>
                  </a:lnTo>
                  <a:lnTo>
                    <a:pt x="860551" y="264413"/>
                  </a:lnTo>
                  <a:lnTo>
                    <a:pt x="877697" y="307975"/>
                  </a:lnTo>
                  <a:lnTo>
                    <a:pt x="890270" y="353694"/>
                  </a:lnTo>
                  <a:lnTo>
                    <a:pt x="898016" y="401319"/>
                  </a:lnTo>
                  <a:lnTo>
                    <a:pt x="900684" y="450341"/>
                  </a:lnTo>
                  <a:lnTo>
                    <a:pt x="898016" y="499363"/>
                  </a:lnTo>
                  <a:lnTo>
                    <a:pt x="890270" y="546988"/>
                  </a:lnTo>
                  <a:lnTo>
                    <a:pt x="877697" y="592708"/>
                  </a:lnTo>
                  <a:lnTo>
                    <a:pt x="860551" y="636269"/>
                  </a:lnTo>
                  <a:lnTo>
                    <a:pt x="839215" y="677671"/>
                  </a:lnTo>
                  <a:lnTo>
                    <a:pt x="813815" y="716279"/>
                  </a:lnTo>
                  <a:lnTo>
                    <a:pt x="784606" y="752094"/>
                  </a:lnTo>
                  <a:lnTo>
                    <a:pt x="752094" y="784605"/>
                  </a:lnTo>
                  <a:lnTo>
                    <a:pt x="716279" y="813815"/>
                  </a:lnTo>
                  <a:lnTo>
                    <a:pt x="677672" y="839215"/>
                  </a:lnTo>
                  <a:lnTo>
                    <a:pt x="636270" y="860551"/>
                  </a:lnTo>
                  <a:lnTo>
                    <a:pt x="592709" y="877696"/>
                  </a:lnTo>
                  <a:lnTo>
                    <a:pt x="546988" y="890269"/>
                  </a:lnTo>
                  <a:lnTo>
                    <a:pt x="499363" y="898016"/>
                  </a:lnTo>
                  <a:lnTo>
                    <a:pt x="450341" y="900683"/>
                  </a:lnTo>
                  <a:lnTo>
                    <a:pt x="401320" y="898016"/>
                  </a:lnTo>
                  <a:lnTo>
                    <a:pt x="353695" y="890269"/>
                  </a:lnTo>
                  <a:lnTo>
                    <a:pt x="307975" y="877696"/>
                  </a:lnTo>
                  <a:lnTo>
                    <a:pt x="264413" y="860551"/>
                  </a:lnTo>
                  <a:lnTo>
                    <a:pt x="223012" y="839215"/>
                  </a:lnTo>
                  <a:lnTo>
                    <a:pt x="184403" y="813815"/>
                  </a:lnTo>
                  <a:lnTo>
                    <a:pt x="148589" y="784605"/>
                  </a:lnTo>
                  <a:lnTo>
                    <a:pt x="116077" y="752094"/>
                  </a:lnTo>
                  <a:lnTo>
                    <a:pt x="86868" y="716279"/>
                  </a:lnTo>
                  <a:lnTo>
                    <a:pt x="61468" y="677671"/>
                  </a:lnTo>
                  <a:lnTo>
                    <a:pt x="40132" y="636269"/>
                  </a:lnTo>
                  <a:lnTo>
                    <a:pt x="22987" y="592708"/>
                  </a:lnTo>
                  <a:lnTo>
                    <a:pt x="10413" y="546988"/>
                  </a:lnTo>
                  <a:lnTo>
                    <a:pt x="2667" y="499363"/>
                  </a:lnTo>
                  <a:lnTo>
                    <a:pt x="0" y="450341"/>
                  </a:lnTo>
                  <a:close/>
                </a:path>
              </a:pathLst>
            </a:custGeom>
            <a:ln w="9144">
              <a:solidFill>
                <a:srgbClr val="4F81B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18104" y="5486400"/>
              <a:ext cx="5737733" cy="831926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3730244" y="4625467"/>
            <a:ext cx="4587240" cy="150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mbria Math"/>
                <a:cs typeface="Cambria Math"/>
              </a:rPr>
              <a:t>Участие</a:t>
            </a:r>
            <a:r>
              <a:rPr sz="1800" spc="-85" dirty="0">
                <a:latin typeface="Cambria Math"/>
                <a:cs typeface="Cambria Math"/>
              </a:rPr>
              <a:t> </a:t>
            </a:r>
            <a:r>
              <a:rPr sz="1800" spc="-10" dirty="0">
                <a:latin typeface="Cambria Math"/>
                <a:cs typeface="Cambria Math"/>
              </a:rPr>
              <a:t>социальных</a:t>
            </a:r>
            <a:r>
              <a:rPr sz="1800" spc="-20" dirty="0">
                <a:latin typeface="Cambria Math"/>
                <a:cs typeface="Cambria Math"/>
              </a:rPr>
              <a:t> </a:t>
            </a:r>
            <a:r>
              <a:rPr sz="1800" spc="-10" dirty="0">
                <a:latin typeface="Cambria Math"/>
                <a:cs typeface="Cambria Math"/>
              </a:rPr>
              <a:t>партнеров</a:t>
            </a:r>
            <a:endParaRPr sz="1800">
              <a:latin typeface="Cambria Math"/>
              <a:cs typeface="Cambria Math"/>
            </a:endParaRPr>
          </a:p>
          <a:p>
            <a:pPr>
              <a:lnSpc>
                <a:spcPct val="100000"/>
              </a:lnSpc>
            </a:pPr>
            <a:endParaRPr sz="1800">
              <a:latin typeface="Cambria Math"/>
              <a:cs typeface="Cambria Math"/>
            </a:endParaRPr>
          </a:p>
          <a:p>
            <a:pPr>
              <a:lnSpc>
                <a:spcPct val="100000"/>
              </a:lnSpc>
              <a:spcBef>
                <a:spcPts val="1145"/>
              </a:spcBef>
            </a:pPr>
            <a:endParaRPr sz="1800">
              <a:latin typeface="Cambria Math"/>
              <a:cs typeface="Cambria Math"/>
            </a:endParaRPr>
          </a:p>
          <a:p>
            <a:pPr marL="12700">
              <a:lnSpc>
                <a:spcPts val="2075"/>
              </a:lnSpc>
            </a:pPr>
            <a:r>
              <a:rPr sz="1800" spc="-10" dirty="0">
                <a:latin typeface="Cambria Math"/>
                <a:cs typeface="Cambria Math"/>
              </a:rPr>
              <a:t>Методическое</a:t>
            </a:r>
            <a:r>
              <a:rPr sz="1800" spc="-85" dirty="0">
                <a:latin typeface="Cambria Math"/>
                <a:cs typeface="Cambria Math"/>
              </a:rPr>
              <a:t> </a:t>
            </a:r>
            <a:r>
              <a:rPr sz="1800" spc="-10" dirty="0">
                <a:latin typeface="Cambria Math"/>
                <a:cs typeface="Cambria Math"/>
              </a:rPr>
              <a:t>сопровождение</a:t>
            </a:r>
            <a:endParaRPr sz="1800">
              <a:latin typeface="Cambria Math"/>
              <a:cs typeface="Cambria Math"/>
            </a:endParaRPr>
          </a:p>
          <a:p>
            <a:pPr marL="12700">
              <a:lnSpc>
                <a:spcPts val="2075"/>
              </a:lnSpc>
            </a:pPr>
            <a:r>
              <a:rPr sz="1800" spc="-10" dirty="0">
                <a:latin typeface="Cambria Math"/>
                <a:cs typeface="Cambria Math"/>
              </a:rPr>
              <a:t>профессиональной</a:t>
            </a:r>
            <a:r>
              <a:rPr sz="1800" spc="20" dirty="0">
                <a:latin typeface="Cambria Math"/>
                <a:cs typeface="Cambria Math"/>
              </a:rPr>
              <a:t> </a:t>
            </a:r>
            <a:r>
              <a:rPr sz="1800" spc="-10" dirty="0">
                <a:latin typeface="Cambria Math"/>
                <a:cs typeface="Cambria Math"/>
              </a:rPr>
              <a:t>деятельности</a:t>
            </a:r>
            <a:r>
              <a:rPr sz="1800" spc="10" dirty="0">
                <a:latin typeface="Cambria Math"/>
                <a:cs typeface="Cambria Math"/>
              </a:rPr>
              <a:t> </a:t>
            </a:r>
            <a:r>
              <a:rPr sz="1800" spc="-10" dirty="0">
                <a:latin typeface="Cambria Math"/>
                <a:cs typeface="Cambria Math"/>
              </a:rPr>
              <a:t>педагогов</a:t>
            </a:r>
            <a:endParaRPr sz="1800">
              <a:latin typeface="Cambria Math"/>
              <a:cs typeface="Cambria Math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715767" y="5422391"/>
            <a:ext cx="909955" cy="909955"/>
            <a:chOff x="2715767" y="5422391"/>
            <a:chExt cx="909955" cy="909955"/>
          </a:xfrm>
        </p:grpSpPr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0339" y="5426963"/>
              <a:ext cx="900684" cy="900684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2720339" y="5426963"/>
              <a:ext cx="901065" cy="901065"/>
            </a:xfrm>
            <a:custGeom>
              <a:avLst/>
              <a:gdLst/>
              <a:ahLst/>
              <a:cxnLst/>
              <a:rect l="l" t="t" r="r" b="b"/>
              <a:pathLst>
                <a:path w="901064" h="901064">
                  <a:moveTo>
                    <a:pt x="0" y="450342"/>
                  </a:moveTo>
                  <a:lnTo>
                    <a:pt x="2667" y="401269"/>
                  </a:lnTo>
                  <a:lnTo>
                    <a:pt x="10414" y="353733"/>
                  </a:lnTo>
                  <a:lnTo>
                    <a:pt x="22987" y="308000"/>
                  </a:lnTo>
                  <a:lnTo>
                    <a:pt x="40132" y="264337"/>
                  </a:lnTo>
                  <a:lnTo>
                    <a:pt x="61468" y="223037"/>
                  </a:lnTo>
                  <a:lnTo>
                    <a:pt x="86868" y="184378"/>
                  </a:lnTo>
                  <a:lnTo>
                    <a:pt x="116078" y="148590"/>
                  </a:lnTo>
                  <a:lnTo>
                    <a:pt x="148590" y="116078"/>
                  </a:lnTo>
                  <a:lnTo>
                    <a:pt x="184404" y="86868"/>
                  </a:lnTo>
                  <a:lnTo>
                    <a:pt x="223012" y="61468"/>
                  </a:lnTo>
                  <a:lnTo>
                    <a:pt x="264414" y="40132"/>
                  </a:lnTo>
                  <a:lnTo>
                    <a:pt x="307975" y="22987"/>
                  </a:lnTo>
                  <a:lnTo>
                    <a:pt x="353695" y="10414"/>
                  </a:lnTo>
                  <a:lnTo>
                    <a:pt x="401320" y="2667"/>
                  </a:lnTo>
                  <a:lnTo>
                    <a:pt x="450342" y="0"/>
                  </a:lnTo>
                  <a:lnTo>
                    <a:pt x="499364" y="2667"/>
                  </a:lnTo>
                  <a:lnTo>
                    <a:pt x="546988" y="10414"/>
                  </a:lnTo>
                  <a:lnTo>
                    <a:pt x="592709" y="22987"/>
                  </a:lnTo>
                  <a:lnTo>
                    <a:pt x="636270" y="40132"/>
                  </a:lnTo>
                  <a:lnTo>
                    <a:pt x="677672" y="61468"/>
                  </a:lnTo>
                  <a:lnTo>
                    <a:pt x="716280" y="86868"/>
                  </a:lnTo>
                  <a:lnTo>
                    <a:pt x="752094" y="116078"/>
                  </a:lnTo>
                  <a:lnTo>
                    <a:pt x="784606" y="148590"/>
                  </a:lnTo>
                  <a:lnTo>
                    <a:pt x="813815" y="184378"/>
                  </a:lnTo>
                  <a:lnTo>
                    <a:pt x="839215" y="223037"/>
                  </a:lnTo>
                  <a:lnTo>
                    <a:pt x="860551" y="264337"/>
                  </a:lnTo>
                  <a:lnTo>
                    <a:pt x="877697" y="308000"/>
                  </a:lnTo>
                  <a:lnTo>
                    <a:pt x="890270" y="353733"/>
                  </a:lnTo>
                  <a:lnTo>
                    <a:pt x="898017" y="401269"/>
                  </a:lnTo>
                  <a:lnTo>
                    <a:pt x="900684" y="450342"/>
                  </a:lnTo>
                  <a:lnTo>
                    <a:pt x="898017" y="499414"/>
                  </a:lnTo>
                  <a:lnTo>
                    <a:pt x="890270" y="546950"/>
                  </a:lnTo>
                  <a:lnTo>
                    <a:pt x="877697" y="592683"/>
                  </a:lnTo>
                  <a:lnTo>
                    <a:pt x="860551" y="636333"/>
                  </a:lnTo>
                  <a:lnTo>
                    <a:pt x="839215" y="677633"/>
                  </a:lnTo>
                  <a:lnTo>
                    <a:pt x="813815" y="716305"/>
                  </a:lnTo>
                  <a:lnTo>
                    <a:pt x="784606" y="752068"/>
                  </a:lnTo>
                  <a:lnTo>
                    <a:pt x="752094" y="784656"/>
                  </a:lnTo>
                  <a:lnTo>
                    <a:pt x="716280" y="813790"/>
                  </a:lnTo>
                  <a:lnTo>
                    <a:pt x="677672" y="839203"/>
                  </a:lnTo>
                  <a:lnTo>
                    <a:pt x="636270" y="860602"/>
                  </a:lnTo>
                  <a:lnTo>
                    <a:pt x="592709" y="877722"/>
                  </a:lnTo>
                  <a:lnTo>
                    <a:pt x="546988" y="890295"/>
                  </a:lnTo>
                  <a:lnTo>
                    <a:pt x="499364" y="898042"/>
                  </a:lnTo>
                  <a:lnTo>
                    <a:pt x="450342" y="900684"/>
                  </a:lnTo>
                  <a:lnTo>
                    <a:pt x="401320" y="898042"/>
                  </a:lnTo>
                  <a:lnTo>
                    <a:pt x="353695" y="890295"/>
                  </a:lnTo>
                  <a:lnTo>
                    <a:pt x="307975" y="877722"/>
                  </a:lnTo>
                  <a:lnTo>
                    <a:pt x="264414" y="860602"/>
                  </a:lnTo>
                  <a:lnTo>
                    <a:pt x="223012" y="839203"/>
                  </a:lnTo>
                  <a:lnTo>
                    <a:pt x="184404" y="813790"/>
                  </a:lnTo>
                  <a:lnTo>
                    <a:pt x="148590" y="784656"/>
                  </a:lnTo>
                  <a:lnTo>
                    <a:pt x="116078" y="752068"/>
                  </a:lnTo>
                  <a:lnTo>
                    <a:pt x="86868" y="716305"/>
                  </a:lnTo>
                  <a:lnTo>
                    <a:pt x="61468" y="677633"/>
                  </a:lnTo>
                  <a:lnTo>
                    <a:pt x="40132" y="636333"/>
                  </a:lnTo>
                  <a:lnTo>
                    <a:pt x="22987" y="592683"/>
                  </a:lnTo>
                  <a:lnTo>
                    <a:pt x="10414" y="546950"/>
                  </a:lnTo>
                  <a:lnTo>
                    <a:pt x="2667" y="499414"/>
                  </a:lnTo>
                  <a:lnTo>
                    <a:pt x="0" y="450342"/>
                  </a:lnTo>
                  <a:close/>
                </a:path>
              </a:pathLst>
            </a:custGeom>
            <a:ln w="9144">
              <a:solidFill>
                <a:srgbClr val="4F81B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9200" y="152400"/>
            <a:ext cx="6821170" cy="8394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6520" marR="5080" indent="-83820">
              <a:lnSpc>
                <a:spcPct val="109000"/>
              </a:lnSpc>
              <a:spcBef>
                <a:spcPts val="100"/>
              </a:spcBef>
            </a:pPr>
            <a:r>
              <a:rPr dirty="0"/>
              <a:t>Модель</a:t>
            </a:r>
            <a:r>
              <a:rPr spc="-35" dirty="0"/>
              <a:t> </a:t>
            </a:r>
            <a:r>
              <a:rPr dirty="0"/>
              <a:t>образовательной</a:t>
            </a:r>
            <a:r>
              <a:rPr spc="170" dirty="0"/>
              <a:t> </a:t>
            </a:r>
            <a:r>
              <a:rPr dirty="0"/>
              <a:t>деятельности</a:t>
            </a:r>
            <a:r>
              <a:rPr spc="120" dirty="0"/>
              <a:t> </a:t>
            </a:r>
            <a:r>
              <a:rPr spc="-25" dirty="0"/>
              <a:t>ДОО </a:t>
            </a:r>
            <a:r>
              <a:rPr dirty="0"/>
              <a:t>по</a:t>
            </a:r>
            <a:r>
              <a:rPr spc="40" dirty="0"/>
              <a:t> </a:t>
            </a:r>
            <a:r>
              <a:rPr dirty="0"/>
              <a:t>ранней</a:t>
            </a:r>
            <a:r>
              <a:rPr spc="35" dirty="0"/>
              <a:t> </a:t>
            </a:r>
            <a:r>
              <a:rPr dirty="0"/>
              <a:t>профориентации</a:t>
            </a:r>
            <a:r>
              <a:rPr spc="245" dirty="0"/>
              <a:t> </a:t>
            </a:r>
            <a:r>
              <a:rPr spc="-10" dirty="0"/>
              <a:t>дошкольников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52983" y="1145353"/>
            <a:ext cx="5372100" cy="3367404"/>
            <a:chOff x="452983" y="1145353"/>
            <a:chExt cx="5372100" cy="3367404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91839" y="1979676"/>
              <a:ext cx="2532888" cy="253288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2983" y="1145353"/>
              <a:ext cx="2307971" cy="125888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3775" y="1152144"/>
              <a:ext cx="2231136" cy="119786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93775" y="1152144"/>
              <a:ext cx="2231390" cy="1198245"/>
            </a:xfrm>
            <a:custGeom>
              <a:avLst/>
              <a:gdLst/>
              <a:ahLst/>
              <a:cxnLst/>
              <a:rect l="l" t="t" r="r" b="b"/>
              <a:pathLst>
                <a:path w="2231390" h="1198245">
                  <a:moveTo>
                    <a:pt x="0" y="199643"/>
                  </a:moveTo>
                  <a:lnTo>
                    <a:pt x="5270" y="153923"/>
                  </a:lnTo>
                  <a:lnTo>
                    <a:pt x="20294" y="111886"/>
                  </a:lnTo>
                  <a:lnTo>
                    <a:pt x="43853" y="74802"/>
                  </a:lnTo>
                  <a:lnTo>
                    <a:pt x="74777" y="43814"/>
                  </a:lnTo>
                  <a:lnTo>
                    <a:pt x="111848" y="20319"/>
                  </a:lnTo>
                  <a:lnTo>
                    <a:pt x="153860" y="5333"/>
                  </a:lnTo>
                  <a:lnTo>
                    <a:pt x="199644" y="0"/>
                  </a:lnTo>
                  <a:lnTo>
                    <a:pt x="2031492" y="0"/>
                  </a:lnTo>
                  <a:lnTo>
                    <a:pt x="2077212" y="5333"/>
                  </a:lnTo>
                  <a:lnTo>
                    <a:pt x="2119249" y="20319"/>
                  </a:lnTo>
                  <a:lnTo>
                    <a:pt x="2156333" y="43814"/>
                  </a:lnTo>
                  <a:lnTo>
                    <a:pt x="2187321" y="74802"/>
                  </a:lnTo>
                  <a:lnTo>
                    <a:pt x="2210816" y="111886"/>
                  </a:lnTo>
                  <a:lnTo>
                    <a:pt x="2225802" y="153923"/>
                  </a:lnTo>
                  <a:lnTo>
                    <a:pt x="2231136" y="199643"/>
                  </a:lnTo>
                  <a:lnTo>
                    <a:pt x="2231136" y="998219"/>
                  </a:lnTo>
                  <a:lnTo>
                    <a:pt x="2225802" y="1043939"/>
                  </a:lnTo>
                  <a:lnTo>
                    <a:pt x="2210816" y="1085977"/>
                  </a:lnTo>
                  <a:lnTo>
                    <a:pt x="2187321" y="1123060"/>
                  </a:lnTo>
                  <a:lnTo>
                    <a:pt x="2156333" y="1154048"/>
                  </a:lnTo>
                  <a:lnTo>
                    <a:pt x="2119249" y="1177543"/>
                  </a:lnTo>
                  <a:lnTo>
                    <a:pt x="2077212" y="1192529"/>
                  </a:lnTo>
                  <a:lnTo>
                    <a:pt x="2031492" y="1197864"/>
                  </a:lnTo>
                  <a:lnTo>
                    <a:pt x="199644" y="1197864"/>
                  </a:lnTo>
                  <a:lnTo>
                    <a:pt x="153860" y="1192529"/>
                  </a:lnTo>
                  <a:lnTo>
                    <a:pt x="111848" y="1177543"/>
                  </a:lnTo>
                  <a:lnTo>
                    <a:pt x="74777" y="1154048"/>
                  </a:lnTo>
                  <a:lnTo>
                    <a:pt x="43853" y="1123060"/>
                  </a:lnTo>
                  <a:lnTo>
                    <a:pt x="20294" y="1085977"/>
                  </a:lnTo>
                  <a:lnTo>
                    <a:pt x="5270" y="1043939"/>
                  </a:lnTo>
                  <a:lnTo>
                    <a:pt x="0" y="998219"/>
                  </a:lnTo>
                  <a:lnTo>
                    <a:pt x="0" y="199643"/>
                  </a:lnTo>
                  <a:close/>
                </a:path>
              </a:pathLst>
            </a:custGeom>
            <a:ln w="9144">
              <a:solidFill>
                <a:srgbClr val="96B85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50544" y="1179321"/>
            <a:ext cx="1920239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66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mbria Math"/>
                <a:cs typeface="Cambria Math"/>
              </a:rPr>
              <a:t>Организация воспитательно- образовательного</a:t>
            </a:r>
            <a:endParaRPr sz="1800">
              <a:latin typeface="Cambria Math"/>
              <a:cs typeface="Cambria Math"/>
            </a:endParaRPr>
          </a:p>
          <a:p>
            <a:pPr marL="497205">
              <a:lnSpc>
                <a:spcPct val="100000"/>
              </a:lnSpc>
            </a:pPr>
            <a:r>
              <a:rPr sz="1800" spc="-10" dirty="0">
                <a:latin typeface="Cambria Math"/>
                <a:cs typeface="Cambria Math"/>
              </a:rPr>
              <a:t>процесса</a:t>
            </a:r>
            <a:endParaRPr sz="1800">
              <a:latin typeface="Cambria Math"/>
              <a:cs typeface="Cambria Math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364604" y="4505920"/>
            <a:ext cx="2280920" cy="1515110"/>
            <a:chOff x="6364604" y="4505920"/>
            <a:chExt cx="2280920" cy="1515110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64604" y="4505920"/>
              <a:ext cx="2280539" cy="151484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05371" y="4512564"/>
              <a:ext cx="2203704" cy="1453896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6405371" y="4512564"/>
              <a:ext cx="2204085" cy="1454150"/>
            </a:xfrm>
            <a:custGeom>
              <a:avLst/>
              <a:gdLst/>
              <a:ahLst/>
              <a:cxnLst/>
              <a:rect l="l" t="t" r="r" b="b"/>
              <a:pathLst>
                <a:path w="2204084" h="1454150">
                  <a:moveTo>
                    <a:pt x="0" y="242316"/>
                  </a:moveTo>
                  <a:lnTo>
                    <a:pt x="4952" y="193421"/>
                  </a:lnTo>
                  <a:lnTo>
                    <a:pt x="19050" y="147955"/>
                  </a:lnTo>
                  <a:lnTo>
                    <a:pt x="41401" y="106806"/>
                  </a:lnTo>
                  <a:lnTo>
                    <a:pt x="70992" y="70993"/>
                  </a:lnTo>
                  <a:lnTo>
                    <a:pt x="106806" y="41402"/>
                  </a:lnTo>
                  <a:lnTo>
                    <a:pt x="147954" y="19050"/>
                  </a:lnTo>
                  <a:lnTo>
                    <a:pt x="193421" y="4953"/>
                  </a:lnTo>
                  <a:lnTo>
                    <a:pt x="242316" y="0"/>
                  </a:lnTo>
                  <a:lnTo>
                    <a:pt x="1961387" y="0"/>
                  </a:lnTo>
                  <a:lnTo>
                    <a:pt x="2010282" y="4953"/>
                  </a:lnTo>
                  <a:lnTo>
                    <a:pt x="2055749" y="19050"/>
                  </a:lnTo>
                  <a:lnTo>
                    <a:pt x="2096897" y="41402"/>
                  </a:lnTo>
                  <a:lnTo>
                    <a:pt x="2132710" y="70993"/>
                  </a:lnTo>
                  <a:lnTo>
                    <a:pt x="2162302" y="106806"/>
                  </a:lnTo>
                  <a:lnTo>
                    <a:pt x="2184654" y="147955"/>
                  </a:lnTo>
                  <a:lnTo>
                    <a:pt x="2198751" y="193421"/>
                  </a:lnTo>
                  <a:lnTo>
                    <a:pt x="2203704" y="242316"/>
                  </a:lnTo>
                  <a:lnTo>
                    <a:pt x="2203704" y="1211580"/>
                  </a:lnTo>
                  <a:lnTo>
                    <a:pt x="2198751" y="1260411"/>
                  </a:lnTo>
                  <a:lnTo>
                    <a:pt x="2184654" y="1305902"/>
                  </a:lnTo>
                  <a:lnTo>
                    <a:pt x="2162302" y="1347063"/>
                  </a:lnTo>
                  <a:lnTo>
                    <a:pt x="2132710" y="1382928"/>
                  </a:lnTo>
                  <a:lnTo>
                    <a:pt x="2096897" y="1412506"/>
                  </a:lnTo>
                  <a:lnTo>
                    <a:pt x="2055749" y="1434858"/>
                  </a:lnTo>
                  <a:lnTo>
                    <a:pt x="2010282" y="1448968"/>
                  </a:lnTo>
                  <a:lnTo>
                    <a:pt x="1961387" y="1453896"/>
                  </a:lnTo>
                  <a:lnTo>
                    <a:pt x="242316" y="1453896"/>
                  </a:lnTo>
                  <a:lnTo>
                    <a:pt x="193421" y="1448968"/>
                  </a:lnTo>
                  <a:lnTo>
                    <a:pt x="147954" y="1434858"/>
                  </a:lnTo>
                  <a:lnTo>
                    <a:pt x="106806" y="1412506"/>
                  </a:lnTo>
                  <a:lnTo>
                    <a:pt x="70992" y="1382928"/>
                  </a:lnTo>
                  <a:lnTo>
                    <a:pt x="41401" y="1347063"/>
                  </a:lnTo>
                  <a:lnTo>
                    <a:pt x="19050" y="1305902"/>
                  </a:lnTo>
                  <a:lnTo>
                    <a:pt x="4952" y="1260411"/>
                  </a:lnTo>
                  <a:lnTo>
                    <a:pt x="0" y="1211580"/>
                  </a:lnTo>
                  <a:lnTo>
                    <a:pt x="0" y="242316"/>
                  </a:lnTo>
                  <a:close/>
                </a:path>
              </a:pathLst>
            </a:custGeom>
            <a:ln w="9144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6564883" y="4808601"/>
            <a:ext cx="187769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5910" marR="5080" indent="-283845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mbria Math"/>
                <a:cs typeface="Cambria Math"/>
              </a:rPr>
              <a:t>Взаимодействие</a:t>
            </a:r>
            <a:r>
              <a:rPr sz="1800" spc="-130" dirty="0">
                <a:latin typeface="Cambria Math"/>
                <a:cs typeface="Cambria Math"/>
              </a:rPr>
              <a:t> </a:t>
            </a:r>
            <a:r>
              <a:rPr sz="1800" spc="-50" dirty="0">
                <a:latin typeface="Cambria Math"/>
                <a:cs typeface="Cambria Math"/>
              </a:rPr>
              <a:t>с </a:t>
            </a:r>
            <a:r>
              <a:rPr sz="1800" spc="-10" dirty="0">
                <a:latin typeface="Cambria Math"/>
                <a:cs typeface="Cambria Math"/>
              </a:rPr>
              <a:t>социальным окружением</a:t>
            </a:r>
            <a:endParaRPr sz="1800">
              <a:latin typeface="Cambria Math"/>
              <a:cs typeface="Cambria Math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414896" y="1065275"/>
            <a:ext cx="2481580" cy="1664335"/>
            <a:chOff x="6414896" y="1065275"/>
            <a:chExt cx="2481580" cy="1664335"/>
          </a:xfrm>
        </p:grpSpPr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14896" y="1149850"/>
              <a:ext cx="2481579" cy="1441965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05955" y="1065275"/>
              <a:ext cx="2354453" cy="166395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455663" y="1156715"/>
              <a:ext cx="2404872" cy="138074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455663" y="1156715"/>
              <a:ext cx="2405380" cy="1381125"/>
            </a:xfrm>
            <a:custGeom>
              <a:avLst/>
              <a:gdLst/>
              <a:ahLst/>
              <a:cxnLst/>
              <a:rect l="l" t="t" r="r" b="b"/>
              <a:pathLst>
                <a:path w="2405379" h="1381125">
                  <a:moveTo>
                    <a:pt x="0" y="230124"/>
                  </a:moveTo>
                  <a:lnTo>
                    <a:pt x="4699" y="183769"/>
                  </a:lnTo>
                  <a:lnTo>
                    <a:pt x="18034" y="140588"/>
                  </a:lnTo>
                  <a:lnTo>
                    <a:pt x="39243" y="101473"/>
                  </a:lnTo>
                  <a:lnTo>
                    <a:pt x="67437" y="67437"/>
                  </a:lnTo>
                  <a:lnTo>
                    <a:pt x="101472" y="39243"/>
                  </a:lnTo>
                  <a:lnTo>
                    <a:pt x="140588" y="18034"/>
                  </a:lnTo>
                  <a:lnTo>
                    <a:pt x="183768" y="4699"/>
                  </a:lnTo>
                  <a:lnTo>
                    <a:pt x="230124" y="0"/>
                  </a:lnTo>
                  <a:lnTo>
                    <a:pt x="2174747" y="0"/>
                  </a:lnTo>
                  <a:lnTo>
                    <a:pt x="2221103" y="4699"/>
                  </a:lnTo>
                  <a:lnTo>
                    <a:pt x="2264283" y="18034"/>
                  </a:lnTo>
                  <a:lnTo>
                    <a:pt x="2303399" y="39243"/>
                  </a:lnTo>
                  <a:lnTo>
                    <a:pt x="2337435" y="67437"/>
                  </a:lnTo>
                  <a:lnTo>
                    <a:pt x="2365629" y="101473"/>
                  </a:lnTo>
                  <a:lnTo>
                    <a:pt x="2386838" y="140588"/>
                  </a:lnTo>
                  <a:lnTo>
                    <a:pt x="2400172" y="183769"/>
                  </a:lnTo>
                  <a:lnTo>
                    <a:pt x="2404871" y="230124"/>
                  </a:lnTo>
                  <a:lnTo>
                    <a:pt x="2404871" y="1150620"/>
                  </a:lnTo>
                  <a:lnTo>
                    <a:pt x="2400172" y="1196975"/>
                  </a:lnTo>
                  <a:lnTo>
                    <a:pt x="2386838" y="1240155"/>
                  </a:lnTo>
                  <a:lnTo>
                    <a:pt x="2365629" y="1279271"/>
                  </a:lnTo>
                  <a:lnTo>
                    <a:pt x="2337435" y="1313307"/>
                  </a:lnTo>
                  <a:lnTo>
                    <a:pt x="2303399" y="1341501"/>
                  </a:lnTo>
                  <a:lnTo>
                    <a:pt x="2264283" y="1362710"/>
                  </a:lnTo>
                  <a:lnTo>
                    <a:pt x="2221103" y="1376045"/>
                  </a:lnTo>
                  <a:lnTo>
                    <a:pt x="2174747" y="1380744"/>
                  </a:lnTo>
                  <a:lnTo>
                    <a:pt x="230124" y="1380744"/>
                  </a:lnTo>
                  <a:lnTo>
                    <a:pt x="183768" y="1376045"/>
                  </a:lnTo>
                  <a:lnTo>
                    <a:pt x="140588" y="1362710"/>
                  </a:lnTo>
                  <a:lnTo>
                    <a:pt x="101472" y="1341501"/>
                  </a:lnTo>
                  <a:lnTo>
                    <a:pt x="67437" y="1313307"/>
                  </a:lnTo>
                  <a:lnTo>
                    <a:pt x="39243" y="1279271"/>
                  </a:lnTo>
                  <a:lnTo>
                    <a:pt x="18034" y="1240155"/>
                  </a:lnTo>
                  <a:lnTo>
                    <a:pt x="4699" y="1196975"/>
                  </a:lnTo>
                  <a:lnTo>
                    <a:pt x="0" y="1150620"/>
                  </a:lnTo>
                  <a:lnTo>
                    <a:pt x="0" y="230124"/>
                  </a:lnTo>
                  <a:close/>
                </a:path>
              </a:pathLst>
            </a:custGeom>
            <a:ln w="9144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679818" y="1137665"/>
            <a:ext cx="196215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8605" marR="264160" indent="31750" algn="just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mbria Math"/>
                <a:cs typeface="Cambria Math"/>
              </a:rPr>
              <a:t>Организация развивающей предметно-</a:t>
            </a:r>
            <a:endParaRPr sz="1800">
              <a:latin typeface="Cambria Math"/>
              <a:cs typeface="Cambria Math"/>
            </a:endParaRPr>
          </a:p>
          <a:p>
            <a:pPr marL="668020" marR="5080" indent="-655955">
              <a:lnSpc>
                <a:spcPct val="100000"/>
              </a:lnSpc>
            </a:pPr>
            <a:r>
              <a:rPr sz="1800" spc="-10" dirty="0">
                <a:latin typeface="Cambria Math"/>
                <a:cs typeface="Cambria Math"/>
              </a:rPr>
              <a:t>пространственной среды</a:t>
            </a:r>
            <a:endParaRPr sz="1800">
              <a:latin typeface="Cambria Math"/>
              <a:cs typeface="Cambria Math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416433" y="4505809"/>
            <a:ext cx="2381250" cy="1410335"/>
            <a:chOff x="416433" y="4505809"/>
            <a:chExt cx="2381250" cy="1410335"/>
          </a:xfrm>
        </p:grpSpPr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16433" y="4505809"/>
              <a:ext cx="2380996" cy="140981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57200" y="4512563"/>
              <a:ext cx="2304288" cy="1348740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57200" y="4512563"/>
              <a:ext cx="2304415" cy="1348740"/>
            </a:xfrm>
            <a:custGeom>
              <a:avLst/>
              <a:gdLst/>
              <a:ahLst/>
              <a:cxnLst/>
              <a:rect l="l" t="t" r="r" b="b"/>
              <a:pathLst>
                <a:path w="2304415" h="1348739">
                  <a:moveTo>
                    <a:pt x="0" y="224790"/>
                  </a:moveTo>
                  <a:lnTo>
                    <a:pt x="4571" y="179450"/>
                  </a:lnTo>
                  <a:lnTo>
                    <a:pt x="17665" y="137287"/>
                  </a:lnTo>
                  <a:lnTo>
                    <a:pt x="38392" y="99060"/>
                  </a:lnTo>
                  <a:lnTo>
                    <a:pt x="65836" y="65786"/>
                  </a:lnTo>
                  <a:lnTo>
                    <a:pt x="99110" y="38354"/>
                  </a:lnTo>
                  <a:lnTo>
                    <a:pt x="137287" y="17653"/>
                  </a:lnTo>
                  <a:lnTo>
                    <a:pt x="179489" y="4572"/>
                  </a:lnTo>
                  <a:lnTo>
                    <a:pt x="224790" y="0"/>
                  </a:lnTo>
                  <a:lnTo>
                    <a:pt x="2079498" y="0"/>
                  </a:lnTo>
                  <a:lnTo>
                    <a:pt x="2124837" y="4572"/>
                  </a:lnTo>
                  <a:lnTo>
                    <a:pt x="2167001" y="17653"/>
                  </a:lnTo>
                  <a:lnTo>
                    <a:pt x="2205228" y="38354"/>
                  </a:lnTo>
                  <a:lnTo>
                    <a:pt x="2238502" y="65786"/>
                  </a:lnTo>
                  <a:lnTo>
                    <a:pt x="2265934" y="99060"/>
                  </a:lnTo>
                  <a:lnTo>
                    <a:pt x="2286635" y="137287"/>
                  </a:lnTo>
                  <a:lnTo>
                    <a:pt x="2299716" y="179450"/>
                  </a:lnTo>
                  <a:lnTo>
                    <a:pt x="2304288" y="224790"/>
                  </a:lnTo>
                  <a:lnTo>
                    <a:pt x="2304288" y="1123950"/>
                  </a:lnTo>
                  <a:lnTo>
                    <a:pt x="2299716" y="1169250"/>
                  </a:lnTo>
                  <a:lnTo>
                    <a:pt x="2286635" y="1211440"/>
                  </a:lnTo>
                  <a:lnTo>
                    <a:pt x="2265934" y="1249629"/>
                  </a:lnTo>
                  <a:lnTo>
                    <a:pt x="2238502" y="1282890"/>
                  </a:lnTo>
                  <a:lnTo>
                    <a:pt x="2205228" y="1310347"/>
                  </a:lnTo>
                  <a:lnTo>
                    <a:pt x="2167001" y="1331074"/>
                  </a:lnTo>
                  <a:lnTo>
                    <a:pt x="2124837" y="1344168"/>
                  </a:lnTo>
                  <a:lnTo>
                    <a:pt x="2079498" y="1348740"/>
                  </a:lnTo>
                  <a:lnTo>
                    <a:pt x="224790" y="1348740"/>
                  </a:lnTo>
                  <a:lnTo>
                    <a:pt x="179489" y="1344168"/>
                  </a:lnTo>
                  <a:lnTo>
                    <a:pt x="137287" y="1331074"/>
                  </a:lnTo>
                  <a:lnTo>
                    <a:pt x="99110" y="1310347"/>
                  </a:lnTo>
                  <a:lnTo>
                    <a:pt x="65836" y="1282890"/>
                  </a:lnTo>
                  <a:lnTo>
                    <a:pt x="38392" y="1249629"/>
                  </a:lnTo>
                  <a:lnTo>
                    <a:pt x="17665" y="1211440"/>
                  </a:lnTo>
                  <a:lnTo>
                    <a:pt x="4571" y="1169250"/>
                  </a:lnTo>
                  <a:lnTo>
                    <a:pt x="0" y="1123950"/>
                  </a:lnTo>
                  <a:lnTo>
                    <a:pt x="0" y="224790"/>
                  </a:lnTo>
                  <a:close/>
                </a:path>
              </a:pathLst>
            </a:custGeom>
            <a:ln w="9142">
              <a:solidFill>
                <a:srgbClr val="BC49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663346" y="4755007"/>
            <a:ext cx="187515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Cambria Math"/>
                <a:cs typeface="Cambria Math"/>
              </a:rPr>
              <a:t>Взаимодействие</a:t>
            </a:r>
            <a:r>
              <a:rPr sz="1800" spc="-15" dirty="0">
                <a:latin typeface="Cambria Math"/>
                <a:cs typeface="Cambria Math"/>
              </a:rPr>
              <a:t> </a:t>
            </a:r>
            <a:r>
              <a:rPr sz="1800" spc="-50" dirty="0">
                <a:latin typeface="Cambria Math"/>
                <a:cs typeface="Cambria Math"/>
              </a:rPr>
              <a:t>с </a:t>
            </a:r>
            <a:r>
              <a:rPr sz="1800" spc="-10" dirty="0">
                <a:latin typeface="Cambria Math"/>
                <a:cs typeface="Cambria Math"/>
              </a:rPr>
              <a:t>семьями воспитанников</a:t>
            </a:r>
            <a:endParaRPr sz="1800">
              <a:latin typeface="Cambria Math"/>
              <a:cs typeface="Cambria Math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798064" y="2162517"/>
            <a:ext cx="3611879" cy="2432685"/>
            <a:chOff x="2798064" y="2162517"/>
            <a:chExt cx="3611879" cy="2432685"/>
          </a:xfrm>
        </p:grpSpPr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798064" y="2217470"/>
              <a:ext cx="662749" cy="61247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850896" y="2251328"/>
              <a:ext cx="564260" cy="509015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850896" y="2251328"/>
              <a:ext cx="564515" cy="509270"/>
            </a:xfrm>
            <a:custGeom>
              <a:avLst/>
              <a:gdLst/>
              <a:ahLst/>
              <a:cxnLst/>
              <a:rect l="l" t="t" r="r" b="b"/>
              <a:pathLst>
                <a:path w="564514" h="509269">
                  <a:moveTo>
                    <a:pt x="425195" y="509016"/>
                  </a:moveTo>
                  <a:lnTo>
                    <a:pt x="121158" y="291465"/>
                  </a:lnTo>
                  <a:lnTo>
                    <a:pt x="51689" y="388493"/>
                  </a:lnTo>
                  <a:lnTo>
                    <a:pt x="0" y="57912"/>
                  </a:lnTo>
                  <a:lnTo>
                    <a:pt x="329692" y="0"/>
                  </a:lnTo>
                  <a:lnTo>
                    <a:pt x="260223" y="97155"/>
                  </a:lnTo>
                  <a:lnTo>
                    <a:pt x="564261" y="314706"/>
                  </a:lnTo>
                  <a:lnTo>
                    <a:pt x="425195" y="509016"/>
                  </a:lnTo>
                  <a:close/>
                </a:path>
              </a:pathLst>
            </a:custGeom>
            <a:ln w="9523">
              <a:solidFill>
                <a:srgbClr val="7B5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839212" y="3991406"/>
              <a:ext cx="676490" cy="60332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88615" y="4023740"/>
              <a:ext cx="580389" cy="501269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2888615" y="4023740"/>
              <a:ext cx="580390" cy="501650"/>
            </a:xfrm>
            <a:custGeom>
              <a:avLst/>
              <a:gdLst/>
              <a:ahLst/>
              <a:cxnLst/>
              <a:rect l="l" t="t" r="r" b="b"/>
              <a:pathLst>
                <a:path w="580389" h="501650">
                  <a:moveTo>
                    <a:pt x="580389" y="203199"/>
                  </a:moveTo>
                  <a:lnTo>
                    <a:pt x="262255" y="399668"/>
                  </a:lnTo>
                  <a:lnTo>
                    <a:pt x="324993" y="501268"/>
                  </a:lnTo>
                  <a:lnTo>
                    <a:pt x="0" y="421131"/>
                  </a:lnTo>
                  <a:lnTo>
                    <a:pt x="74041" y="94741"/>
                  </a:lnTo>
                  <a:lnTo>
                    <a:pt x="136779" y="196468"/>
                  </a:lnTo>
                  <a:lnTo>
                    <a:pt x="454913" y="0"/>
                  </a:lnTo>
                  <a:lnTo>
                    <a:pt x="580389" y="203199"/>
                  </a:lnTo>
                  <a:close/>
                </a:path>
              </a:pathLst>
            </a:custGeom>
            <a:ln w="9523">
              <a:solidFill>
                <a:srgbClr val="7B5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73852" y="2162517"/>
              <a:ext cx="662749" cy="60786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725287" y="2195702"/>
              <a:ext cx="566420" cy="508126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5725287" y="2195702"/>
              <a:ext cx="566420" cy="508634"/>
            </a:xfrm>
            <a:custGeom>
              <a:avLst/>
              <a:gdLst/>
              <a:ahLst/>
              <a:cxnLst/>
              <a:rect l="l" t="t" r="r" b="b"/>
              <a:pathLst>
                <a:path w="566420" h="508635">
                  <a:moveTo>
                    <a:pt x="0" y="312547"/>
                  </a:moveTo>
                  <a:lnTo>
                    <a:pt x="305942" y="97789"/>
                  </a:lnTo>
                  <a:lnTo>
                    <a:pt x="237362" y="0"/>
                  </a:lnTo>
                  <a:lnTo>
                    <a:pt x="566420" y="60833"/>
                  </a:lnTo>
                  <a:lnTo>
                    <a:pt x="511810" y="391033"/>
                  </a:lnTo>
                  <a:lnTo>
                    <a:pt x="443229" y="293243"/>
                  </a:lnTo>
                  <a:lnTo>
                    <a:pt x="137160" y="508126"/>
                  </a:lnTo>
                  <a:lnTo>
                    <a:pt x="0" y="312547"/>
                  </a:lnTo>
                  <a:close/>
                </a:path>
              </a:pathLst>
            </a:custGeom>
            <a:ln w="9525">
              <a:solidFill>
                <a:srgbClr val="7B5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747004" y="3936542"/>
              <a:ext cx="662749" cy="61247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799455" y="3970654"/>
              <a:ext cx="564134" cy="509016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5799455" y="3970654"/>
              <a:ext cx="564515" cy="509270"/>
            </a:xfrm>
            <a:custGeom>
              <a:avLst/>
              <a:gdLst/>
              <a:ahLst/>
              <a:cxnLst/>
              <a:rect l="l" t="t" r="r" b="b"/>
              <a:pathLst>
                <a:path w="564514" h="509270">
                  <a:moveTo>
                    <a:pt x="139065" y="0"/>
                  </a:moveTo>
                  <a:lnTo>
                    <a:pt x="443103" y="217678"/>
                  </a:lnTo>
                  <a:lnTo>
                    <a:pt x="512572" y="120650"/>
                  </a:lnTo>
                  <a:lnTo>
                    <a:pt x="564134" y="451358"/>
                  </a:lnTo>
                  <a:lnTo>
                    <a:pt x="234442" y="509016"/>
                  </a:lnTo>
                  <a:lnTo>
                    <a:pt x="304038" y="411988"/>
                  </a:lnTo>
                  <a:lnTo>
                    <a:pt x="0" y="194310"/>
                  </a:lnTo>
                  <a:lnTo>
                    <a:pt x="139065" y="0"/>
                  </a:lnTo>
                  <a:close/>
                </a:path>
              </a:pathLst>
            </a:custGeom>
            <a:ln w="9525">
              <a:solidFill>
                <a:srgbClr val="7B5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42060">
              <a:lnSpc>
                <a:spcPct val="100000"/>
              </a:lnSpc>
              <a:spcBef>
                <a:spcPts val="100"/>
              </a:spcBef>
            </a:pPr>
            <a:r>
              <a:rPr sz="3200" spc="-10" dirty="0"/>
              <a:t>Педагогические</a:t>
            </a:r>
            <a:r>
              <a:rPr sz="3200" spc="-114" dirty="0"/>
              <a:t> </a:t>
            </a:r>
            <a:r>
              <a:rPr sz="3200" spc="-10" dirty="0"/>
              <a:t>технологии</a:t>
            </a:r>
            <a:endParaRPr sz="3200"/>
          </a:p>
        </p:txBody>
      </p:sp>
      <p:grpSp>
        <p:nvGrpSpPr>
          <p:cNvPr id="3" name="object 3"/>
          <p:cNvGrpSpPr/>
          <p:nvPr/>
        </p:nvGrpSpPr>
        <p:grpSpPr>
          <a:xfrm>
            <a:off x="219456" y="553210"/>
            <a:ext cx="8585415" cy="6013337"/>
            <a:chOff x="219456" y="553210"/>
            <a:chExt cx="8585415" cy="6013337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9663" y="680211"/>
              <a:ext cx="7953756" cy="13915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5176" y="562355"/>
              <a:ext cx="2130298" cy="155435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5468" y="553210"/>
              <a:ext cx="2034539" cy="1499617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15468" y="594359"/>
              <a:ext cx="2034539" cy="1458595"/>
            </a:xfrm>
            <a:custGeom>
              <a:avLst/>
              <a:gdLst/>
              <a:ahLst/>
              <a:cxnLst/>
              <a:rect l="l" t="t" r="r" b="b"/>
              <a:pathLst>
                <a:path w="2034539" h="1458595">
                  <a:moveTo>
                    <a:pt x="0" y="145795"/>
                  </a:moveTo>
                  <a:lnTo>
                    <a:pt x="7429" y="99694"/>
                  </a:lnTo>
                  <a:lnTo>
                    <a:pt x="28143" y="59689"/>
                  </a:lnTo>
                  <a:lnTo>
                    <a:pt x="59715" y="28066"/>
                  </a:lnTo>
                  <a:lnTo>
                    <a:pt x="99745" y="7492"/>
                  </a:lnTo>
                  <a:lnTo>
                    <a:pt x="145846" y="0"/>
                  </a:lnTo>
                  <a:lnTo>
                    <a:pt x="1888744" y="0"/>
                  </a:lnTo>
                  <a:lnTo>
                    <a:pt x="1934845" y="7492"/>
                  </a:lnTo>
                  <a:lnTo>
                    <a:pt x="1974850" y="28066"/>
                  </a:lnTo>
                  <a:lnTo>
                    <a:pt x="2006345" y="59689"/>
                  </a:lnTo>
                  <a:lnTo>
                    <a:pt x="2027046" y="99694"/>
                  </a:lnTo>
                  <a:lnTo>
                    <a:pt x="2034539" y="145795"/>
                  </a:lnTo>
                  <a:lnTo>
                    <a:pt x="2034539" y="1312672"/>
                  </a:lnTo>
                  <a:lnTo>
                    <a:pt x="2027046" y="1358773"/>
                  </a:lnTo>
                  <a:lnTo>
                    <a:pt x="2006345" y="1398777"/>
                  </a:lnTo>
                  <a:lnTo>
                    <a:pt x="1974850" y="1430274"/>
                  </a:lnTo>
                  <a:lnTo>
                    <a:pt x="1934845" y="1450975"/>
                  </a:lnTo>
                  <a:lnTo>
                    <a:pt x="1888744" y="1458467"/>
                  </a:lnTo>
                  <a:lnTo>
                    <a:pt x="145846" y="1458467"/>
                  </a:lnTo>
                  <a:lnTo>
                    <a:pt x="99745" y="1450975"/>
                  </a:lnTo>
                  <a:lnTo>
                    <a:pt x="59715" y="1430274"/>
                  </a:lnTo>
                  <a:lnTo>
                    <a:pt x="28143" y="1398777"/>
                  </a:lnTo>
                  <a:lnTo>
                    <a:pt x="7429" y="1358773"/>
                  </a:lnTo>
                  <a:lnTo>
                    <a:pt x="0" y="1312672"/>
                  </a:lnTo>
                  <a:lnTo>
                    <a:pt x="0" y="145795"/>
                  </a:lnTo>
                  <a:close/>
                </a:path>
              </a:pathLst>
            </a:custGeom>
            <a:ln w="91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1964" y="2240914"/>
              <a:ext cx="8086217" cy="128790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9456" y="2121408"/>
              <a:ext cx="2221865" cy="143090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9748" y="2153411"/>
              <a:ext cx="2125980" cy="133502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69748" y="2153411"/>
              <a:ext cx="2125980" cy="1335405"/>
            </a:xfrm>
            <a:custGeom>
              <a:avLst/>
              <a:gdLst/>
              <a:ahLst/>
              <a:cxnLst/>
              <a:rect l="l" t="t" r="r" b="b"/>
              <a:pathLst>
                <a:path w="2125980" h="1335404">
                  <a:moveTo>
                    <a:pt x="0" y="133476"/>
                  </a:moveTo>
                  <a:lnTo>
                    <a:pt x="6807" y="91312"/>
                  </a:lnTo>
                  <a:lnTo>
                    <a:pt x="25755" y="54610"/>
                  </a:lnTo>
                  <a:lnTo>
                    <a:pt x="54660" y="25780"/>
                  </a:lnTo>
                  <a:lnTo>
                    <a:pt x="91300" y="6858"/>
                  </a:lnTo>
                  <a:lnTo>
                    <a:pt x="133502" y="0"/>
                  </a:lnTo>
                  <a:lnTo>
                    <a:pt x="1992502" y="0"/>
                  </a:lnTo>
                  <a:lnTo>
                    <a:pt x="2034666" y="6858"/>
                  </a:lnTo>
                  <a:lnTo>
                    <a:pt x="2071370" y="25780"/>
                  </a:lnTo>
                  <a:lnTo>
                    <a:pt x="2100199" y="54610"/>
                  </a:lnTo>
                  <a:lnTo>
                    <a:pt x="2119122" y="91312"/>
                  </a:lnTo>
                  <a:lnTo>
                    <a:pt x="2125979" y="133476"/>
                  </a:lnTo>
                  <a:lnTo>
                    <a:pt x="2125979" y="1201547"/>
                  </a:lnTo>
                  <a:lnTo>
                    <a:pt x="2119122" y="1243711"/>
                  </a:lnTo>
                  <a:lnTo>
                    <a:pt x="2100199" y="1280414"/>
                  </a:lnTo>
                  <a:lnTo>
                    <a:pt x="2071370" y="1309242"/>
                  </a:lnTo>
                  <a:lnTo>
                    <a:pt x="2034666" y="1328165"/>
                  </a:lnTo>
                  <a:lnTo>
                    <a:pt x="1992502" y="1335024"/>
                  </a:lnTo>
                  <a:lnTo>
                    <a:pt x="133502" y="1335024"/>
                  </a:lnTo>
                  <a:lnTo>
                    <a:pt x="91300" y="1328165"/>
                  </a:lnTo>
                  <a:lnTo>
                    <a:pt x="54660" y="1309242"/>
                  </a:lnTo>
                  <a:lnTo>
                    <a:pt x="25755" y="1280414"/>
                  </a:lnTo>
                  <a:lnTo>
                    <a:pt x="6807" y="1243711"/>
                  </a:lnTo>
                  <a:lnTo>
                    <a:pt x="0" y="1201547"/>
                  </a:lnTo>
                  <a:lnTo>
                    <a:pt x="0" y="133476"/>
                  </a:lnTo>
                  <a:close/>
                </a:path>
              </a:pathLst>
            </a:custGeom>
            <a:ln w="91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32231" y="3675888"/>
              <a:ext cx="7981188" cy="135775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0896" y="3552444"/>
              <a:ext cx="2034286" cy="150393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61188" y="3584448"/>
              <a:ext cx="1938527" cy="140817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61188" y="3584448"/>
              <a:ext cx="1938655" cy="1408430"/>
            </a:xfrm>
            <a:custGeom>
              <a:avLst/>
              <a:gdLst/>
              <a:ahLst/>
              <a:cxnLst/>
              <a:rect l="l" t="t" r="r" b="b"/>
              <a:pathLst>
                <a:path w="1938655" h="1408429">
                  <a:moveTo>
                    <a:pt x="0" y="140843"/>
                  </a:moveTo>
                  <a:lnTo>
                    <a:pt x="7175" y="96265"/>
                  </a:lnTo>
                  <a:lnTo>
                    <a:pt x="27165" y="57657"/>
                  </a:lnTo>
                  <a:lnTo>
                    <a:pt x="57645" y="27177"/>
                  </a:lnTo>
                  <a:lnTo>
                    <a:pt x="96304" y="7112"/>
                  </a:lnTo>
                  <a:lnTo>
                    <a:pt x="140817" y="0"/>
                  </a:lnTo>
                  <a:lnTo>
                    <a:pt x="1797685" y="0"/>
                  </a:lnTo>
                  <a:lnTo>
                    <a:pt x="1842262" y="7112"/>
                  </a:lnTo>
                  <a:lnTo>
                    <a:pt x="1880870" y="27177"/>
                  </a:lnTo>
                  <a:lnTo>
                    <a:pt x="1911350" y="57657"/>
                  </a:lnTo>
                  <a:lnTo>
                    <a:pt x="1931416" y="96265"/>
                  </a:lnTo>
                  <a:lnTo>
                    <a:pt x="1938528" y="140843"/>
                  </a:lnTo>
                  <a:lnTo>
                    <a:pt x="1938528" y="1267333"/>
                  </a:lnTo>
                  <a:lnTo>
                    <a:pt x="1931416" y="1311909"/>
                  </a:lnTo>
                  <a:lnTo>
                    <a:pt x="1911350" y="1350518"/>
                  </a:lnTo>
                  <a:lnTo>
                    <a:pt x="1880870" y="1380997"/>
                  </a:lnTo>
                  <a:lnTo>
                    <a:pt x="1842262" y="1401064"/>
                  </a:lnTo>
                  <a:lnTo>
                    <a:pt x="1797685" y="1408176"/>
                  </a:lnTo>
                  <a:lnTo>
                    <a:pt x="140817" y="1408176"/>
                  </a:lnTo>
                  <a:lnTo>
                    <a:pt x="96304" y="1401064"/>
                  </a:lnTo>
                  <a:lnTo>
                    <a:pt x="57645" y="1380997"/>
                  </a:lnTo>
                  <a:lnTo>
                    <a:pt x="27165" y="1350518"/>
                  </a:lnTo>
                  <a:lnTo>
                    <a:pt x="7175" y="1311909"/>
                  </a:lnTo>
                  <a:lnTo>
                    <a:pt x="0" y="1267333"/>
                  </a:lnTo>
                  <a:lnTo>
                    <a:pt x="0" y="140843"/>
                  </a:lnTo>
                  <a:close/>
                </a:path>
              </a:pathLst>
            </a:custGeom>
            <a:ln w="91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08799" y="5160149"/>
              <a:ext cx="8196072" cy="1406398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2819400" y="553210"/>
            <a:ext cx="5411470" cy="5550879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745"/>
              </a:spcBef>
            </a:pPr>
            <a:r>
              <a:rPr sz="1800" b="1" dirty="0" err="1">
                <a:latin typeface="Cambria"/>
                <a:cs typeface="Cambria"/>
              </a:rPr>
              <a:t>Игровые</a:t>
            </a:r>
            <a:r>
              <a:rPr sz="1800" b="1" spc="-80" dirty="0">
                <a:latin typeface="Cambria"/>
                <a:cs typeface="Cambria"/>
              </a:rPr>
              <a:t> </a:t>
            </a:r>
            <a:r>
              <a:rPr sz="1800" b="1" spc="-10" dirty="0" err="1" smtClean="0">
                <a:latin typeface="Cambria"/>
                <a:cs typeface="Cambria"/>
              </a:rPr>
              <a:t>технологии</a:t>
            </a:r>
            <a:endParaRPr lang="ru-RU" dirty="0">
              <a:latin typeface="Cambria"/>
              <a:cs typeface="Cambria"/>
            </a:endParaRPr>
          </a:p>
          <a:p>
            <a:pPr marL="1905" algn="l">
              <a:lnSpc>
                <a:spcPct val="100000"/>
              </a:lnSpc>
              <a:spcBef>
                <a:spcPts val="745"/>
              </a:spcBef>
            </a:pPr>
            <a:r>
              <a:rPr spc="-10" dirty="0" err="1" smtClean="0">
                <a:latin typeface="Cambria"/>
                <a:cs typeface="Cambria"/>
              </a:rPr>
              <a:t>Дидактические</a:t>
            </a:r>
            <a:r>
              <a:rPr spc="-20" dirty="0" smtClean="0">
                <a:latin typeface="Cambria"/>
                <a:cs typeface="Cambria"/>
              </a:rPr>
              <a:t> </a:t>
            </a:r>
            <a:r>
              <a:rPr spc="-20" dirty="0" err="1" smtClean="0">
                <a:latin typeface="Cambria"/>
                <a:cs typeface="Cambria"/>
              </a:rPr>
              <a:t>игры</a:t>
            </a:r>
            <a:r>
              <a:rPr lang="ru-RU" spc="-20" dirty="0" smtClean="0">
                <a:latin typeface="Cambria"/>
                <a:cs typeface="Cambria"/>
              </a:rPr>
              <a:t>, </a:t>
            </a:r>
            <a:r>
              <a:rPr spc="-20" dirty="0" smtClean="0">
                <a:latin typeface="Cambria"/>
                <a:cs typeface="Cambria"/>
              </a:rPr>
              <a:t> </a:t>
            </a:r>
            <a:r>
              <a:rPr spc="-10" dirty="0" err="1">
                <a:latin typeface="Cambria"/>
                <a:cs typeface="Cambria"/>
              </a:rPr>
              <a:t>Сюжетно-</a:t>
            </a:r>
            <a:r>
              <a:rPr spc="-20" dirty="0" err="1">
                <a:latin typeface="Cambria"/>
                <a:cs typeface="Cambria"/>
              </a:rPr>
              <a:t>ролевые</a:t>
            </a:r>
            <a:r>
              <a:rPr spc="-5" dirty="0">
                <a:latin typeface="Cambria"/>
                <a:cs typeface="Cambria"/>
              </a:rPr>
              <a:t> </a:t>
            </a:r>
            <a:r>
              <a:rPr spc="-20" dirty="0" err="1" smtClean="0">
                <a:latin typeface="Cambria"/>
                <a:cs typeface="Cambria"/>
              </a:rPr>
              <a:t>игры</a:t>
            </a:r>
            <a:r>
              <a:rPr lang="ru-RU" spc="-20" dirty="0" smtClean="0">
                <a:latin typeface="Cambria"/>
                <a:cs typeface="Cambria"/>
              </a:rPr>
              <a:t>, </a:t>
            </a:r>
            <a:r>
              <a:rPr spc="-10" dirty="0" err="1" smtClean="0">
                <a:latin typeface="Cambria"/>
                <a:cs typeface="Cambria"/>
              </a:rPr>
              <a:t>Игры-экспериментирования</a:t>
            </a:r>
            <a:r>
              <a:rPr lang="ru-RU" spc="-10" dirty="0" smtClean="0">
                <a:latin typeface="Cambria"/>
                <a:cs typeface="Cambria"/>
              </a:rPr>
              <a:t>, </a:t>
            </a:r>
            <a:r>
              <a:rPr spc="-25" dirty="0" err="1" smtClean="0">
                <a:latin typeface="Cambria"/>
                <a:cs typeface="Cambria"/>
              </a:rPr>
              <a:t>Театрализованные</a:t>
            </a:r>
            <a:r>
              <a:rPr spc="40" dirty="0" smtClean="0">
                <a:latin typeface="Cambria"/>
                <a:cs typeface="Cambria"/>
              </a:rPr>
              <a:t> </a:t>
            </a:r>
            <a:r>
              <a:rPr spc="-20" dirty="0">
                <a:latin typeface="Cambria"/>
                <a:cs typeface="Cambria"/>
              </a:rPr>
              <a:t>игры</a:t>
            </a:r>
            <a:endParaRPr dirty="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1400" dirty="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15"/>
              </a:spcBef>
            </a:pPr>
            <a:endParaRPr sz="1400" dirty="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800" b="1" spc="-55" dirty="0">
                <a:latin typeface="Cambria"/>
                <a:cs typeface="Cambria"/>
              </a:rPr>
              <a:t>Технология</a:t>
            </a:r>
            <a:r>
              <a:rPr sz="1800" b="1" spc="-35" dirty="0">
                <a:latin typeface="Cambria"/>
                <a:cs typeface="Cambria"/>
              </a:rPr>
              <a:t> </a:t>
            </a:r>
            <a:r>
              <a:rPr sz="1800" b="1" spc="-10" dirty="0">
                <a:latin typeface="Cambria"/>
                <a:cs typeface="Cambria"/>
              </a:rPr>
              <a:t>макетирования</a:t>
            </a:r>
            <a:endParaRPr sz="1800" dirty="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20"/>
              </a:spcBef>
            </a:pPr>
            <a:r>
              <a:rPr spc="-10" dirty="0">
                <a:latin typeface="Cambria"/>
                <a:cs typeface="Cambria"/>
              </a:rPr>
              <a:t>Создание</a:t>
            </a:r>
            <a:r>
              <a:rPr spc="-55" dirty="0">
                <a:latin typeface="Cambria"/>
                <a:cs typeface="Cambria"/>
              </a:rPr>
              <a:t> </a:t>
            </a:r>
            <a:r>
              <a:rPr spc="-10" dirty="0">
                <a:latin typeface="Cambria"/>
                <a:cs typeface="Cambria"/>
              </a:rPr>
              <a:t>моделей,</a:t>
            </a:r>
            <a:r>
              <a:rPr spc="-30" dirty="0">
                <a:latin typeface="Cambria"/>
                <a:cs typeface="Cambria"/>
              </a:rPr>
              <a:t> </a:t>
            </a:r>
            <a:r>
              <a:rPr spc="-10" dirty="0">
                <a:latin typeface="Cambria"/>
                <a:cs typeface="Cambria"/>
              </a:rPr>
              <a:t>представляющих</a:t>
            </a:r>
            <a:r>
              <a:rPr spc="-5" dirty="0">
                <a:latin typeface="Cambria"/>
                <a:cs typeface="Cambria"/>
              </a:rPr>
              <a:t> </a:t>
            </a:r>
            <a:r>
              <a:rPr dirty="0">
                <a:latin typeface="Cambria"/>
                <a:cs typeface="Cambria"/>
              </a:rPr>
              <a:t>собой</a:t>
            </a:r>
            <a:r>
              <a:rPr spc="-55" dirty="0">
                <a:latin typeface="Cambria"/>
                <a:cs typeface="Cambria"/>
              </a:rPr>
              <a:t> </a:t>
            </a:r>
            <a:r>
              <a:rPr dirty="0" err="1">
                <a:latin typeface="Cambria"/>
                <a:cs typeface="Cambria"/>
              </a:rPr>
              <a:t>уменьшенные</a:t>
            </a:r>
            <a:r>
              <a:rPr spc="10" dirty="0">
                <a:latin typeface="Cambria"/>
                <a:cs typeface="Cambria"/>
              </a:rPr>
              <a:t> </a:t>
            </a:r>
            <a:r>
              <a:rPr spc="-10" dirty="0" err="1" smtClean="0">
                <a:latin typeface="Cambria"/>
                <a:cs typeface="Cambria"/>
              </a:rPr>
              <a:t>объекты</a:t>
            </a:r>
            <a:r>
              <a:rPr lang="ru-RU" spc="-10" dirty="0" smtClean="0">
                <a:latin typeface="Cambria"/>
                <a:cs typeface="Cambria"/>
              </a:rPr>
              <a:t>. </a:t>
            </a:r>
            <a:r>
              <a:rPr spc="-10" dirty="0" err="1" smtClean="0">
                <a:latin typeface="Cambria"/>
                <a:cs typeface="Cambria"/>
              </a:rPr>
              <a:t>Обыгрывание</a:t>
            </a:r>
            <a:r>
              <a:rPr spc="-30" dirty="0" smtClean="0">
                <a:latin typeface="Cambria"/>
                <a:cs typeface="Cambria"/>
              </a:rPr>
              <a:t> </a:t>
            </a:r>
            <a:r>
              <a:rPr dirty="0" err="1" smtClean="0">
                <a:latin typeface="Cambria"/>
                <a:cs typeface="Cambria"/>
              </a:rPr>
              <a:t>макетов</a:t>
            </a:r>
            <a:r>
              <a:rPr lang="ru-RU" dirty="0" smtClean="0">
                <a:latin typeface="Cambria"/>
                <a:cs typeface="Cambria"/>
              </a:rPr>
              <a:t>.</a:t>
            </a:r>
            <a:r>
              <a:rPr spc="229" dirty="0" smtClean="0">
                <a:latin typeface="Cambria"/>
                <a:cs typeface="Cambria"/>
              </a:rPr>
              <a:t> </a:t>
            </a:r>
            <a:endParaRPr dirty="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460"/>
              </a:spcBef>
            </a:pPr>
            <a:endParaRPr dirty="0">
              <a:latin typeface="Cambria"/>
              <a:cs typeface="Cambria"/>
            </a:endParaRPr>
          </a:p>
          <a:p>
            <a:pPr marR="22225" algn="ctr">
              <a:lnSpc>
                <a:spcPct val="100000"/>
              </a:lnSpc>
            </a:pPr>
            <a:r>
              <a:rPr sz="1800" b="1" dirty="0" err="1">
                <a:latin typeface="Cambria"/>
                <a:cs typeface="Cambria"/>
              </a:rPr>
              <a:t>Проектные</a:t>
            </a:r>
            <a:r>
              <a:rPr sz="1800" b="1" spc="-100" dirty="0">
                <a:latin typeface="Cambria"/>
                <a:cs typeface="Cambria"/>
              </a:rPr>
              <a:t> </a:t>
            </a:r>
            <a:r>
              <a:rPr sz="1800" b="1" spc="-10" dirty="0" err="1" smtClean="0">
                <a:latin typeface="Cambria"/>
                <a:cs typeface="Cambria"/>
              </a:rPr>
              <a:t>технологии</a:t>
            </a:r>
            <a:endParaRPr lang="ru-RU" dirty="0">
              <a:latin typeface="Cambria"/>
              <a:cs typeface="Cambria"/>
            </a:endParaRPr>
          </a:p>
          <a:p>
            <a:pPr marR="22225" algn="l">
              <a:lnSpc>
                <a:spcPct val="100000"/>
              </a:lnSpc>
            </a:pPr>
            <a:r>
              <a:rPr spc="-10" dirty="0" err="1" smtClean="0">
                <a:latin typeface="Cambria"/>
                <a:cs typeface="Cambria"/>
              </a:rPr>
              <a:t>Экскурсии</a:t>
            </a:r>
            <a:r>
              <a:rPr lang="ru-RU" spc="-10" dirty="0" smtClean="0">
                <a:latin typeface="Cambria"/>
                <a:cs typeface="Cambria"/>
              </a:rPr>
              <a:t>. </a:t>
            </a:r>
            <a:r>
              <a:rPr dirty="0" err="1" smtClean="0">
                <a:latin typeface="Cambria"/>
                <a:cs typeface="Cambria"/>
              </a:rPr>
              <a:t>Чтение</a:t>
            </a:r>
            <a:r>
              <a:rPr spc="40" dirty="0" smtClean="0">
                <a:latin typeface="Cambria"/>
                <a:cs typeface="Cambria"/>
              </a:rPr>
              <a:t> </a:t>
            </a:r>
            <a:r>
              <a:rPr spc="-25" dirty="0" err="1">
                <a:latin typeface="Cambria"/>
                <a:cs typeface="Cambria"/>
              </a:rPr>
              <a:t>художественной</a:t>
            </a:r>
            <a:r>
              <a:rPr spc="-110" dirty="0">
                <a:latin typeface="Cambria"/>
                <a:cs typeface="Cambria"/>
              </a:rPr>
              <a:t> </a:t>
            </a:r>
            <a:r>
              <a:rPr spc="-10" dirty="0" err="1" smtClean="0">
                <a:latin typeface="Cambria"/>
                <a:cs typeface="Cambria"/>
              </a:rPr>
              <a:t>литературы</a:t>
            </a:r>
            <a:r>
              <a:rPr lang="ru-RU" spc="-10" dirty="0" smtClean="0">
                <a:latin typeface="Cambria"/>
                <a:cs typeface="Cambria"/>
              </a:rPr>
              <a:t>. </a:t>
            </a:r>
            <a:r>
              <a:rPr spc="-10" dirty="0" err="1" smtClean="0">
                <a:latin typeface="Cambria"/>
                <a:cs typeface="Cambria"/>
              </a:rPr>
              <a:t>Продуктивные</a:t>
            </a:r>
            <a:r>
              <a:rPr spc="-55" dirty="0" smtClean="0">
                <a:latin typeface="Cambria"/>
                <a:cs typeface="Cambria"/>
              </a:rPr>
              <a:t> </a:t>
            </a:r>
            <a:r>
              <a:rPr dirty="0">
                <a:latin typeface="Cambria"/>
                <a:cs typeface="Cambria"/>
              </a:rPr>
              <a:t>виды</a:t>
            </a:r>
            <a:r>
              <a:rPr spc="-40" dirty="0">
                <a:latin typeface="Cambria"/>
                <a:cs typeface="Cambria"/>
              </a:rPr>
              <a:t> </a:t>
            </a:r>
            <a:r>
              <a:rPr spc="-10" dirty="0">
                <a:latin typeface="Cambria"/>
                <a:cs typeface="Cambria"/>
              </a:rPr>
              <a:t>деятельности Досуги,</a:t>
            </a:r>
            <a:r>
              <a:rPr spc="-20" dirty="0">
                <a:latin typeface="Cambria"/>
                <a:cs typeface="Cambria"/>
              </a:rPr>
              <a:t> </a:t>
            </a:r>
            <a:r>
              <a:rPr spc="-10" dirty="0" err="1" smtClean="0">
                <a:latin typeface="Cambria"/>
                <a:cs typeface="Cambria"/>
              </a:rPr>
              <a:t>викторины</a:t>
            </a:r>
            <a:r>
              <a:rPr lang="ru-RU" spc="-10" dirty="0" smtClean="0">
                <a:latin typeface="Cambria"/>
                <a:cs typeface="Cambria"/>
              </a:rPr>
              <a:t>.</a:t>
            </a:r>
          </a:p>
          <a:p>
            <a:pPr algn="ctr">
              <a:lnSpc>
                <a:spcPct val="100000"/>
              </a:lnSpc>
              <a:spcBef>
                <a:spcPts val="620"/>
              </a:spcBef>
            </a:pPr>
            <a:endParaRPr lang="ru-RU" sz="1400" spc="-10" dirty="0" smtClean="0">
              <a:latin typeface="Cambria"/>
              <a:cs typeface="Cambria"/>
            </a:endParaRPr>
          </a:p>
          <a:p>
            <a:pPr algn="ctr">
              <a:spcBef>
                <a:spcPts val="620"/>
              </a:spcBef>
            </a:pPr>
            <a:r>
              <a:rPr lang="ru-RU" b="1" dirty="0" smtClean="0">
                <a:latin typeface="Cambria"/>
                <a:cs typeface="Cambria"/>
              </a:rPr>
              <a:t>Цифровые технологии</a:t>
            </a:r>
            <a:endParaRPr lang="ru-RU" dirty="0" smtClean="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620"/>
              </a:spcBef>
            </a:pPr>
            <a:r>
              <a:rPr spc="-10" dirty="0" err="1" smtClean="0">
                <a:latin typeface="Cambria"/>
                <a:cs typeface="Cambria"/>
              </a:rPr>
              <a:t>Презентации</a:t>
            </a:r>
            <a:r>
              <a:rPr lang="ru-RU" spc="-10" dirty="0" smtClean="0">
                <a:latin typeface="Cambria"/>
                <a:cs typeface="Cambria"/>
              </a:rPr>
              <a:t>. </a:t>
            </a:r>
            <a:r>
              <a:rPr spc="-10" dirty="0" err="1" smtClean="0">
                <a:latin typeface="Cambria"/>
                <a:cs typeface="Cambria"/>
              </a:rPr>
              <a:t>Интерактивные</a:t>
            </a:r>
            <a:r>
              <a:rPr spc="40" dirty="0" smtClean="0">
                <a:latin typeface="Cambria"/>
                <a:cs typeface="Cambria"/>
              </a:rPr>
              <a:t> </a:t>
            </a:r>
            <a:r>
              <a:rPr spc="-20" dirty="0" err="1" smtClean="0">
                <a:latin typeface="Cambria"/>
                <a:cs typeface="Cambria"/>
              </a:rPr>
              <a:t>игры</a:t>
            </a:r>
            <a:r>
              <a:rPr lang="ru-RU" spc="-20" dirty="0" smtClean="0">
                <a:latin typeface="Cambria"/>
                <a:cs typeface="Cambria"/>
              </a:rPr>
              <a:t>.</a:t>
            </a:r>
            <a:r>
              <a:rPr spc="-20" dirty="0" smtClean="0">
                <a:latin typeface="Cambria"/>
                <a:cs typeface="Cambria"/>
              </a:rPr>
              <a:t> </a:t>
            </a:r>
            <a:r>
              <a:rPr spc="-10" dirty="0" err="1" smtClean="0">
                <a:latin typeface="Cambria"/>
                <a:cs typeface="Cambria"/>
              </a:rPr>
              <a:t>Мультфильмы</a:t>
            </a:r>
            <a:r>
              <a:rPr lang="ru-RU" spc="-10" dirty="0" smtClean="0">
                <a:latin typeface="Cambria"/>
                <a:cs typeface="Cambria"/>
              </a:rPr>
              <a:t>.</a:t>
            </a:r>
            <a:endParaRPr dirty="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270"/>
              </a:spcBef>
            </a:pPr>
            <a:r>
              <a:rPr spc="-20" dirty="0">
                <a:latin typeface="Cambria"/>
                <a:cs typeface="Cambria"/>
              </a:rPr>
              <a:t>Виртуальные</a:t>
            </a:r>
            <a:r>
              <a:rPr spc="-10" dirty="0">
                <a:latin typeface="Cambria"/>
                <a:cs typeface="Cambria"/>
              </a:rPr>
              <a:t> экскурсии</a:t>
            </a:r>
            <a:endParaRPr dirty="0">
              <a:latin typeface="Cambria"/>
              <a:cs typeface="Cambri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315468" y="5061267"/>
            <a:ext cx="2071370" cy="1595755"/>
            <a:chOff x="315468" y="5061267"/>
            <a:chExt cx="2071370" cy="1595755"/>
          </a:xfrm>
        </p:grpSpPr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15468" y="5061267"/>
              <a:ext cx="2070989" cy="159537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65760" y="5093207"/>
              <a:ext cx="1975104" cy="149961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65760" y="5093207"/>
              <a:ext cx="1975485" cy="1499870"/>
            </a:xfrm>
            <a:custGeom>
              <a:avLst/>
              <a:gdLst/>
              <a:ahLst/>
              <a:cxnLst/>
              <a:rect l="l" t="t" r="r" b="b"/>
              <a:pathLst>
                <a:path w="1975485" h="1499870">
                  <a:moveTo>
                    <a:pt x="0" y="149987"/>
                  </a:moveTo>
                  <a:lnTo>
                    <a:pt x="7645" y="102616"/>
                  </a:lnTo>
                  <a:lnTo>
                    <a:pt x="28930" y="61468"/>
                  </a:lnTo>
                  <a:lnTo>
                    <a:pt x="61391" y="28956"/>
                  </a:lnTo>
                  <a:lnTo>
                    <a:pt x="102565" y="7620"/>
                  </a:lnTo>
                  <a:lnTo>
                    <a:pt x="149961" y="0"/>
                  </a:lnTo>
                  <a:lnTo>
                    <a:pt x="1825116" y="0"/>
                  </a:lnTo>
                  <a:lnTo>
                    <a:pt x="1872488" y="7620"/>
                  </a:lnTo>
                  <a:lnTo>
                    <a:pt x="1913635" y="28956"/>
                  </a:lnTo>
                  <a:lnTo>
                    <a:pt x="1946147" y="61468"/>
                  </a:lnTo>
                  <a:lnTo>
                    <a:pt x="1967483" y="102616"/>
                  </a:lnTo>
                  <a:lnTo>
                    <a:pt x="1975103" y="149987"/>
                  </a:lnTo>
                  <a:lnTo>
                    <a:pt x="1975103" y="1349654"/>
                  </a:lnTo>
                  <a:lnTo>
                    <a:pt x="1967483" y="1397050"/>
                  </a:lnTo>
                  <a:lnTo>
                    <a:pt x="1946147" y="1438211"/>
                  </a:lnTo>
                  <a:lnTo>
                    <a:pt x="1913635" y="1470672"/>
                  </a:lnTo>
                  <a:lnTo>
                    <a:pt x="1872488" y="1491970"/>
                  </a:lnTo>
                  <a:lnTo>
                    <a:pt x="1825116" y="1499616"/>
                  </a:lnTo>
                  <a:lnTo>
                    <a:pt x="149961" y="1499616"/>
                  </a:lnTo>
                  <a:lnTo>
                    <a:pt x="102565" y="1491970"/>
                  </a:lnTo>
                  <a:lnTo>
                    <a:pt x="61391" y="1470672"/>
                  </a:lnTo>
                  <a:lnTo>
                    <a:pt x="28930" y="1438211"/>
                  </a:lnTo>
                  <a:lnTo>
                    <a:pt x="7645" y="1397050"/>
                  </a:lnTo>
                  <a:lnTo>
                    <a:pt x="0" y="1349654"/>
                  </a:lnTo>
                  <a:lnTo>
                    <a:pt x="0" y="149987"/>
                  </a:lnTo>
                  <a:close/>
                </a:path>
              </a:pathLst>
            </a:custGeom>
            <a:ln w="91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3400" y="152400"/>
            <a:ext cx="7808595" cy="1068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22400" marR="5080" indent="-1410335">
              <a:lnSpc>
                <a:spcPct val="106900"/>
              </a:lnSpc>
              <a:spcBef>
                <a:spcPts val="95"/>
              </a:spcBef>
            </a:pPr>
            <a:r>
              <a:rPr sz="3200" spc="-10" dirty="0"/>
              <a:t>Организации</a:t>
            </a:r>
            <a:r>
              <a:rPr sz="3200" spc="-140" dirty="0"/>
              <a:t> </a:t>
            </a:r>
            <a:r>
              <a:rPr sz="3200" dirty="0"/>
              <a:t>развивающей</a:t>
            </a:r>
            <a:r>
              <a:rPr sz="3200" spc="-120" dirty="0"/>
              <a:t> </a:t>
            </a:r>
            <a:r>
              <a:rPr sz="3200" spc="-10" dirty="0"/>
              <a:t>предметно- пространственной</a:t>
            </a:r>
            <a:r>
              <a:rPr sz="3200" spc="-30" dirty="0"/>
              <a:t> </a:t>
            </a:r>
            <a:r>
              <a:rPr sz="3200" spc="-10" dirty="0"/>
              <a:t>среды</a:t>
            </a:r>
            <a:endParaRPr sz="32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05400" y="1863050"/>
            <a:ext cx="3276600" cy="4004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2648" y="1523974"/>
            <a:ext cx="4035552" cy="4800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46420" y="4119371"/>
            <a:ext cx="3323844" cy="249174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32180" y="54356"/>
            <a:ext cx="771715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30" dirty="0"/>
              <a:t>Наглядный</a:t>
            </a:r>
            <a:r>
              <a:rPr sz="3200" spc="-85" dirty="0"/>
              <a:t> </a:t>
            </a:r>
            <a:r>
              <a:rPr sz="3200" dirty="0"/>
              <a:t>и</a:t>
            </a:r>
            <a:r>
              <a:rPr sz="3200" spc="-70" dirty="0"/>
              <a:t> </a:t>
            </a:r>
            <a:r>
              <a:rPr sz="3200" dirty="0"/>
              <a:t>дидактический</a:t>
            </a:r>
            <a:r>
              <a:rPr sz="3200" spc="-145" dirty="0"/>
              <a:t> </a:t>
            </a:r>
            <a:r>
              <a:rPr sz="3200" spc="-10" dirty="0"/>
              <a:t>материал</a:t>
            </a:r>
            <a:endParaRPr sz="3200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600" y="717804"/>
            <a:ext cx="2688336" cy="201625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8600" y="2793492"/>
            <a:ext cx="2715768" cy="203911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086100" y="717804"/>
            <a:ext cx="3049524" cy="30861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59067" y="717804"/>
            <a:ext cx="2683764" cy="307695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150107" y="4009644"/>
            <a:ext cx="2290572" cy="2619756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29768" y="4914900"/>
            <a:ext cx="228600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9789" rIns="0" bIns="0" rtlCol="0">
            <a:spAutoFit/>
          </a:bodyPr>
          <a:lstStyle/>
          <a:p>
            <a:pPr marL="228600">
              <a:lnSpc>
                <a:spcPct val="100000"/>
              </a:lnSpc>
              <a:spcBef>
                <a:spcPts val="95"/>
              </a:spcBef>
            </a:pPr>
            <a:r>
              <a:rPr sz="2800" spc="-20" dirty="0"/>
              <a:t>Взаимодействие</a:t>
            </a:r>
            <a:r>
              <a:rPr sz="2800" spc="-60" dirty="0"/>
              <a:t> </a:t>
            </a:r>
            <a:r>
              <a:rPr sz="2800" dirty="0"/>
              <a:t>с</a:t>
            </a:r>
            <a:r>
              <a:rPr sz="2800" spc="-110" dirty="0"/>
              <a:t> </a:t>
            </a:r>
            <a:r>
              <a:rPr sz="2800" dirty="0"/>
              <a:t>семьями</a:t>
            </a:r>
            <a:r>
              <a:rPr sz="2800" spc="-80" dirty="0"/>
              <a:t> </a:t>
            </a:r>
            <a:r>
              <a:rPr sz="2800" spc="-10" dirty="0"/>
              <a:t>воспитанников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749300" y="649350"/>
            <a:ext cx="7007859" cy="36695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5"/>
              </a:spcBef>
              <a:buSzPct val="77419"/>
              <a:buFont typeface="Arial MT"/>
              <a:buChar char="•"/>
              <a:tabLst>
                <a:tab pos="299085" algn="l"/>
              </a:tabLst>
            </a:pPr>
            <a:r>
              <a:rPr b="1" dirty="0">
                <a:latin typeface="Cambria Math"/>
                <a:cs typeface="Cambria Math"/>
              </a:rPr>
              <a:t>родительские</a:t>
            </a:r>
            <a:r>
              <a:rPr b="1" spc="65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собрания</a:t>
            </a:r>
            <a:r>
              <a:rPr b="1" spc="19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в</a:t>
            </a:r>
            <a:r>
              <a:rPr b="1" spc="45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традиционной</a:t>
            </a:r>
            <a:r>
              <a:rPr b="1" spc="20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и</a:t>
            </a:r>
            <a:r>
              <a:rPr b="1" spc="35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нетрадиционной</a:t>
            </a:r>
            <a:r>
              <a:rPr b="1" spc="19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форме</a:t>
            </a:r>
            <a:r>
              <a:rPr b="1" spc="95" dirty="0">
                <a:latin typeface="Cambria Math"/>
                <a:cs typeface="Cambria Math"/>
              </a:rPr>
              <a:t> </a:t>
            </a:r>
            <a:r>
              <a:rPr b="1" spc="-10" dirty="0">
                <a:latin typeface="Cambria Math"/>
                <a:cs typeface="Cambria Math"/>
              </a:rPr>
              <a:t>(КВН, викторины);</a:t>
            </a:r>
            <a:endParaRPr b="1" dirty="0">
              <a:latin typeface="Cambria Math"/>
              <a:cs typeface="Cambria Math"/>
            </a:endParaRPr>
          </a:p>
          <a:p>
            <a:pPr marL="299085" indent="-286385">
              <a:lnSpc>
                <a:spcPct val="100000"/>
              </a:lnSpc>
              <a:spcBef>
                <a:spcPts val="100"/>
              </a:spcBef>
              <a:buSzPct val="77419"/>
              <a:buFont typeface="Arial MT"/>
              <a:buChar char="•"/>
              <a:tabLst>
                <a:tab pos="299085" algn="l"/>
              </a:tabLst>
            </a:pPr>
            <a:r>
              <a:rPr b="1" spc="-10" dirty="0">
                <a:latin typeface="Cambria Math"/>
                <a:cs typeface="Cambria Math"/>
              </a:rPr>
              <a:t>консультации,</a:t>
            </a:r>
            <a:r>
              <a:rPr b="1" spc="21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стендовая</a:t>
            </a:r>
            <a:r>
              <a:rPr b="1" spc="12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информация,</a:t>
            </a:r>
            <a:r>
              <a:rPr b="1" spc="204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буклеты,</a:t>
            </a:r>
            <a:r>
              <a:rPr b="1" spc="11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папки-</a:t>
            </a:r>
            <a:r>
              <a:rPr b="1" spc="-10" dirty="0">
                <a:latin typeface="Cambria Math"/>
                <a:cs typeface="Cambria Math"/>
              </a:rPr>
              <a:t>передвижки</a:t>
            </a:r>
            <a:endParaRPr b="1" dirty="0">
              <a:latin typeface="Cambria Math"/>
              <a:cs typeface="Cambria Math"/>
            </a:endParaRPr>
          </a:p>
          <a:p>
            <a:pPr marL="299085">
              <a:lnSpc>
                <a:spcPct val="100000"/>
              </a:lnSpc>
            </a:pPr>
            <a:r>
              <a:rPr b="1" dirty="0">
                <a:latin typeface="Cambria Math"/>
                <a:cs typeface="Cambria Math"/>
              </a:rPr>
              <a:t>размещение</a:t>
            </a:r>
            <a:r>
              <a:rPr b="1" spc="13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информации</a:t>
            </a:r>
            <a:r>
              <a:rPr b="1" spc="7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на</a:t>
            </a:r>
            <a:r>
              <a:rPr b="1" spc="6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сайте</a:t>
            </a:r>
            <a:r>
              <a:rPr b="1" spc="4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и</a:t>
            </a:r>
            <a:r>
              <a:rPr b="1" spc="25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в</a:t>
            </a:r>
            <a:r>
              <a:rPr b="1" spc="4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социальных</a:t>
            </a:r>
            <a:r>
              <a:rPr b="1" spc="18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сетях</a:t>
            </a:r>
            <a:r>
              <a:rPr b="1" spc="15" dirty="0">
                <a:latin typeface="Cambria Math"/>
                <a:cs typeface="Cambria Math"/>
              </a:rPr>
              <a:t> </a:t>
            </a:r>
            <a:r>
              <a:rPr b="1" spc="-10" dirty="0">
                <a:latin typeface="Cambria Math"/>
                <a:cs typeface="Cambria Math"/>
              </a:rPr>
              <a:t>учреждения</a:t>
            </a:r>
            <a:endParaRPr b="1" dirty="0">
              <a:latin typeface="Cambria Math"/>
              <a:cs typeface="Cambria Math"/>
            </a:endParaRPr>
          </a:p>
          <a:p>
            <a:pPr marL="314325" indent="-289560">
              <a:lnSpc>
                <a:spcPct val="100000"/>
              </a:lnSpc>
              <a:spcBef>
                <a:spcPts val="395"/>
              </a:spcBef>
              <a:buSzPct val="77419"/>
              <a:buFont typeface="Arial MT"/>
              <a:buChar char="•"/>
              <a:tabLst>
                <a:tab pos="314325" algn="l"/>
              </a:tabLst>
            </a:pPr>
            <a:r>
              <a:rPr b="1" dirty="0">
                <a:latin typeface="Cambria Math"/>
                <a:cs typeface="Cambria Math"/>
              </a:rPr>
              <a:t>библиотека</a:t>
            </a:r>
            <a:r>
              <a:rPr b="1" spc="15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для</a:t>
            </a:r>
            <a:r>
              <a:rPr b="1" spc="60" dirty="0">
                <a:latin typeface="Cambria Math"/>
                <a:cs typeface="Cambria Math"/>
              </a:rPr>
              <a:t> </a:t>
            </a:r>
            <a:r>
              <a:rPr b="1" spc="-10" dirty="0">
                <a:latin typeface="Cambria Math"/>
                <a:cs typeface="Cambria Math"/>
              </a:rPr>
              <a:t>родителей</a:t>
            </a:r>
            <a:endParaRPr b="1" dirty="0">
              <a:latin typeface="Cambria Math"/>
              <a:cs typeface="Cambria Math"/>
            </a:endParaRPr>
          </a:p>
          <a:p>
            <a:pPr marL="314325" indent="-289560">
              <a:lnSpc>
                <a:spcPct val="100000"/>
              </a:lnSpc>
              <a:spcBef>
                <a:spcPts val="505"/>
              </a:spcBef>
              <a:buSzPct val="74193"/>
              <a:buFont typeface="Arial MT"/>
              <a:buChar char="•"/>
              <a:tabLst>
                <a:tab pos="314325" algn="l"/>
              </a:tabLst>
            </a:pPr>
            <a:r>
              <a:rPr b="1" spc="-10" dirty="0">
                <a:latin typeface="Cambria Math"/>
                <a:cs typeface="Cambria Math"/>
              </a:rPr>
              <a:t>экскурсии</a:t>
            </a:r>
            <a:endParaRPr b="1" dirty="0">
              <a:latin typeface="Cambria Math"/>
              <a:cs typeface="Cambria Math"/>
            </a:endParaRPr>
          </a:p>
          <a:p>
            <a:pPr marL="314325" indent="-289560">
              <a:lnSpc>
                <a:spcPct val="100000"/>
              </a:lnSpc>
              <a:spcBef>
                <a:spcPts val="395"/>
              </a:spcBef>
              <a:buSzPct val="74193"/>
              <a:buFont typeface="Arial MT"/>
              <a:buChar char="•"/>
              <a:tabLst>
                <a:tab pos="314325" algn="l"/>
              </a:tabLst>
            </a:pPr>
            <a:r>
              <a:rPr b="1" dirty="0">
                <a:latin typeface="Cambria Math"/>
                <a:cs typeface="Cambria Math"/>
              </a:rPr>
              <a:t>встречи</a:t>
            </a:r>
            <a:r>
              <a:rPr b="1" spc="13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с</a:t>
            </a:r>
            <a:r>
              <a:rPr b="1" spc="3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людьми</a:t>
            </a:r>
            <a:r>
              <a:rPr b="1" spc="30" dirty="0">
                <a:latin typeface="Cambria Math"/>
                <a:cs typeface="Cambria Math"/>
              </a:rPr>
              <a:t> </a:t>
            </a:r>
            <a:r>
              <a:rPr b="1" dirty="0">
                <a:latin typeface="Cambria Math"/>
                <a:cs typeface="Cambria Math"/>
              </a:rPr>
              <a:t>разных</a:t>
            </a:r>
            <a:r>
              <a:rPr b="1" spc="85" dirty="0">
                <a:latin typeface="Cambria Math"/>
                <a:cs typeface="Cambria Math"/>
              </a:rPr>
              <a:t> </a:t>
            </a:r>
            <a:r>
              <a:rPr b="1" spc="-10" dirty="0">
                <a:latin typeface="Cambria Math"/>
                <a:cs typeface="Cambria Math"/>
              </a:rPr>
              <a:t>профессий</a:t>
            </a:r>
            <a:endParaRPr b="1" dirty="0">
              <a:latin typeface="Cambria Math"/>
              <a:cs typeface="Cambria Math"/>
            </a:endParaRPr>
          </a:p>
          <a:p>
            <a:pPr marL="314325" indent="-289560">
              <a:lnSpc>
                <a:spcPct val="100000"/>
              </a:lnSpc>
              <a:spcBef>
                <a:spcPts val="409"/>
              </a:spcBef>
              <a:buSzPct val="77419"/>
              <a:buFont typeface="Arial MT"/>
              <a:buChar char="•"/>
              <a:tabLst>
                <a:tab pos="314325" algn="l"/>
              </a:tabLst>
            </a:pPr>
            <a:r>
              <a:rPr b="1" dirty="0">
                <a:latin typeface="Cambria Math"/>
                <a:cs typeface="Cambria Math"/>
              </a:rPr>
              <a:t>семейные</a:t>
            </a:r>
            <a:r>
              <a:rPr b="1" spc="70" dirty="0">
                <a:latin typeface="Cambria Math"/>
                <a:cs typeface="Cambria Math"/>
              </a:rPr>
              <a:t> </a:t>
            </a:r>
            <a:r>
              <a:rPr b="1" spc="-10" dirty="0">
                <a:latin typeface="Cambria Math"/>
                <a:cs typeface="Cambria Math"/>
              </a:rPr>
              <a:t>проекты,</a:t>
            </a:r>
            <a:endParaRPr b="1" dirty="0">
              <a:latin typeface="Cambria Math"/>
              <a:cs typeface="Cambria Math"/>
            </a:endParaRPr>
          </a:p>
          <a:p>
            <a:pPr marL="314325" indent="-289560">
              <a:lnSpc>
                <a:spcPct val="100000"/>
              </a:lnSpc>
              <a:spcBef>
                <a:spcPts val="400"/>
              </a:spcBef>
              <a:buSzPct val="74193"/>
              <a:buFont typeface="Arial MT"/>
              <a:buChar char="•"/>
              <a:tabLst>
                <a:tab pos="314325" algn="l"/>
              </a:tabLst>
            </a:pPr>
            <a:r>
              <a:rPr b="1" spc="-10" dirty="0">
                <a:latin typeface="Cambria Math"/>
                <a:cs typeface="Cambria Math"/>
              </a:rPr>
              <a:t>досуги</a:t>
            </a:r>
            <a:endParaRPr b="1" dirty="0">
              <a:latin typeface="Cambria Math"/>
              <a:cs typeface="Cambria Math"/>
            </a:endParaRPr>
          </a:p>
          <a:p>
            <a:pPr marL="314325" indent="-289560">
              <a:lnSpc>
                <a:spcPct val="100000"/>
              </a:lnSpc>
              <a:spcBef>
                <a:spcPts val="395"/>
              </a:spcBef>
              <a:buSzPct val="74193"/>
              <a:buFont typeface="Arial MT"/>
              <a:buChar char="•"/>
              <a:tabLst>
                <a:tab pos="314325" algn="l"/>
              </a:tabLst>
            </a:pPr>
            <a:r>
              <a:rPr b="1" dirty="0">
                <a:latin typeface="Cambria Math"/>
                <a:cs typeface="Cambria Math"/>
              </a:rPr>
              <a:t>семейные</a:t>
            </a:r>
            <a:r>
              <a:rPr b="1" spc="70" dirty="0">
                <a:latin typeface="Cambria Math"/>
                <a:cs typeface="Cambria Math"/>
              </a:rPr>
              <a:t> </a:t>
            </a:r>
            <a:r>
              <a:rPr b="1" spc="-10" dirty="0">
                <a:latin typeface="Cambria Math"/>
                <a:cs typeface="Cambria Math"/>
              </a:rPr>
              <a:t>конкурсы</a:t>
            </a:r>
            <a:endParaRPr b="1" dirty="0">
              <a:latin typeface="Cambria Math"/>
              <a:cs typeface="Cambria Math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52800" y="3733800"/>
            <a:ext cx="2276855" cy="2921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34000" y="2438452"/>
            <a:ext cx="3473323" cy="3351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304800" y="1592996"/>
            <a:ext cx="8610599" cy="51126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«Воспитание» в соответствии с Федеральным законом «Об образовании в Российской Федерации» № 273-ФЗ определяется, в том числе, как «деятель­ность, направленная на развитие личности, формирование у обучающихся тру­долюбия, ответственного отношения к труду и его результатам».</a:t>
            </a:r>
          </a:p>
          <a:p>
            <a:pPr marL="0" indent="0">
              <a:buNone/>
            </a:pPr>
            <a:r>
              <a:rPr lang="ru-RU" u="sng" dirty="0"/>
              <a:t>Трудовое воспитание в дошкольном образовании регламентируется требо­ваниями Федерального государственного образовательного стандарта дошколь­ного образования (далее — ФГОС ДО), Федеральной образовательной программы дошкольного образования (далее — ФОП ДО) и Федеральной рабочей программы воспитания дошкольного образования (далее — ФРПВ ДО).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42507" y="457200"/>
            <a:ext cx="838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Нормативно-правовое регулирование трудового воспитания в дошкольном образовании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898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62505" y="90678"/>
            <a:ext cx="563562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68475" marR="5080" indent="-1756410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Взаимодействие</a:t>
            </a:r>
            <a:r>
              <a:rPr sz="2800" b="1" spc="75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375F92"/>
                </a:solidFill>
                <a:latin typeface="Cambria"/>
                <a:cs typeface="Cambria"/>
              </a:rPr>
              <a:t>с</a:t>
            </a:r>
            <a:r>
              <a:rPr sz="2800" b="1" spc="-80" dirty="0">
                <a:solidFill>
                  <a:srgbClr val="375F92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375F92"/>
                </a:solidFill>
                <a:latin typeface="Cambria"/>
                <a:cs typeface="Cambria"/>
              </a:rPr>
              <a:t>социальными партнерами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6691" y="1100455"/>
            <a:ext cx="686879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1625" indent="-288925">
              <a:lnSpc>
                <a:spcPct val="100000"/>
              </a:lnSpc>
              <a:spcBef>
                <a:spcPts val="105"/>
              </a:spcBef>
              <a:buSzPct val="59375"/>
              <a:buFont typeface="Arial MT"/>
              <a:buChar char="•"/>
              <a:tabLst>
                <a:tab pos="301625" algn="l"/>
              </a:tabLst>
            </a:pPr>
            <a:r>
              <a:rPr sz="3200" dirty="0">
                <a:latin typeface="Cambria Math"/>
                <a:cs typeface="Cambria Math"/>
              </a:rPr>
              <a:t>организация</a:t>
            </a:r>
            <a:r>
              <a:rPr sz="3200" spc="-85" dirty="0">
                <a:latin typeface="Cambria Math"/>
                <a:cs typeface="Cambria Math"/>
              </a:rPr>
              <a:t> </a:t>
            </a:r>
            <a:r>
              <a:rPr sz="3200" dirty="0">
                <a:latin typeface="Cambria Math"/>
                <a:cs typeface="Cambria Math"/>
              </a:rPr>
              <a:t>экскурсий</a:t>
            </a:r>
            <a:r>
              <a:rPr sz="3200" spc="-100" dirty="0">
                <a:latin typeface="Cambria Math"/>
                <a:cs typeface="Cambria Math"/>
              </a:rPr>
              <a:t> </a:t>
            </a:r>
            <a:r>
              <a:rPr sz="3200" dirty="0">
                <a:latin typeface="Cambria Math"/>
                <a:cs typeface="Cambria Math"/>
              </a:rPr>
              <a:t>реальных</a:t>
            </a:r>
            <a:r>
              <a:rPr sz="3200" spc="-130" dirty="0">
                <a:latin typeface="Cambria Math"/>
                <a:cs typeface="Cambria Math"/>
              </a:rPr>
              <a:t> </a:t>
            </a:r>
            <a:r>
              <a:rPr sz="3200" spc="-50" dirty="0">
                <a:latin typeface="Cambria Math"/>
                <a:cs typeface="Cambria Math"/>
              </a:rPr>
              <a:t>и</a:t>
            </a:r>
            <a:endParaRPr sz="3200">
              <a:latin typeface="Cambria Math"/>
              <a:cs typeface="Cambria Math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46251" y="1379346"/>
            <a:ext cx="259207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0" dirty="0">
                <a:latin typeface="Cambria Math"/>
                <a:cs typeface="Cambria Math"/>
              </a:rPr>
              <a:t>виртуальных;</a:t>
            </a:r>
            <a:endParaRPr sz="3200">
              <a:latin typeface="Cambria Math"/>
              <a:cs typeface="Cambria Math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6691" y="2150745"/>
            <a:ext cx="7097395" cy="396811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301625" marR="5080" indent="-289560">
              <a:lnSpc>
                <a:spcPts val="3460"/>
              </a:lnSpc>
              <a:spcBef>
                <a:spcPts val="535"/>
              </a:spcBef>
              <a:buSzPct val="62500"/>
              <a:buFont typeface="Arial MT"/>
              <a:buChar char="•"/>
              <a:tabLst>
                <a:tab pos="301625" algn="l"/>
                <a:tab pos="5596255" algn="l"/>
              </a:tabLst>
            </a:pPr>
            <a:r>
              <a:rPr sz="3200" dirty="0">
                <a:latin typeface="Cambria Math"/>
                <a:cs typeface="Cambria Math"/>
              </a:rPr>
              <a:t>встречи</a:t>
            </a:r>
            <a:r>
              <a:rPr sz="3200" spc="-60" dirty="0">
                <a:latin typeface="Cambria Math"/>
                <a:cs typeface="Cambria Math"/>
              </a:rPr>
              <a:t> </a:t>
            </a:r>
            <a:r>
              <a:rPr sz="3200" dirty="0">
                <a:latin typeface="Cambria Math"/>
                <a:cs typeface="Cambria Math"/>
              </a:rPr>
              <a:t>с</a:t>
            </a:r>
            <a:r>
              <a:rPr sz="3200" spc="-10" dirty="0">
                <a:latin typeface="Cambria Math"/>
                <a:cs typeface="Cambria Math"/>
              </a:rPr>
              <a:t> представителями</a:t>
            </a:r>
            <a:r>
              <a:rPr sz="3200" dirty="0">
                <a:latin typeface="Cambria Math"/>
                <a:cs typeface="Cambria Math"/>
              </a:rPr>
              <a:t>	</a:t>
            </a:r>
            <a:r>
              <a:rPr sz="3200" spc="-10" dirty="0">
                <a:latin typeface="Cambria Math"/>
                <a:cs typeface="Cambria Math"/>
              </a:rPr>
              <a:t>разных </a:t>
            </a:r>
            <a:r>
              <a:rPr sz="3200" dirty="0">
                <a:latin typeface="Cambria Math"/>
                <a:cs typeface="Cambria Math"/>
              </a:rPr>
              <a:t>профессий,</a:t>
            </a:r>
            <a:r>
              <a:rPr sz="3200" spc="-60" dirty="0">
                <a:latin typeface="Cambria Math"/>
                <a:cs typeface="Cambria Math"/>
              </a:rPr>
              <a:t> </a:t>
            </a:r>
            <a:r>
              <a:rPr sz="3200" dirty="0">
                <a:latin typeface="Cambria Math"/>
                <a:cs typeface="Cambria Math"/>
              </a:rPr>
              <a:t>досуговая</a:t>
            </a:r>
            <a:r>
              <a:rPr sz="3200" spc="290" dirty="0">
                <a:latin typeface="Cambria Math"/>
                <a:cs typeface="Cambria Math"/>
              </a:rPr>
              <a:t> </a:t>
            </a:r>
            <a:r>
              <a:rPr sz="3200" spc="-10" dirty="0">
                <a:latin typeface="Cambria Math"/>
                <a:cs typeface="Cambria Math"/>
              </a:rPr>
              <a:t>деятельность;</a:t>
            </a:r>
            <a:endParaRPr sz="3200" dirty="0">
              <a:latin typeface="Cambria Math"/>
              <a:cs typeface="Cambria Math"/>
            </a:endParaRPr>
          </a:p>
          <a:p>
            <a:pPr marL="301625" marR="656590" indent="-289560">
              <a:lnSpc>
                <a:spcPct val="88900"/>
              </a:lnSpc>
              <a:spcBef>
                <a:spcPts val="3075"/>
              </a:spcBef>
              <a:buSzPct val="59375"/>
              <a:buFont typeface="Arial MT"/>
              <a:buChar char="•"/>
              <a:tabLst>
                <a:tab pos="301625" algn="l"/>
              </a:tabLst>
            </a:pPr>
            <a:r>
              <a:rPr sz="3200" dirty="0">
                <a:latin typeface="Cambria Math"/>
                <a:cs typeface="Cambria Math"/>
              </a:rPr>
              <a:t>включение</a:t>
            </a:r>
            <a:r>
              <a:rPr sz="3200" spc="-50" dirty="0">
                <a:latin typeface="Cambria Math"/>
                <a:cs typeface="Cambria Math"/>
              </a:rPr>
              <a:t> </a:t>
            </a:r>
            <a:r>
              <a:rPr sz="3200" spc="-10" dirty="0">
                <a:latin typeface="Cambria Math"/>
                <a:cs typeface="Cambria Math"/>
              </a:rPr>
              <a:t>воспитанников</a:t>
            </a:r>
            <a:r>
              <a:rPr sz="3200" spc="-65" dirty="0">
                <a:latin typeface="Cambria Math"/>
                <a:cs typeface="Cambria Math"/>
              </a:rPr>
              <a:t> </a:t>
            </a:r>
            <a:r>
              <a:rPr sz="3200" spc="-45" dirty="0">
                <a:latin typeface="Cambria Math"/>
                <a:cs typeface="Cambria Math"/>
              </a:rPr>
              <a:t>ДОУ</a:t>
            </a:r>
            <a:r>
              <a:rPr sz="3200" spc="-75" dirty="0">
                <a:latin typeface="Cambria Math"/>
                <a:cs typeface="Cambria Math"/>
              </a:rPr>
              <a:t> </a:t>
            </a:r>
            <a:r>
              <a:rPr sz="3200" spc="-50" dirty="0">
                <a:latin typeface="Cambria Math"/>
                <a:cs typeface="Cambria Math"/>
              </a:rPr>
              <a:t>в </a:t>
            </a:r>
            <a:r>
              <a:rPr sz="3200" dirty="0">
                <a:latin typeface="Cambria Math"/>
                <a:cs typeface="Cambria Math"/>
              </a:rPr>
              <a:t>различные</a:t>
            </a:r>
            <a:r>
              <a:rPr sz="3200" spc="-100" dirty="0">
                <a:latin typeface="Cambria Math"/>
                <a:cs typeface="Cambria Math"/>
              </a:rPr>
              <a:t> </a:t>
            </a:r>
            <a:r>
              <a:rPr sz="3200" dirty="0">
                <a:latin typeface="Cambria Math"/>
                <a:cs typeface="Cambria Math"/>
              </a:rPr>
              <a:t>виды</a:t>
            </a:r>
            <a:r>
              <a:rPr sz="3200" spc="-70" dirty="0">
                <a:latin typeface="Cambria Math"/>
                <a:cs typeface="Cambria Math"/>
              </a:rPr>
              <a:t> </a:t>
            </a:r>
            <a:r>
              <a:rPr sz="3200" dirty="0">
                <a:latin typeface="Cambria Math"/>
                <a:cs typeface="Cambria Math"/>
              </a:rPr>
              <a:t>совместной</a:t>
            </a:r>
            <a:r>
              <a:rPr sz="3200" spc="-120" dirty="0">
                <a:latin typeface="Cambria Math"/>
                <a:cs typeface="Cambria Math"/>
              </a:rPr>
              <a:t> </a:t>
            </a:r>
            <a:r>
              <a:rPr sz="3200" spc="-50" dirty="0">
                <a:latin typeface="Cambria Math"/>
                <a:cs typeface="Cambria Math"/>
              </a:rPr>
              <a:t>с </a:t>
            </a:r>
            <a:r>
              <a:rPr sz="3200" dirty="0">
                <a:latin typeface="Cambria Math"/>
                <a:cs typeface="Cambria Math"/>
              </a:rPr>
              <a:t>партнерами</a:t>
            </a:r>
            <a:r>
              <a:rPr sz="3200" spc="-175" dirty="0">
                <a:latin typeface="Cambria Math"/>
                <a:cs typeface="Cambria Math"/>
              </a:rPr>
              <a:t> </a:t>
            </a:r>
            <a:r>
              <a:rPr sz="3200" spc="-10" dirty="0">
                <a:latin typeface="Cambria Math"/>
                <a:cs typeface="Cambria Math"/>
              </a:rPr>
              <a:t>деятельности</a:t>
            </a:r>
            <a:endParaRPr sz="3200" dirty="0">
              <a:latin typeface="Cambria Math"/>
              <a:cs typeface="Cambria Math"/>
            </a:endParaRPr>
          </a:p>
          <a:p>
            <a:pPr marL="301625" marR="1250315" algn="just">
              <a:lnSpc>
                <a:spcPct val="90000"/>
              </a:lnSpc>
            </a:pPr>
            <a:r>
              <a:rPr sz="3200" spc="-10" dirty="0">
                <a:latin typeface="Cambria Math"/>
                <a:cs typeface="Cambria Math"/>
              </a:rPr>
              <a:t>(продуктивная</a:t>
            </a:r>
            <a:r>
              <a:rPr sz="3200" spc="-65" dirty="0">
                <a:latin typeface="Cambria Math"/>
                <a:cs typeface="Cambria Math"/>
              </a:rPr>
              <a:t> </a:t>
            </a:r>
            <a:r>
              <a:rPr sz="3200" spc="-10" dirty="0">
                <a:latin typeface="Cambria Math"/>
                <a:cs typeface="Cambria Math"/>
              </a:rPr>
              <a:t>деятельность, субботники,</a:t>
            </a:r>
            <a:r>
              <a:rPr sz="3200" spc="-95" dirty="0">
                <a:latin typeface="Cambria Math"/>
                <a:cs typeface="Cambria Math"/>
              </a:rPr>
              <a:t> </a:t>
            </a:r>
            <a:r>
              <a:rPr sz="3200" dirty="0">
                <a:latin typeface="Cambria Math"/>
                <a:cs typeface="Cambria Math"/>
              </a:rPr>
              <a:t>акции,</a:t>
            </a:r>
            <a:r>
              <a:rPr sz="3200" spc="-90" dirty="0">
                <a:latin typeface="Cambria Math"/>
                <a:cs typeface="Cambria Math"/>
              </a:rPr>
              <a:t> </a:t>
            </a:r>
            <a:r>
              <a:rPr sz="3200" spc="-10" dirty="0">
                <a:latin typeface="Cambria Math"/>
                <a:cs typeface="Cambria Math"/>
              </a:rPr>
              <a:t>конкурсы, </a:t>
            </a:r>
            <a:r>
              <a:rPr sz="3200" dirty="0">
                <a:latin typeface="Cambria Math"/>
                <a:cs typeface="Cambria Math"/>
              </a:rPr>
              <a:t>фестивали</a:t>
            </a:r>
            <a:r>
              <a:rPr sz="3200" spc="-110" dirty="0">
                <a:latin typeface="Cambria Math"/>
                <a:cs typeface="Cambria Math"/>
              </a:rPr>
              <a:t> </a:t>
            </a:r>
            <a:r>
              <a:rPr sz="3200" spc="-10" dirty="0">
                <a:latin typeface="Cambria Math"/>
                <a:cs typeface="Cambria Math"/>
              </a:rPr>
              <a:t>профессий</a:t>
            </a:r>
            <a:endParaRPr sz="3200" dirty="0">
              <a:latin typeface="Cambria Math"/>
              <a:cs typeface="Cambria Math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15615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Литература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4631" y="621791"/>
            <a:ext cx="1879092" cy="288036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274320" y="3675888"/>
            <a:ext cx="2684145" cy="2834640"/>
            <a:chOff x="274320" y="3675888"/>
            <a:chExt cx="2684145" cy="283464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4320" y="3675888"/>
              <a:ext cx="1572768" cy="22722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53895" y="4279392"/>
              <a:ext cx="1504188" cy="2231136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43116" y="548640"/>
            <a:ext cx="1933955" cy="304952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360420" y="534923"/>
            <a:ext cx="2267712" cy="320954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227832" y="4375401"/>
            <a:ext cx="1769364" cy="2359152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949440" y="3986781"/>
            <a:ext cx="1787652" cy="281635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166359" y="4238244"/>
            <a:ext cx="1609343" cy="231800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9105" y="262585"/>
            <a:ext cx="41319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0" dirty="0"/>
              <a:t>Ожидаемые</a:t>
            </a:r>
            <a:r>
              <a:rPr sz="2800" spc="-70" dirty="0"/>
              <a:t> </a:t>
            </a:r>
            <a:r>
              <a:rPr sz="2800" spc="-20" dirty="0"/>
              <a:t>результаты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330200" y="620775"/>
            <a:ext cx="7933055" cy="3723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225" marR="5080">
              <a:lnSpc>
                <a:spcPct val="110900"/>
              </a:lnSpc>
              <a:spcBef>
                <a:spcPts val="100"/>
              </a:spcBef>
            </a:pPr>
            <a:r>
              <a:rPr sz="2400" b="1" spc="-110" dirty="0">
                <a:latin typeface="Cambria"/>
                <a:cs typeface="Cambria"/>
              </a:rPr>
              <a:t>Грамотно</a:t>
            </a:r>
            <a:r>
              <a:rPr sz="2400" b="1" spc="-145" dirty="0">
                <a:latin typeface="Cambria"/>
                <a:cs typeface="Cambria"/>
              </a:rPr>
              <a:t> </a:t>
            </a:r>
            <a:r>
              <a:rPr sz="2400" b="1" spc="-125" dirty="0">
                <a:latin typeface="Cambria"/>
                <a:cs typeface="Cambria"/>
              </a:rPr>
              <a:t>организованная</a:t>
            </a:r>
            <a:r>
              <a:rPr sz="2400" b="1" spc="-175" dirty="0">
                <a:latin typeface="Cambria"/>
                <a:cs typeface="Cambria"/>
              </a:rPr>
              <a:t> </a:t>
            </a:r>
            <a:r>
              <a:rPr sz="2400" b="1" spc="-105" dirty="0">
                <a:latin typeface="Cambria"/>
                <a:cs typeface="Cambria"/>
              </a:rPr>
              <a:t>работа</a:t>
            </a:r>
            <a:r>
              <a:rPr sz="2400" b="1" spc="-114" dirty="0">
                <a:latin typeface="Cambria"/>
                <a:cs typeface="Cambria"/>
              </a:rPr>
              <a:t> </a:t>
            </a:r>
            <a:r>
              <a:rPr sz="2400" b="1" spc="-20" dirty="0">
                <a:latin typeface="Cambria"/>
                <a:cs typeface="Cambria"/>
              </a:rPr>
              <a:t>в</a:t>
            </a:r>
            <a:r>
              <a:rPr sz="2400" b="1" spc="-110" dirty="0">
                <a:latin typeface="Cambria"/>
                <a:cs typeface="Cambria"/>
              </a:rPr>
              <a:t> </a:t>
            </a:r>
            <a:r>
              <a:rPr sz="2400" b="1" spc="-95" dirty="0">
                <a:latin typeface="Cambria"/>
                <a:cs typeface="Cambria"/>
              </a:rPr>
              <a:t>данном</a:t>
            </a:r>
            <a:r>
              <a:rPr sz="2400" b="1" spc="-140" dirty="0">
                <a:latin typeface="Cambria"/>
                <a:cs typeface="Cambria"/>
              </a:rPr>
              <a:t> </a:t>
            </a:r>
            <a:r>
              <a:rPr sz="2400" b="1" spc="-75" dirty="0">
                <a:latin typeface="Cambria"/>
                <a:cs typeface="Cambria"/>
              </a:rPr>
              <a:t>направлении </a:t>
            </a:r>
            <a:r>
              <a:rPr sz="2400" b="1" spc="-10" dirty="0">
                <a:latin typeface="Cambria"/>
                <a:cs typeface="Cambria"/>
              </a:rPr>
              <a:t>позволит</a:t>
            </a:r>
            <a:r>
              <a:rPr sz="2400" b="1" spc="-10" dirty="0"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355600" marR="450850" indent="-342900">
              <a:lnSpc>
                <a:spcPts val="2400"/>
              </a:lnSpc>
              <a:spcBef>
                <a:spcPts val="95"/>
              </a:spcBef>
              <a:buSzPct val="52272"/>
              <a:buFont typeface="Symbol"/>
              <a:buChar char=""/>
              <a:tabLst>
                <a:tab pos="355600" algn="l"/>
              </a:tabLst>
            </a:pPr>
            <a:r>
              <a:rPr sz="2200" dirty="0">
                <a:latin typeface="Cambria Math"/>
                <a:cs typeface="Cambria Math"/>
              </a:rPr>
              <a:t>дать</a:t>
            </a:r>
            <a:r>
              <a:rPr sz="2200" spc="-85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ребенку</a:t>
            </a:r>
            <a:r>
              <a:rPr sz="2200" spc="-45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начальные</a:t>
            </a:r>
            <a:r>
              <a:rPr sz="2200" spc="-20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и</a:t>
            </a:r>
            <a:r>
              <a:rPr sz="2200" spc="-80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максимально</a:t>
            </a:r>
            <a:r>
              <a:rPr sz="2200" spc="-55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разнообразные представления</a:t>
            </a:r>
            <a:r>
              <a:rPr sz="2200" spc="-55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о</a:t>
            </a:r>
            <a:r>
              <a:rPr sz="2200" spc="-35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профессиях;</a:t>
            </a:r>
            <a:endParaRPr sz="2200">
              <a:latin typeface="Cambria Math"/>
              <a:cs typeface="Cambria Math"/>
            </a:endParaRPr>
          </a:p>
          <a:p>
            <a:pPr marL="354965" indent="-342265">
              <a:lnSpc>
                <a:spcPts val="2365"/>
              </a:lnSpc>
              <a:spcBef>
                <a:spcPts val="10"/>
              </a:spcBef>
              <a:buSzPct val="54545"/>
              <a:buFont typeface="Symbol"/>
              <a:buChar char=""/>
              <a:tabLst>
                <a:tab pos="354965" algn="l"/>
              </a:tabLst>
            </a:pPr>
            <a:r>
              <a:rPr sz="2200" spc="-10" dirty="0">
                <a:latin typeface="Cambria Math"/>
                <a:cs typeface="Cambria Math"/>
              </a:rPr>
              <a:t>сформировать </a:t>
            </a:r>
            <a:r>
              <a:rPr sz="2200" dirty="0">
                <a:latin typeface="Cambria Math"/>
                <a:cs typeface="Cambria Math"/>
              </a:rPr>
              <a:t>у</a:t>
            </a:r>
            <a:r>
              <a:rPr sz="2200" spc="-50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ребенка</a:t>
            </a:r>
            <a:r>
              <a:rPr sz="2200" spc="-15" dirty="0">
                <a:latin typeface="Cambria Math"/>
                <a:cs typeface="Cambria Math"/>
              </a:rPr>
              <a:t> </a:t>
            </a:r>
            <a:r>
              <a:rPr sz="2200" spc="-30" dirty="0">
                <a:latin typeface="Cambria Math"/>
                <a:cs typeface="Cambria Math"/>
              </a:rPr>
              <a:t>эмоционально-</a:t>
            </a:r>
            <a:r>
              <a:rPr sz="2200" spc="-10" dirty="0">
                <a:latin typeface="Cambria Math"/>
                <a:cs typeface="Cambria Math"/>
              </a:rPr>
              <a:t>положительное</a:t>
            </a:r>
            <a:endParaRPr sz="2200">
              <a:latin typeface="Cambria Math"/>
              <a:cs typeface="Cambria Math"/>
            </a:endParaRPr>
          </a:p>
          <a:p>
            <a:pPr marL="355600">
              <a:lnSpc>
                <a:spcPts val="2245"/>
              </a:lnSpc>
            </a:pPr>
            <a:r>
              <a:rPr sz="2200" spc="-10" dirty="0">
                <a:latin typeface="Cambria Math"/>
                <a:cs typeface="Cambria Math"/>
              </a:rPr>
              <a:t>отношение</a:t>
            </a:r>
            <a:r>
              <a:rPr sz="2200" spc="30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к</a:t>
            </a:r>
            <a:r>
              <a:rPr sz="2200" spc="-50" dirty="0">
                <a:latin typeface="Cambria Math"/>
                <a:cs typeface="Cambria Math"/>
              </a:rPr>
              <a:t> </a:t>
            </a:r>
            <a:r>
              <a:rPr sz="2200" spc="-70" dirty="0">
                <a:latin typeface="Cambria Math"/>
                <a:cs typeface="Cambria Math"/>
              </a:rPr>
              <a:t>труду</a:t>
            </a:r>
            <a:r>
              <a:rPr sz="2200" spc="-55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и</a:t>
            </a:r>
            <a:r>
              <a:rPr sz="2200" spc="-15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профессиональному</a:t>
            </a:r>
            <a:r>
              <a:rPr sz="2200" spc="-15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миру;</a:t>
            </a:r>
            <a:endParaRPr sz="2200">
              <a:latin typeface="Cambria Math"/>
              <a:cs typeface="Cambria Math"/>
            </a:endParaRPr>
          </a:p>
          <a:p>
            <a:pPr marL="355600" marR="722630" indent="-342900">
              <a:lnSpc>
                <a:spcPts val="2300"/>
              </a:lnSpc>
              <a:spcBef>
                <a:spcPts val="240"/>
              </a:spcBef>
              <a:buSzPct val="52272"/>
              <a:buFont typeface="Symbol"/>
              <a:buChar char=""/>
              <a:tabLst>
                <a:tab pos="355600" algn="l"/>
              </a:tabLst>
            </a:pPr>
            <a:r>
              <a:rPr sz="2200" spc="-10" dirty="0">
                <a:latin typeface="Cambria Math"/>
                <a:cs typeface="Cambria Math"/>
              </a:rPr>
              <a:t>предоставить</a:t>
            </a:r>
            <a:r>
              <a:rPr sz="2200" spc="-80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возможность </a:t>
            </a:r>
            <a:r>
              <a:rPr sz="2200" dirty="0">
                <a:latin typeface="Cambria Math"/>
                <a:cs typeface="Cambria Math"/>
              </a:rPr>
              <a:t>использовать</a:t>
            </a:r>
            <a:r>
              <a:rPr sz="2200" spc="-80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свои</a:t>
            </a:r>
            <a:r>
              <a:rPr sz="2200" spc="-85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силы</a:t>
            </a:r>
            <a:r>
              <a:rPr sz="2200" spc="-40" dirty="0">
                <a:latin typeface="Cambria Math"/>
                <a:cs typeface="Cambria Math"/>
              </a:rPr>
              <a:t> </a:t>
            </a:r>
            <a:r>
              <a:rPr sz="2200" spc="-50" dirty="0">
                <a:latin typeface="Cambria Math"/>
                <a:cs typeface="Cambria Math"/>
              </a:rPr>
              <a:t>в </a:t>
            </a:r>
            <a:r>
              <a:rPr sz="2200" dirty="0">
                <a:latin typeface="Cambria Math"/>
                <a:cs typeface="Cambria Math"/>
              </a:rPr>
              <a:t>доступных</a:t>
            </a:r>
            <a:r>
              <a:rPr sz="2200" spc="-40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видах</a:t>
            </a:r>
            <a:r>
              <a:rPr sz="2200" spc="-45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деятельности,</a:t>
            </a:r>
            <a:r>
              <a:rPr sz="2200" spc="-50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с</a:t>
            </a:r>
            <a:r>
              <a:rPr sz="2200" spc="-65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тем,</a:t>
            </a:r>
            <a:r>
              <a:rPr sz="2200" spc="-75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чтобы</a:t>
            </a:r>
            <a:r>
              <a:rPr sz="2200" spc="-15" dirty="0">
                <a:latin typeface="Cambria Math"/>
                <a:cs typeface="Cambria Math"/>
              </a:rPr>
              <a:t> </a:t>
            </a:r>
            <a:r>
              <a:rPr sz="2200" spc="-25" dirty="0">
                <a:latin typeface="Cambria Math"/>
                <a:cs typeface="Cambria Math"/>
              </a:rPr>
              <a:t>на</a:t>
            </a:r>
            <a:endParaRPr sz="2200">
              <a:latin typeface="Cambria Math"/>
              <a:cs typeface="Cambria Math"/>
            </a:endParaRPr>
          </a:p>
          <a:p>
            <a:pPr marL="355600">
              <a:lnSpc>
                <a:spcPts val="1814"/>
              </a:lnSpc>
            </a:pPr>
            <a:r>
              <a:rPr sz="2200" spc="-10" dirty="0">
                <a:latin typeface="Cambria Math"/>
                <a:cs typeface="Cambria Math"/>
              </a:rPr>
              <a:t>следующем</a:t>
            </a:r>
            <a:r>
              <a:rPr sz="2200" spc="-90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этапе</a:t>
            </a:r>
            <a:r>
              <a:rPr sz="2200" spc="-100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образования,</a:t>
            </a:r>
            <a:r>
              <a:rPr sz="2200" spc="-75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ребенок</a:t>
            </a:r>
            <a:r>
              <a:rPr sz="2200" spc="-85" dirty="0">
                <a:latin typeface="Cambria Math"/>
                <a:cs typeface="Cambria Math"/>
              </a:rPr>
              <a:t> </a:t>
            </a:r>
            <a:r>
              <a:rPr sz="2200" spc="-20" dirty="0">
                <a:latin typeface="Cambria Math"/>
                <a:cs typeface="Cambria Math"/>
              </a:rPr>
              <a:t>смог</a:t>
            </a:r>
            <a:endParaRPr sz="2200">
              <a:latin typeface="Cambria Math"/>
              <a:cs typeface="Cambria Math"/>
            </a:endParaRPr>
          </a:p>
          <a:p>
            <a:pPr marL="355600" marR="648970">
              <a:lnSpc>
                <a:spcPct val="79300"/>
              </a:lnSpc>
              <a:spcBef>
                <a:spcPts val="280"/>
              </a:spcBef>
            </a:pPr>
            <a:r>
              <a:rPr sz="2200" spc="-10" dirty="0">
                <a:latin typeface="Cambria Math"/>
                <a:cs typeface="Cambria Math"/>
              </a:rPr>
              <a:t>анализировать</a:t>
            </a:r>
            <a:r>
              <a:rPr sz="2200" spc="-110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профессиональную</a:t>
            </a:r>
            <a:r>
              <a:rPr sz="2200" spc="-55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сферу</a:t>
            </a:r>
            <a:r>
              <a:rPr sz="2200" spc="-75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более осмысленно,</a:t>
            </a:r>
            <a:r>
              <a:rPr sz="2200" spc="-50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а</a:t>
            </a:r>
            <a:r>
              <a:rPr sz="2200" spc="-60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позже</a:t>
            </a:r>
            <a:r>
              <a:rPr sz="2200" spc="-35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чувствовать</a:t>
            </a:r>
            <a:r>
              <a:rPr sz="2200" spc="-85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себя</a:t>
            </a:r>
            <a:r>
              <a:rPr sz="2200" spc="-40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более</a:t>
            </a:r>
            <a:r>
              <a:rPr sz="2200" spc="-55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уверенно </a:t>
            </a:r>
            <a:r>
              <a:rPr sz="2200" dirty="0">
                <a:latin typeface="Cambria Math"/>
                <a:cs typeface="Cambria Math"/>
              </a:rPr>
              <a:t>при</a:t>
            </a:r>
            <a:r>
              <a:rPr sz="2200" spc="-80" dirty="0">
                <a:latin typeface="Cambria Math"/>
                <a:cs typeface="Cambria Math"/>
              </a:rPr>
              <a:t> </a:t>
            </a:r>
            <a:r>
              <a:rPr sz="2200" dirty="0">
                <a:latin typeface="Cambria Math"/>
                <a:cs typeface="Cambria Math"/>
              </a:rPr>
              <a:t>выборе</a:t>
            </a:r>
            <a:r>
              <a:rPr sz="2200" spc="-60" dirty="0">
                <a:latin typeface="Cambria Math"/>
                <a:cs typeface="Cambria Math"/>
              </a:rPr>
              <a:t> </a:t>
            </a:r>
            <a:r>
              <a:rPr sz="2200" spc="-10" dirty="0">
                <a:latin typeface="Cambria Math"/>
                <a:cs typeface="Cambria Math"/>
              </a:rPr>
              <a:t>профессии</a:t>
            </a:r>
            <a:r>
              <a:rPr sz="2200" spc="-10" dirty="0">
                <a:latin typeface="Times New Roman"/>
                <a:cs typeface="Times New Roman"/>
              </a:rPr>
              <a:t>.</a:t>
            </a:r>
            <a:endParaRPr sz="22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81044" y="4165088"/>
            <a:ext cx="2683764" cy="26929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1290203"/>
              </p:ext>
            </p:extLst>
          </p:nvPr>
        </p:nvGraphicFramePr>
        <p:xfrm>
          <a:off x="76200" y="838200"/>
          <a:ext cx="8915400" cy="57407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2388"/>
                <a:gridCol w="3323012"/>
              </a:tblGrid>
              <a:tr h="39638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ФГОС ДО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ФОП ДО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166215">
                <a:tc>
                  <a:txBody>
                    <a:bodyPr/>
                    <a:lstStyle/>
                    <a:p>
                      <a:pPr marR="127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-15" dirty="0">
                          <a:effectLst/>
                        </a:rPr>
                        <a:t>образования трудовое воспитание - </a:t>
                      </a:r>
                      <a:r>
                        <a:rPr lang="ru-RU" sz="1800" u="none" strike="noStrike" spc="-5" dirty="0">
                          <a:effectLst/>
                        </a:rPr>
                        <a:t>одно из важных направлений в работе дошкольных учреждений, главной целью которого является формирование положительного отношения к труду через решение следующих задач:</a:t>
                      </a:r>
                      <a:endParaRPr lang="ru-RU" sz="1600" dirty="0">
                        <a:effectLst/>
                      </a:endParaRPr>
                    </a:p>
                    <a:p>
                      <a:pPr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20" dirty="0">
                          <a:effectLst/>
                        </a:rPr>
                        <a:t>- формировать позитивные установки к различным видам труда и творчества;</a:t>
                      </a:r>
                      <a:endParaRPr lang="ru-RU" sz="1600" dirty="0">
                        <a:effectLst/>
                      </a:endParaRPr>
                    </a:p>
                    <a:p>
                      <a:pPr marR="3937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20" dirty="0">
                          <a:effectLst/>
                        </a:rPr>
                        <a:t>- воспитывать ценностное отношение к собственному труду, труду других людей и его результатам;</a:t>
                      </a:r>
                      <a:br>
                        <a:rPr lang="ru-RU" sz="1800" u="none" strike="noStrike" spc="20" dirty="0">
                          <a:effectLst/>
                        </a:rPr>
                      </a:br>
                      <a:r>
                        <a:rPr lang="ru-RU" sz="1800" u="none" strike="noStrike" spc="20" dirty="0">
                          <a:effectLst/>
                        </a:rPr>
                        <a:t>- развивать творческую инициативу, способности самостоятельно себя реализовать в различных видах труда и творчества;</a:t>
                      </a:r>
                      <a:endParaRPr lang="ru-RU" sz="1600" dirty="0">
                        <a:effectLst/>
                      </a:endParaRPr>
                    </a:p>
                    <a:p>
                      <a:pPr marR="838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20" dirty="0">
                          <a:effectLst/>
                        </a:rPr>
                        <a:t>- воспитывать личность ребёнка в аспекте труда и творчества.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7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sng" strike="noStrike" spc="55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прописаны конкретные задачи и содержание на каждый дошкольный возраст.</a:t>
                      </a:r>
                      <a:endParaRPr lang="ru-RU" sz="1600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R="2794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20" dirty="0">
                          <a:effectLst/>
                        </a:rPr>
                        <a:t>-поддержка трудового усилия, привычки к доступному дошкольнику напряжению</a:t>
                      </a:r>
                      <a:br>
                        <a:rPr lang="ru-RU" sz="1800" u="none" strike="noStrike" spc="20" dirty="0">
                          <a:effectLst/>
                        </a:rPr>
                      </a:br>
                      <a:r>
                        <a:rPr lang="ru-RU" sz="1800" u="none" strike="noStrike" spc="20" dirty="0">
                          <a:effectLst/>
                        </a:rPr>
                        <a:t>физических, умственных и нравственных сил для решения трудовой задачи;</a:t>
                      </a:r>
                      <a:endParaRPr lang="ru-RU" sz="1600" dirty="0">
                        <a:effectLst/>
                      </a:endParaRPr>
                    </a:p>
                    <a:p>
                      <a:pPr marR="2794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20" dirty="0">
                          <a:effectLst/>
                        </a:rPr>
                        <a:t>- формирование способности бережно и</a:t>
                      </a:r>
                      <a:endParaRPr lang="ru-RU" sz="1600" dirty="0">
                        <a:effectLst/>
                      </a:endParaRPr>
                    </a:p>
                    <a:p>
                      <a:pPr marL="101600" marR="2794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20" dirty="0">
                          <a:effectLst/>
                        </a:rPr>
                        <a:t>уважительно относиться к результатам своего труда и труда других людей.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52728"/>
          </a:xfrm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ФОП ДО: Сфера трудового воспитания</a:t>
            </a:r>
            <a:r>
              <a:rPr lang="ru-RU" sz="2400" dirty="0"/>
              <a:t/>
            </a:r>
            <a:br>
              <a:rPr lang="ru-RU" sz="24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3448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304800" y="1295400"/>
            <a:ext cx="8458200" cy="55626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300" b="1" dirty="0"/>
              <a:t>3-4 года</a:t>
            </a:r>
            <a:endParaRPr lang="ru-RU" sz="3300" dirty="0"/>
          </a:p>
          <a:p>
            <a:pPr marL="0" indent="0">
              <a:buNone/>
            </a:pPr>
            <a:r>
              <a:rPr lang="ru-RU" sz="3300" dirty="0"/>
              <a:t>•развивать интерес к труду взрослых в ДОО и в семье, формировать представления о конкретных видах хозяйственно-бытового труда, направленных на заботу о детях и трудовые навыки;</a:t>
            </a:r>
          </a:p>
          <a:p>
            <a:pPr marL="0" indent="0">
              <a:buNone/>
            </a:pPr>
            <a:r>
              <a:rPr lang="ru-RU" sz="3300" dirty="0"/>
              <a:t>•воспитывать бережное отношение к предметам и игрушкам как результатам труда взрослых;</a:t>
            </a:r>
          </a:p>
          <a:p>
            <a:pPr marL="0" indent="0">
              <a:buNone/>
            </a:pPr>
            <a:r>
              <a:rPr lang="ru-RU" sz="3300" dirty="0"/>
              <a:t>•приобщать детей к самообслуживанию, развивать самостоятельность, уверенность, положительную самооценку.</a:t>
            </a:r>
          </a:p>
          <a:p>
            <a:pPr marL="0" indent="0">
              <a:buNone/>
            </a:pPr>
            <a:r>
              <a:rPr lang="ru-RU" sz="3300" b="1" dirty="0"/>
              <a:t>4-5 лет</a:t>
            </a:r>
            <a:endParaRPr lang="ru-RU" sz="3300" dirty="0"/>
          </a:p>
          <a:p>
            <a:pPr marL="0" indent="0">
              <a:buNone/>
            </a:pPr>
            <a:r>
              <a:rPr lang="ru-RU" sz="3300" dirty="0"/>
              <a:t>•формировать представления об отдельных профессиях взрослых на основе ознакомления с конкретными видами труда;</a:t>
            </a:r>
          </a:p>
          <a:p>
            <a:pPr marL="0" indent="0">
              <a:buNone/>
            </a:pPr>
            <a:r>
              <a:rPr lang="ru-RU" sz="3300" dirty="0"/>
              <a:t>•воспитывать уважение и благодарность взрослым за их труд, заботу о детях;</a:t>
            </a:r>
          </a:p>
          <a:p>
            <a:pPr marL="0" indent="0">
              <a:buNone/>
            </a:pPr>
            <a:r>
              <a:rPr lang="ru-RU" sz="3300" dirty="0"/>
              <a:t>•вовлекать в простейшие процессы хозяйственно-бытового труда;</a:t>
            </a:r>
          </a:p>
          <a:p>
            <a:pPr marL="0" indent="0">
              <a:buNone/>
            </a:pPr>
            <a:r>
              <a:rPr lang="ru-RU" sz="3300" dirty="0"/>
              <a:t>•развивать самостоятельность и уверенность в самообслуживании, желании включаться в повседневные трудовые дела в ДОО и семье.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ФОП ДО, задачи по возрастам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004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304800" y="838200"/>
            <a:ext cx="8458200" cy="5562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/>
              <a:t>   5-6 </a:t>
            </a:r>
            <a:r>
              <a:rPr lang="ru-RU" sz="1800" b="1" dirty="0"/>
              <a:t>лет</a:t>
            </a:r>
            <a:endParaRPr lang="ru-RU" sz="1800" dirty="0"/>
          </a:p>
          <a:p>
            <a:pPr marL="0" indent="0">
              <a:buNone/>
            </a:pPr>
            <a:r>
              <a:rPr lang="ru-RU" sz="1800" dirty="0"/>
              <a:t>•формировать представления о профессиях и трудовых процессах;</a:t>
            </a:r>
          </a:p>
          <a:p>
            <a:pPr marL="0" indent="0">
              <a:buNone/>
            </a:pPr>
            <a:r>
              <a:rPr lang="ru-RU" sz="1800" dirty="0"/>
              <a:t>•воспитывать бережное отношение к труду взрослых, к результатам их труда;</a:t>
            </a:r>
          </a:p>
          <a:p>
            <a:pPr marL="0" indent="0">
              <a:buNone/>
            </a:pPr>
            <a:r>
              <a:rPr lang="ru-RU" sz="1800" dirty="0"/>
              <a:t>•развивать самостоятельность и инициативу в трудовой деятельности по самообслуживанию, хозяйственно-бытовому, ручному труду и конструированию, труду в природе;</a:t>
            </a:r>
          </a:p>
          <a:p>
            <a:pPr marL="0" indent="0">
              <a:buNone/>
            </a:pPr>
            <a:r>
              <a:rPr lang="ru-RU" sz="1800" dirty="0"/>
              <a:t>•знакомить детей с элементарными экономическими знаниями, формировать первоначальные представления о финансовой грамотности.</a:t>
            </a:r>
          </a:p>
          <a:p>
            <a:pPr marL="0" indent="0">
              <a:buNone/>
            </a:pPr>
            <a:r>
              <a:rPr lang="ru-RU" sz="1800" b="1" dirty="0" smtClean="0"/>
              <a:t>    6-7 </a:t>
            </a:r>
            <a:r>
              <a:rPr lang="ru-RU" sz="1800" b="1" dirty="0"/>
              <a:t>лет</a:t>
            </a:r>
            <a:endParaRPr lang="ru-RU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развивать ценностное отношение к труду взрослых;</a:t>
            </a:r>
            <a:endParaRPr lang="ru-RU" sz="18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формировать представления о труде как ценности общества разнообразии и взаимосвязи видов труда и профессии;</a:t>
            </a:r>
            <a:endParaRPr lang="ru-RU" sz="18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формировать элементы финансовой грамотности, осознания материальных  возможностей родителей, ограниченности материальных ресурсов;</a:t>
            </a:r>
            <a:endParaRPr lang="ru-RU" sz="18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развивать интерес и самостоятельность в разных видах доступного труда, умения включаться в реальные трудовые связи со взрослыми и сверстниками;</a:t>
            </a:r>
            <a:endParaRPr lang="ru-RU" sz="18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поддерживать освоение умений сотрудничества в совместном труде;</a:t>
            </a:r>
            <a:endParaRPr lang="ru-RU" sz="18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воспитывать ответственность, добросовестность, стремление к участию в труде взрослых, оказанию посильной помощи.</a:t>
            </a:r>
            <a:endParaRPr lang="ru-RU" sz="1800" b="1" dirty="0"/>
          </a:p>
          <a:p>
            <a:pPr marL="0" indent="0">
              <a:buNone/>
            </a:pPr>
            <a:r>
              <a:rPr lang="ru-RU" sz="1800" dirty="0"/>
              <a:t> </a:t>
            </a:r>
            <a:endParaRPr lang="ru-RU" sz="1800" b="1" dirty="0"/>
          </a:p>
          <a:p>
            <a:pPr marL="0" indent="0">
              <a:buNone/>
            </a:pPr>
            <a:endParaRPr lang="ru-RU" sz="1800" dirty="0"/>
          </a:p>
          <a:p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-228600"/>
            <a:ext cx="8229600" cy="1252728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ФОП ДО, задачи по возрастам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138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9379566"/>
              </p:ext>
            </p:extLst>
          </p:nvPr>
        </p:nvGraphicFramePr>
        <p:xfrm>
          <a:off x="381000" y="457199"/>
          <a:ext cx="8381999" cy="58012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99944"/>
                <a:gridCol w="1598337"/>
                <a:gridCol w="824168"/>
                <a:gridCol w="824168"/>
                <a:gridCol w="824168"/>
                <a:gridCol w="824168"/>
                <a:gridCol w="843523"/>
                <a:gridCol w="843523"/>
              </a:tblGrid>
              <a:tr h="649102">
                <a:tc rowSpan="2">
                  <a:txBody>
                    <a:bodyPr/>
                    <a:lstStyle/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600"/>
                        </a:spcAft>
                      </a:pPr>
                      <a:endParaRPr lang="ru-RU" sz="1600" u="none" strike="noStrike" spc="50" dirty="0" smtClean="0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60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Трудовая</a:t>
                      </a:r>
                      <a:endParaRPr lang="ru-RU" sz="1600" spc="55" dirty="0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деятельность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 rowSpan="2">
                  <a:txBody>
                    <a:bodyPr/>
                    <a:lstStyle/>
                    <a:p>
                      <a:pPr marL="76200" indent="-304800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endParaRPr lang="ru-RU" sz="1600" u="none" strike="noStrike" spc="50" dirty="0" smtClean="0">
                        <a:effectLst/>
                      </a:endParaRPr>
                    </a:p>
                    <a:p>
                      <a:pPr marL="76200" indent="-304800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Периодичность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 gridSpan="3">
                  <a:txBody>
                    <a:bodyPr/>
                    <a:lstStyle/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endParaRPr lang="ru-RU" sz="1600" u="none" strike="noStrike" spc="50" dirty="0" smtClean="0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Число </a:t>
                      </a:r>
                      <a:r>
                        <a:rPr lang="ru-RU" sz="1600" u="none" strike="noStrike" spc="50" dirty="0">
                          <a:effectLst/>
                        </a:rPr>
                        <a:t>участников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60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Примерная</a:t>
                      </a:r>
                      <a:endParaRPr lang="ru-RU" sz="1600" spc="55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продолжительность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91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60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3-4</a:t>
                      </a:r>
                      <a:endParaRPr lang="ru-RU" sz="1600" spc="55" dirty="0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года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203200" indent="-304800" algn="l">
                        <a:lnSpc>
                          <a:spcPts val="1050"/>
                        </a:lnSpc>
                        <a:spcAft>
                          <a:spcPts val="60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      4-5</a:t>
                      </a:r>
                      <a:endParaRPr lang="ru-RU" sz="1600" spc="55" dirty="0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лет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60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5-7</a:t>
                      </a:r>
                      <a:endParaRPr lang="ru-RU" sz="1600" spc="55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лет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050"/>
                        </a:lnSpc>
                        <a:spcAft>
                          <a:spcPts val="60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3-4</a:t>
                      </a:r>
                      <a:endParaRPr lang="ru-RU" sz="1600" spc="55">
                        <a:effectLst/>
                      </a:endParaRPr>
                    </a:p>
                    <a:p>
                      <a:pPr indent="-304800" algn="just">
                        <a:lnSpc>
                          <a:spcPts val="10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года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050"/>
                        </a:lnSpc>
                        <a:spcAft>
                          <a:spcPts val="60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4-5</a:t>
                      </a:r>
                      <a:endParaRPr lang="ru-RU" sz="1600" spc="55">
                        <a:effectLst/>
                      </a:endParaRPr>
                    </a:p>
                    <a:p>
                      <a:pPr indent="-304800" algn="just">
                        <a:lnSpc>
                          <a:spcPts val="10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лет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139700" indent="-304800" algn="l">
                        <a:lnSpc>
                          <a:spcPts val="1050"/>
                        </a:lnSpc>
                        <a:spcAft>
                          <a:spcPts val="60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5-7</a:t>
                      </a:r>
                      <a:endParaRPr lang="ru-RU" sz="1600" spc="55">
                        <a:effectLst/>
                      </a:endParaRPr>
                    </a:p>
                    <a:p>
                      <a:pPr marL="139700" indent="-304800" algn="l">
                        <a:lnSpc>
                          <a:spcPts val="10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лет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</a:tr>
              <a:tr h="518527"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Индивидуальный </a:t>
                      </a:r>
                      <a:endParaRPr lang="ru-RU" sz="1600" u="none" strike="noStrike" spc="50" dirty="0" smtClean="0">
                        <a:effectLst/>
                      </a:endParaRPr>
                    </a:p>
                    <a:p>
                      <a:pPr indent="-304800" algn="just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труд </a:t>
                      </a:r>
                      <a:r>
                        <a:rPr lang="ru-RU" sz="1600" u="none" strike="noStrike" spc="50" dirty="0">
                          <a:effectLst/>
                        </a:rPr>
                        <a:t>(поручения)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76200" indent="-304800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ежедневно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 gridSpan="3">
                  <a:txBody>
                    <a:bodyPr/>
                    <a:lstStyle/>
                    <a:p>
                      <a:pPr marL="469900" indent="-304800" algn="l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по усмотрению воспитателя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до 10 минут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до 15 минут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139700" indent="-304800" algn="l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до 20 минут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</a:tr>
              <a:tr h="518527"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endParaRPr lang="ru-RU" sz="1600" u="none" strike="noStrike" spc="50" dirty="0" smtClean="0">
                        <a:effectLst/>
                      </a:endParaRPr>
                    </a:p>
                    <a:p>
                      <a:pPr indent="-304800" algn="just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Труд </a:t>
                      </a:r>
                      <a:r>
                        <a:rPr lang="ru-RU" sz="1600" u="none" strike="noStrike" spc="50" dirty="0">
                          <a:effectLst/>
                        </a:rPr>
                        <a:t>рядом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76200" indent="-304800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ежедневно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 gridSpan="3">
                  <a:txBody>
                    <a:bodyPr/>
                    <a:lstStyle/>
                    <a:p>
                      <a:pPr marL="469900" indent="-304800" algn="l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по усмотрению воспитателя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до 10 минут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до 15 минут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</a:tr>
              <a:tr h="789348"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Совместный кол­лективный труд (поручения)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76200" indent="-304800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ежедневно не менее двух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endParaRPr lang="ru-RU" sz="1600" u="none" strike="noStrike" spc="50" dirty="0" smtClean="0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2-3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endParaRPr lang="ru-RU" sz="1600" u="none" strike="noStrike" spc="50" dirty="0" smtClean="0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5-6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до 15 минут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139700" indent="-304800" algn="l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до</a:t>
                      </a:r>
                      <a:endParaRPr lang="ru-RU" sz="1600" spc="55">
                        <a:effectLst/>
                      </a:endParaRPr>
                    </a:p>
                    <a:p>
                      <a:pPr marL="139700" indent="-304800" algn="l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20-25</a:t>
                      </a:r>
                      <a:endParaRPr lang="ru-RU" sz="1600" spc="55">
                        <a:effectLst/>
                      </a:endParaRPr>
                    </a:p>
                    <a:p>
                      <a:pPr marL="139700" indent="-304800" algn="l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минут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</a:tr>
              <a:tr h="518527">
                <a:tc>
                  <a:txBody>
                    <a:bodyPr/>
                    <a:lstStyle/>
                    <a:p>
                      <a:pPr marL="88900" indent="-304800" algn="l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Дежурство по столовой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76200" indent="-304800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ежедневно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endParaRPr lang="ru-RU" sz="1600" u="none" strike="noStrike" spc="50" dirty="0" smtClean="0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2-3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endParaRPr lang="ru-RU" sz="1600" u="none" strike="noStrike" spc="50" dirty="0" smtClean="0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2-3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до 15 минут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139700" indent="-304800"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до 20 минут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</a:tr>
              <a:tr h="789348">
                <a:tc>
                  <a:txBody>
                    <a:bodyPr/>
                    <a:lstStyle/>
                    <a:p>
                      <a:pPr marL="88900" indent="-304800"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Дежурство по подготовке к занятиям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76200" indent="-304800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ежедневно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endParaRPr lang="ru-RU" sz="1600" u="none" strike="noStrike" spc="50" dirty="0" smtClean="0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2-3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endParaRPr lang="ru-RU" sz="1600" u="none" strike="noStrike" spc="50" dirty="0" smtClean="0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1-2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до 10 минут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139700" indent="-304800"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до 15 минут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</a:tr>
              <a:tr h="719677"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Дежурство по уголку природы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76200" indent="-304800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>
                          <a:effectLst/>
                        </a:rPr>
                        <a:t>ежедневно</a:t>
                      </a:r>
                      <a:endParaRPr lang="ru-RU" sz="1600" spc="55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endParaRPr lang="ru-RU" sz="1600" u="none" strike="noStrike" spc="50" dirty="0" smtClean="0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2-4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139700" indent="-304800" algn="l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до 20 минут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</a:tr>
              <a:tr h="649102"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Общий коллек­тивный труд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76200" indent="-304800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endParaRPr lang="ru-RU" sz="1600" u="none" strike="noStrike" spc="50" dirty="0" smtClean="0">
                        <a:effectLst/>
                      </a:endParaRPr>
                    </a:p>
                    <a:p>
                      <a:pPr marL="76200" indent="-304800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 smtClean="0">
                          <a:effectLst/>
                        </a:rPr>
                        <a:t>1 </a:t>
                      </a:r>
                      <a:r>
                        <a:rPr lang="ru-RU" sz="1600" u="none" strike="noStrike" spc="50" dirty="0">
                          <a:effectLst/>
                        </a:rPr>
                        <a:t>раз в неделю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indent="-304800" algn="ctr">
                        <a:lnSpc>
                          <a:spcPts val="1050"/>
                        </a:lnSpc>
                        <a:spcAft>
                          <a:spcPts val="60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вся</a:t>
                      </a:r>
                      <a:endParaRPr lang="ru-RU" sz="1600" spc="55" dirty="0">
                        <a:effectLst/>
                      </a:endParaRPr>
                    </a:p>
                    <a:p>
                      <a:pPr indent="-304800" algn="ctr">
                        <a:lnSpc>
                          <a:spcPts val="10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группа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5" marR="4995" marT="0" marB="0"/>
                </a:tc>
                <a:tc>
                  <a:txBody>
                    <a:bodyPr/>
                    <a:lstStyle/>
                    <a:p>
                      <a:pPr marL="139700" indent="-304800"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spc="50" dirty="0">
                          <a:effectLst/>
                        </a:rPr>
                        <a:t>до 30 минут</a:t>
                      </a:r>
                      <a:endParaRPr lang="ru-RU" sz="1600" spc="55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995" marR="499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891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14400" y="990600"/>
            <a:ext cx="7408333" cy="345069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к организации трудовой деятельности дошкольников</a:t>
            </a:r>
            <a:endParaRPr lang="ru-RU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2800" b="1" i="1" dirty="0"/>
              <a:t>Систематичность детского труда.</a:t>
            </a:r>
            <a:endParaRPr lang="ru-RU" sz="2800" dirty="0"/>
          </a:p>
          <a:p>
            <a:pPr lvl="0"/>
            <a:r>
              <a:rPr lang="ru-RU" sz="2800" b="1" i="1" dirty="0"/>
              <a:t>Постепенность рабочей нагрузки.</a:t>
            </a:r>
            <a:endParaRPr lang="ru-RU" sz="2800" dirty="0"/>
          </a:p>
          <a:p>
            <a:pPr lvl="0"/>
            <a:r>
              <a:rPr lang="ru-RU" sz="2800" b="1" i="1" dirty="0"/>
              <a:t>Подбор оборудования для труда.</a:t>
            </a:r>
            <a:endParaRPr lang="ru-RU" sz="2800" dirty="0"/>
          </a:p>
          <a:p>
            <a:pPr lvl="0"/>
            <a:r>
              <a:rPr lang="ru-RU" sz="2800" b="1" i="1" dirty="0"/>
              <a:t>Создание в группе трудовой атмосферы.</a:t>
            </a:r>
            <a:endParaRPr lang="ru-RU" sz="28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569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6200" y="990600"/>
            <a:ext cx="8915400" cy="49831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800" b="1" u="sng" dirty="0"/>
              <a:t>Поручение</a:t>
            </a:r>
            <a:r>
              <a:rPr lang="ru-RU" sz="2800" b="1" dirty="0"/>
              <a:t> - это обращенная к ребенку просьба взрослого выполнить какое-либо трудовое действие. Наиболее простая форма организации трудовой деятельности детей дошкольного возраста. Является ведущей формой организации труда в группах раннего и младшего возраста.</a:t>
            </a:r>
            <a:endParaRPr lang="ru-RU" sz="2800" dirty="0"/>
          </a:p>
          <a:p>
            <a:pPr marL="0" indent="0">
              <a:buNone/>
            </a:pPr>
            <a:r>
              <a:rPr lang="ru-RU" b="1" i="1" u="sng" dirty="0"/>
              <a:t>В зависимости от возрастных возможностей детей применяются следующие виды поручений: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r>
              <a:rPr lang="ru-RU" u="sng" dirty="0"/>
              <a:t>Поручения, связанные с выполнением одного способа действия. </a:t>
            </a:r>
            <a:r>
              <a:rPr lang="ru-RU" dirty="0"/>
              <a:t>Ребенку поручают подать, принести, отнести.</a:t>
            </a:r>
            <a:endParaRPr lang="ru-RU" b="1" dirty="0"/>
          </a:p>
          <a:p>
            <a:r>
              <a:rPr lang="ru-RU" u="sng" dirty="0"/>
              <a:t>Поручения, которые содержат несколько способов действия, несколько трудовых </a:t>
            </a:r>
            <a:r>
              <a:rPr lang="ru-RU" u="sng" dirty="0" smtClean="0"/>
              <a:t>операций.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Ребенку поручают покормить животных, полить комнатные цветы и т.п.</a:t>
            </a:r>
            <a:endParaRPr lang="ru-RU" b="1" dirty="0"/>
          </a:p>
          <a:p>
            <a:r>
              <a:rPr lang="ru-RU" b="1" u="sng" dirty="0"/>
              <a:t>Поручения, связанные с результатами, которых дети достигают не сразу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Ребенку поручают посеять, посадить, принести из дома открытку, расческу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252728"/>
          </a:xfrm>
        </p:spPr>
        <p:txBody>
          <a:bodyPr>
            <a:noAutofit/>
          </a:bodyPr>
          <a:lstStyle/>
          <a:p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организации труда в ДОО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6639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62</TotalTime>
  <Words>1823</Words>
  <Application>Microsoft Office PowerPoint</Application>
  <PresentationFormat>Экран (4:3)</PresentationFormat>
  <Paragraphs>358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Office Theme</vt:lpstr>
      <vt:lpstr>Волна</vt:lpstr>
      <vt:lpstr>Презентация PowerPoint</vt:lpstr>
      <vt:lpstr>Презентация PowerPoint</vt:lpstr>
      <vt:lpstr>Презентация PowerPoint</vt:lpstr>
      <vt:lpstr>ФОП ДО: Сфера трудового воспитания </vt:lpstr>
      <vt:lpstr>ФОП ДО, задачи по возрастам:</vt:lpstr>
      <vt:lpstr>ФОП ДО, задачи по возрастам:</vt:lpstr>
      <vt:lpstr>Презентация PowerPoint</vt:lpstr>
      <vt:lpstr>Презентация PowerPoint</vt:lpstr>
      <vt:lpstr>Формы организации труда в ДОО</vt:lpstr>
      <vt:lpstr>Формы организации труда в ДОО</vt:lpstr>
      <vt:lpstr>Формы организации труда в ДОО</vt:lpstr>
      <vt:lpstr>Презентация PowerPoint</vt:lpstr>
      <vt:lpstr>Методы и приемы, используемые в развитии трудовой сферы дошкольников</vt:lpstr>
      <vt:lpstr>Презентация PowerPoint</vt:lpstr>
      <vt:lpstr>Система работы по организации ранней профориентации в ДОУ.</vt:lpstr>
      <vt:lpstr>Профориентация – это актуально!</vt:lpstr>
      <vt:lpstr>Презентация PowerPoint</vt:lpstr>
      <vt:lpstr>Проблемы профориетации в ДОУ</vt:lpstr>
      <vt:lpstr>Принципы ранней профориетации</vt:lpstr>
      <vt:lpstr>Цели и задачи ДОУ</vt:lpstr>
      <vt:lpstr>Задачи работы по формированию у детей представлений о труде взрослых для каждой возрастной группы</vt:lpstr>
      <vt:lpstr>Задачи работы по формированию у детей представлений о труде взрослых для каждой возрастной группы</vt:lpstr>
      <vt:lpstr>Задачи работы по формированию у детей представлений о труде взрослых для каждой возрастной группы</vt:lpstr>
      <vt:lpstr>Условия реализации работы по ранней профориентации :</vt:lpstr>
      <vt:lpstr>Модель образовательной деятельности ДОО по ранней профориентации дошкольников</vt:lpstr>
      <vt:lpstr>Педагогические технологии</vt:lpstr>
      <vt:lpstr>Организации развивающей предметно- пространственной среды</vt:lpstr>
      <vt:lpstr>Наглядный и дидактический материал</vt:lpstr>
      <vt:lpstr>Взаимодействие с семьями воспитанников</vt:lpstr>
      <vt:lpstr>Презентация PowerPoint</vt:lpstr>
      <vt:lpstr>Литература</vt:lpstr>
      <vt:lpstr>Ожидаемые результаты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работы по  организации ранней  профориентации в ДОУ.</dc:title>
  <dc:creator>Admin</dc:creator>
  <cp:lastModifiedBy>Пользователь Windows</cp:lastModifiedBy>
  <cp:revision>13</cp:revision>
  <dcterms:created xsi:type="dcterms:W3CDTF">2025-03-12T15:02:17Z</dcterms:created>
  <dcterms:modified xsi:type="dcterms:W3CDTF">2025-03-12T17:18:12Z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2023-06-27T00:00:00Z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2025-03-12T00:00:00Z</vt:filetime>
  </property>
  <property fmtid="{D5CDD505-2E9C-101B-9397-08002B2CF9AE}" pid="5" name="Producer">
    <vt:lpwstr>Microsoft® PowerPoint® 2010</vt:lpwstr>
  </property>
</Properties>
</file>