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88" r:id="rId9"/>
    <p:sldId id="289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C1D96B2A-8B1A-4825-9258-A2D42A5ACB09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473199D7-56D1-4C51-A679-6F8F87D3BA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0412" y="555074"/>
            <a:ext cx="78488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Круглый </a:t>
            </a:r>
            <a: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</a:t>
            </a:r>
            <a:endParaRPr lang="ru-RU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0144" y="3164681"/>
            <a:ext cx="73448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«Практические аспекты реализации «РЕКОМЕНДАЦИЙ ПО ФОРМИРОВАНИЮ ИНФРАСТРУКТУРЫ ДОШКОЛЬНЫХ ОБРАЗОВАТЕЛЬНЫХ ОРГАНИЗАЦИЙ И КОМПЛЕКТАЦИИ УЧЕБНО-МЕТОДИЧЕСКИХ МАТЕРИАЛОВ В ЦЕЛЯХ РЕАЛИЗАЦИИ ОБРАЗОВАТЕЛЬНЫХ ПРОГРАММ ДОШКОЛЬНОГО ОБРАЗОВАНИЯ»</a:t>
            </a:r>
          </a:p>
          <a:p>
            <a:pPr algn="ctr"/>
            <a:endParaRPr lang="ru-RU" sz="2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164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2656"/>
            <a:ext cx="7416824" cy="4366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/>
              <a:t>Центр физической активности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775276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4804" y="4653136"/>
            <a:ext cx="67818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Картотека подвижных игр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80" y="404664"/>
            <a:ext cx="7632848" cy="3946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3549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71136" y="184322"/>
            <a:ext cx="7239000" cy="1463040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                Картотека физических упражнений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72816"/>
            <a:ext cx="7229509" cy="4196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5731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013176"/>
            <a:ext cx="67818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Картотека подвижных игр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969554" cy="4386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4662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0"/>
            <a:ext cx="8388424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Картотека игр с массажными мячиками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800" y="692696"/>
            <a:ext cx="5715522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0357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Оборудование </a:t>
            </a:r>
            <a:r>
              <a:rPr lang="ru-RU" dirty="0" smtClean="0"/>
              <a:t>для укрепления физического здоровья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92696"/>
            <a:ext cx="6111425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6671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920880" cy="5598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732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3831062" cy="2590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45622"/>
            <a:ext cx="3476585" cy="2384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56992"/>
            <a:ext cx="4171926" cy="3031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116632" y="3552440"/>
            <a:ext cx="6781800" cy="1600200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/>
              <a:t>Оборудование для </a:t>
            </a:r>
            <a:r>
              <a:rPr lang="ru-RU" b="1" dirty="0" err="1" smtClean="0"/>
              <a:t>коррегирующих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упражнений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2484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25143"/>
            <a:ext cx="6781800" cy="1600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Самостоятельная </a:t>
            </a:r>
            <a:r>
              <a:rPr lang="ru-RU" sz="4400" b="1" dirty="0" smtClean="0"/>
              <a:t>игровая деятельность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764704"/>
            <a:ext cx="2479431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48680"/>
            <a:ext cx="3096344" cy="4176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519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772816"/>
            <a:ext cx="4464496" cy="3987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96" y="404582"/>
            <a:ext cx="3960440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9596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764704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/>
              <a:t>«Пояснения к </a:t>
            </a:r>
            <a:r>
              <a:rPr lang="ru-RU" sz="2800" b="1" dirty="0" smtClean="0"/>
              <a:t>применению РЕКОМЕНДАЦИЙ</a:t>
            </a:r>
            <a:r>
              <a:rPr lang="ru-RU" sz="2800" b="1" dirty="0"/>
              <a:t>»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274838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«Настоящие рекомендации разработаны во исполнение пункта 3 перечня поручений Президента Российской Федерации от 16 марта 2022 г. № Пр-487 по итогам заседания Совета при Президенте Российской Федерации по реализации государственной политики в сфере защиты семьи и детей 17 декабря 2021 года (далее – Рекомендации</a:t>
            </a:r>
            <a:r>
              <a:rPr lang="ru-RU" sz="3200" dirty="0" smtClean="0"/>
              <a:t>)…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92286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8680"/>
            <a:ext cx="8928992" cy="1600200"/>
          </a:xfrm>
        </p:spPr>
        <p:txBody>
          <a:bodyPr>
            <a:noAutofit/>
          </a:bodyPr>
          <a:lstStyle/>
          <a:p>
            <a:pPr algn="ctr"/>
            <a:r>
              <a:rPr lang="ru-RU" sz="4000" u="sng" dirty="0" smtClean="0">
                <a:latin typeface="+mn-lt"/>
              </a:rPr>
              <a:t>Критерий оценки РППС</a:t>
            </a:r>
            <a:r>
              <a:rPr lang="ru-RU" sz="4400" dirty="0" smtClean="0">
                <a:latin typeface="+mn-lt"/>
              </a:rPr>
              <a:t>: </a:t>
            </a:r>
            <a:br>
              <a:rPr lang="ru-RU" sz="4400" dirty="0" smtClean="0">
                <a:latin typeface="+mn-lt"/>
              </a:rPr>
            </a:br>
            <a:r>
              <a:rPr lang="ru-RU" sz="3600" b="1" dirty="0" smtClean="0">
                <a:latin typeface="+mn-lt"/>
              </a:rPr>
              <a:t>Информационное </a:t>
            </a:r>
            <a:r>
              <a:rPr lang="ru-RU" sz="3600" b="1" dirty="0" smtClean="0">
                <a:latin typeface="+mn-lt"/>
              </a:rPr>
              <a:t>пространство для родителей</a:t>
            </a:r>
            <a:endParaRPr lang="ru-RU" sz="3600" b="1" dirty="0">
              <a:latin typeface="+mn-lt"/>
            </a:endParaRPr>
          </a:p>
        </p:txBody>
      </p:sp>
      <p:pic>
        <p:nvPicPr>
          <p:cNvPr id="3" name="Рисунок 2" descr="C:\Users\Admin\Desktop\IMG_20240402_0721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5616624" cy="370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012160" y="2348880"/>
            <a:ext cx="302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Систематическая сменяемость в соответствии с комплексно-тематическим планированием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228075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3024" y="4941168"/>
            <a:ext cx="9217024" cy="16002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Содержание информационных материалов</a:t>
            </a:r>
            <a:endParaRPr lang="ru-RU" sz="4400" dirty="0"/>
          </a:p>
        </p:txBody>
      </p:sp>
      <p:pic>
        <p:nvPicPr>
          <p:cNvPr id="3" name="Рисунок 2" descr="C:\Users\Admin\Desktop\род.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0136"/>
            <a:ext cx="7550536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1892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085184"/>
            <a:ext cx="9684568" cy="16002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Книжный центр</a:t>
            </a:r>
            <a:br>
              <a:rPr lang="ru-RU" sz="3200" dirty="0" smtClean="0"/>
            </a:br>
            <a:r>
              <a:rPr lang="ru-RU" sz="3200" dirty="0" smtClean="0"/>
              <a:t>«Умная сова»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94851"/>
            <a:ext cx="4320480" cy="3422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94851"/>
            <a:ext cx="3228535" cy="3268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-252536" y="477856"/>
            <a:ext cx="9540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dbl" dirty="0"/>
              <a:t>Критерий оценки РППС: </a:t>
            </a:r>
            <a:endParaRPr lang="ru-RU" sz="2800" b="1" u="dbl" dirty="0" smtClean="0"/>
          </a:p>
          <a:p>
            <a:pPr algn="ctr"/>
            <a:r>
              <a:rPr lang="ru-RU" sz="2800" b="1" dirty="0" smtClean="0"/>
              <a:t>Приспособленность </a:t>
            </a:r>
            <a:r>
              <a:rPr lang="ru-RU" sz="2800" b="1" dirty="0"/>
              <a:t>для познавательной деятельности</a:t>
            </a:r>
            <a:r>
              <a:rPr lang="ru-RU" sz="2800" b="1" dirty="0" smtClean="0"/>
              <a:t>:</a:t>
            </a:r>
          </a:p>
          <a:p>
            <a:pPr lvl="0" algn="ctr"/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Книжный 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с набором разнообразных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</a:t>
            </a:r>
            <a:endParaRPr lang="ru-RU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7341">
            <a:off x="5992949" y="3677898"/>
            <a:ext cx="3168352" cy="3473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57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6" y="1268760"/>
            <a:ext cx="8729758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683568" y="476672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ТЕМАТИЧЕСКИЕ ВЫСТАВКИ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707159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578300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3755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8278293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4943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8837346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0149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8360780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447501" cy="66118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Полочка «Умных книг»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827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72816"/>
            <a:ext cx="6351563" cy="4225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467544" y="692696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Дидактические игры по содержанию литературных произведений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0352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044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04664"/>
            <a:ext cx="79928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/>
              <a:t>В каждой ДОО РППС обладает свойствами открытой системы и выполняет образовательную, развивающую, воспитывающую, стимулирующую функции.</a:t>
            </a:r>
            <a:r>
              <a:rPr lang="ru-RU" sz="2400" dirty="0"/>
              <a:t> </a:t>
            </a:r>
            <a:endParaRPr lang="ru-RU" sz="2400" dirty="0" smtClean="0"/>
          </a:p>
          <a:p>
            <a:r>
              <a:rPr lang="ru-RU" sz="2800" dirty="0" smtClean="0"/>
              <a:t>Как </a:t>
            </a:r>
            <a:r>
              <a:rPr lang="ru-RU" sz="2800" dirty="0"/>
              <a:t>следствие, среда должна быть: </a:t>
            </a:r>
          </a:p>
          <a:p>
            <a:r>
              <a:rPr lang="ru-RU" sz="2800" dirty="0"/>
              <a:t>– </a:t>
            </a:r>
            <a:r>
              <a:rPr lang="ru-RU" sz="2800" b="1" u="sng" dirty="0"/>
              <a:t>содержательно-насыщенной</a:t>
            </a:r>
            <a:r>
              <a:rPr lang="ru-RU" sz="2800" dirty="0"/>
              <a:t> 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/>
              <a:t>– </a:t>
            </a:r>
            <a:r>
              <a:rPr lang="ru-RU" sz="2800" b="1" u="sng" dirty="0"/>
              <a:t>трансформируемой </a:t>
            </a:r>
            <a:endParaRPr lang="ru-RU" sz="2800" b="1" u="sng" dirty="0" smtClean="0"/>
          </a:p>
          <a:p>
            <a:endParaRPr lang="ru-RU" sz="2800" b="1" u="sng" dirty="0" smtClean="0"/>
          </a:p>
          <a:p>
            <a:r>
              <a:rPr lang="ru-RU" sz="2800" dirty="0"/>
              <a:t>– </a:t>
            </a:r>
            <a:r>
              <a:rPr lang="ru-RU" sz="2800" b="1" u="sng" dirty="0"/>
              <a:t>полифункциональной </a:t>
            </a:r>
          </a:p>
          <a:p>
            <a:endParaRPr lang="ru-RU" sz="2800" dirty="0" smtClean="0"/>
          </a:p>
          <a:p>
            <a:r>
              <a:rPr lang="ru-RU" sz="2800" dirty="0"/>
              <a:t>– </a:t>
            </a:r>
            <a:r>
              <a:rPr lang="ru-RU" sz="2800" b="1" u="sng" dirty="0"/>
              <a:t>вариативной </a:t>
            </a:r>
            <a:endParaRPr lang="ru-RU" sz="2800" b="1" u="sng" dirty="0" smtClean="0"/>
          </a:p>
          <a:p>
            <a:endParaRPr lang="ru-RU" sz="2800" b="1" u="sng" dirty="0" smtClean="0"/>
          </a:p>
          <a:p>
            <a:r>
              <a:rPr lang="ru-RU" sz="2800" dirty="0"/>
              <a:t> </a:t>
            </a:r>
            <a:r>
              <a:rPr lang="ru-RU" sz="2800" b="1" u="sng" dirty="0"/>
              <a:t>– доступной</a:t>
            </a: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845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764704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ходе создания и оснащения инфраструктуры ДОО можно выделить две структурные составляющие: 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dirty="0"/>
              <a:t>– </a:t>
            </a:r>
            <a:r>
              <a:rPr lang="ru-RU" sz="2800" b="1" dirty="0"/>
              <a:t>инвариантную</a:t>
            </a:r>
            <a:r>
              <a:rPr lang="ru-RU" sz="2800" dirty="0"/>
              <a:t>, обеспечивающую решение задач ФГОС ДО в процессе реализации ФОП ДО; </a:t>
            </a:r>
          </a:p>
          <a:p>
            <a:r>
              <a:rPr lang="ru-RU" sz="2800" dirty="0"/>
              <a:t>– </a:t>
            </a:r>
            <a:r>
              <a:rPr lang="ru-RU" sz="2800" b="1" dirty="0"/>
              <a:t>вариативную</a:t>
            </a:r>
            <a:r>
              <a:rPr lang="ru-RU" sz="2800" dirty="0"/>
              <a:t>, обеспечивающую решение задач с учетом социокультурных, региональных особенностей ДОО, особенностей организации ДО того или иного субъекта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163336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836712"/>
            <a:ext cx="8568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Инфраструктура ДОО может включать следующие функциональные модули:</a:t>
            </a:r>
          </a:p>
          <a:p>
            <a:pPr algn="ctr"/>
            <a:r>
              <a:rPr lang="ru-RU" sz="2400" dirty="0"/>
              <a:t> – «игровой»;</a:t>
            </a:r>
          </a:p>
          <a:p>
            <a:pPr algn="ctr"/>
            <a:r>
              <a:rPr lang="ru-RU" sz="2400" dirty="0"/>
              <a:t> – «физкультурно-оздоровительный»; </a:t>
            </a:r>
          </a:p>
          <a:p>
            <a:pPr algn="ctr"/>
            <a:r>
              <a:rPr lang="ru-RU" sz="2400" dirty="0"/>
              <a:t>– «музыкальный»;</a:t>
            </a:r>
          </a:p>
          <a:p>
            <a:pPr algn="ctr"/>
            <a:r>
              <a:rPr lang="ru-RU" sz="2400" dirty="0"/>
              <a:t> – «художественно-творческий»;</a:t>
            </a:r>
          </a:p>
          <a:p>
            <a:pPr algn="ctr"/>
            <a:r>
              <a:rPr lang="ru-RU" sz="2400" dirty="0"/>
              <a:t> – «поисково-исследовательский» </a:t>
            </a:r>
          </a:p>
          <a:p>
            <a:pPr algn="ctr"/>
            <a:r>
              <a:rPr lang="ru-RU" sz="2400" dirty="0"/>
              <a:t>– «релаксации»; </a:t>
            </a:r>
          </a:p>
          <a:p>
            <a:pPr algn="ctr"/>
            <a:r>
              <a:rPr lang="ru-RU" sz="2400" dirty="0"/>
              <a:t>– «логопедический»; </a:t>
            </a:r>
          </a:p>
          <a:p>
            <a:pPr algn="ctr"/>
            <a:r>
              <a:rPr lang="ru-RU" sz="2400" dirty="0"/>
              <a:t>– «психологического сопровождения»; </a:t>
            </a:r>
          </a:p>
          <a:p>
            <a:pPr algn="ctr"/>
            <a:r>
              <a:rPr lang="ru-RU" sz="2400" dirty="0"/>
              <a:t>– «дефектологический»; </a:t>
            </a:r>
          </a:p>
          <a:p>
            <a:pPr algn="ctr"/>
            <a:r>
              <a:rPr lang="ru-RU" sz="2400" dirty="0"/>
              <a:t>– «административный»; </a:t>
            </a:r>
          </a:p>
          <a:p>
            <a:pPr algn="ctr"/>
            <a:r>
              <a:rPr lang="ru-RU" sz="2400" dirty="0"/>
              <a:t>– «территории и архитектуры ДОО»</a:t>
            </a:r>
          </a:p>
        </p:txBody>
      </p:sp>
    </p:spTree>
    <p:extLst>
      <p:ext uri="{BB962C8B-B14F-4D97-AF65-F5344CB8AC3E}">
        <p14:creationId xmlns:p14="http://schemas.microsoft.com/office/powerpoint/2010/main" val="366762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4157" y="1058323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u="sng" dirty="0"/>
              <a:t>Каждый функциональный модуль охватывает все образовательные </a:t>
            </a:r>
            <a:r>
              <a:rPr lang="ru-RU" sz="3600" u="sng" dirty="0" smtClean="0"/>
              <a:t>области: </a:t>
            </a:r>
            <a:r>
              <a:rPr lang="ru-RU" sz="3600" dirty="0" smtClean="0"/>
              <a:t>социально-коммуникативное </a:t>
            </a:r>
            <a:r>
              <a:rPr lang="ru-RU" sz="3600" dirty="0"/>
              <a:t>развитие, познавательное развитие, речевое развитие, художественно-эстетическое развитие, физическое развитие) с учетом индивидуальных и возрастных особенностей дошкольников.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2753378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75656" y="332656"/>
            <a:ext cx="61926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ЦЕНТРОВ АКТИВНОСТИ В ГРУППАХ ДОУ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0416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1628800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развивающей среды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проведения в группах проектной деятельности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4482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516" y="1700808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db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Критерий оценки РППС: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/>
              <a:t> </a:t>
            </a:r>
            <a:endParaRPr lang="ru-RU" sz="2800" dirty="0"/>
          </a:p>
          <a:p>
            <a:r>
              <a:rPr lang="ru-RU" sz="2800" b="1" dirty="0" smtClean="0"/>
              <a:t>1. Ориентированность </a:t>
            </a:r>
            <a:r>
              <a:rPr lang="ru-RU" sz="2800" b="1" dirty="0"/>
              <a:t>на повышение физической активности: – специальное оборудование для физкультурного центра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764704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ГРУППА «ТЕРЕМОК»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744106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67</TotalTime>
  <Words>358</Words>
  <Application>Microsoft Office PowerPoint</Application>
  <PresentationFormat>Экран (4:3)</PresentationFormat>
  <Paragraphs>59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 физической активности</vt:lpstr>
      <vt:lpstr>Картотека подвижных игр</vt:lpstr>
      <vt:lpstr>                   Картотека физических упражнений</vt:lpstr>
      <vt:lpstr>Картотека подвижных игр</vt:lpstr>
      <vt:lpstr>        Картотека игр с массажными мячиками</vt:lpstr>
      <vt:lpstr>Оборудование для укрепления физического здоровья</vt:lpstr>
      <vt:lpstr>Презентация PowerPoint</vt:lpstr>
      <vt:lpstr>Презентация PowerPoint</vt:lpstr>
      <vt:lpstr>Самостоятельная игровая деятельность</vt:lpstr>
      <vt:lpstr>       </vt:lpstr>
      <vt:lpstr>Критерий оценки РППС:  Информационное пространство для родителей</vt:lpstr>
      <vt:lpstr>Содержание информационных материалов</vt:lpstr>
      <vt:lpstr>Книжный центр «Умная сова»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Полочка «Умных книг»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11</cp:revision>
  <dcterms:created xsi:type="dcterms:W3CDTF">2024-04-04T05:27:18Z</dcterms:created>
  <dcterms:modified xsi:type="dcterms:W3CDTF">2024-04-04T06:35:18Z</dcterms:modified>
</cp:coreProperties>
</file>