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handoutMasterIdLst>
    <p:handoutMasterId r:id="rId29"/>
  </p:handoutMasterIdLst>
  <p:sldIdLst>
    <p:sldId id="339" r:id="rId2"/>
    <p:sldId id="345" r:id="rId3"/>
    <p:sldId id="346" r:id="rId4"/>
    <p:sldId id="347" r:id="rId5"/>
    <p:sldId id="340" r:id="rId6"/>
    <p:sldId id="341" r:id="rId7"/>
    <p:sldId id="342" r:id="rId8"/>
    <p:sldId id="343" r:id="rId9"/>
    <p:sldId id="296" r:id="rId10"/>
    <p:sldId id="297" r:id="rId11"/>
    <p:sldId id="299" r:id="rId12"/>
    <p:sldId id="348" r:id="rId13"/>
    <p:sldId id="350" r:id="rId14"/>
    <p:sldId id="319" r:id="rId15"/>
    <p:sldId id="320" r:id="rId16"/>
    <p:sldId id="321" r:id="rId17"/>
    <p:sldId id="322" r:id="rId18"/>
    <p:sldId id="323" r:id="rId19"/>
    <p:sldId id="281" r:id="rId20"/>
    <p:sldId id="301" r:id="rId21"/>
    <p:sldId id="283" r:id="rId22"/>
    <p:sldId id="351" r:id="rId23"/>
    <p:sldId id="352" r:id="rId24"/>
    <p:sldId id="353" r:id="rId25"/>
    <p:sldId id="354" r:id="rId26"/>
    <p:sldId id="355" r:id="rId27"/>
  </p:sldIdLst>
  <p:sldSz cx="9144000" cy="6858000" type="screen4x3"/>
  <p:notesSz cx="6742113" cy="98758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69" autoAdjust="0"/>
    <p:restoredTop sz="94129" autoAdjust="0"/>
  </p:normalViewPr>
  <p:slideViewPr>
    <p:cSldViewPr>
      <p:cViewPr>
        <p:scale>
          <a:sx n="96" d="100"/>
          <a:sy n="96" d="100"/>
        </p:scale>
        <p:origin x="-946" y="2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1;&#1080;&#1085;&#1086;&#1084;\&#1055;&#1083;&#1072;&#1085;&#1099;\2023\&#1043;&#1088;&#1072;&#1092;&#1080;&#1082;%20&#1103;&#1085;&#1074;&#1072;&#1088;&#1100;%2020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96-4C63-B58F-4A8D9F3BC923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496-4C63-B58F-4A8D9F3BC923}"/>
              </c:ext>
            </c:extLst>
          </c:dPt>
          <c:dLbls>
            <c:dLbl>
              <c:idx val="0"/>
              <c:layout>
                <c:manualLayout>
                  <c:x val="-0.20965944412949289"/>
                  <c:y val="-0.2036204564011180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lnSpc>
                        <a:spcPct val="90000"/>
                      </a:lnSpc>
                      <a:defRPr sz="1800" b="1" i="0" u="none" strike="noStrike" kern="1200" baseline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FF9D8B1B-4497-4C1C-8179-3F3DFC0E50AC}" type="CATEGORYNAME">
                      <a:rPr lang="ru-RU" sz="180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lnSpc>
                          <a:spcPct val="90000"/>
                        </a:lnSpc>
                        <a:defRPr sz="1800" b="1" i="0" u="none" strike="noStrik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80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lnSpc>
                        <a:spcPct val="90000"/>
                      </a:lnSpc>
                      <a:defRPr sz="1800" b="1" i="0" u="none" strike="noStrike" kern="1200" baseline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8AA4512A-72FA-4471-B56B-7E3BC3DBB826}" type="VALUE">
                      <a:rPr lang="ru-RU" sz="1800" baseline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lnSpc>
                          <a:spcPct val="90000"/>
                        </a:lnSpc>
                        <a:defRPr sz="1800" b="1" i="0" u="none" strike="noStrik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496-4C63-B58F-4A8D9F3BC923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8.9339634775962143E-2"/>
                  <c:y val="6.88109612553712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lnSpc>
                        <a:spcPct val="90000"/>
                      </a:lnSpc>
                      <a:defRPr sz="1800" b="1" i="0" u="none" strike="noStrike" kern="1200" baseline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90105ABF-2AD9-4A35-8979-AD791CE0228C}" type="CATEGORYNAME">
                      <a:rPr lang="ru-RU" sz="180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lnSpc>
                          <a:spcPct val="90000"/>
                        </a:lnSpc>
                        <a:defRPr sz="1800" b="1" i="0" u="none" strike="noStrik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80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lnSpc>
                        <a:spcPct val="90000"/>
                      </a:lnSpc>
                      <a:defRPr sz="1800" b="1" i="0" u="none" strike="noStrike" kern="1200" baseline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C30E0343-FDD3-46AC-9D41-7C28B41875CB}" type="VALUE">
                      <a:rPr lang="ru-RU" sz="1800" baseline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lnSpc>
                          <a:spcPct val="90000"/>
                        </a:lnSpc>
                        <a:defRPr sz="1800" b="1" i="0" u="none" strike="noStrik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496-4C63-B58F-4A8D9F3BC923}"/>
                </c:ext>
                <c:ext xmlns:c15="http://schemas.microsoft.com/office/drawing/2012/chart" uri="{CE6537A1-D6FC-4f65-9D91-7224C49458BB}">
                  <c15:layout>
                    <c:manualLayout>
                      <c:w val="0.31662948703703409"/>
                      <c:h val="0.36385408037379829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Лист1!$A$1:$A$2</c:f>
              <c:strCache>
                <c:ptCount val="2"/>
                <c:pt idx="0">
                  <c:v>Обязательная часть</c:v>
                </c:pt>
                <c:pt idx="1">
                  <c:v>Часть, формируемая участниками образовательных отношений</c:v>
                </c:pt>
              </c:strCache>
            </c:strRef>
          </c:cat>
          <c:val>
            <c:numRef>
              <c:f>Лист1!$B$1:$B$2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496-4C63-B58F-4A8D9F3BC923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9525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75BEE-027C-4924-87D1-24E18C66F5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80538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9525" y="9380538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55D34C-8F4E-403D-BADC-F76D53C06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313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D73DD-29A3-446B-99D8-C023E419E792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91023"/>
            <a:ext cx="5393690" cy="444412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0332"/>
            <a:ext cx="2921582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80332"/>
            <a:ext cx="2921582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3CC26-72D1-476A-B3A2-0A81F63E1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79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vip.1obraz.ru/#/document/99/351825406/XA00M9I2N5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556792"/>
            <a:ext cx="8496943" cy="1728192"/>
          </a:xfrm>
        </p:spPr>
        <p:txBody>
          <a:bodyPr>
            <a:noAutofit/>
          </a:bodyPr>
          <a:lstStyle/>
          <a:p>
            <a:pPr algn="ctr"/>
            <a:endParaRPr lang="ru-RU" sz="4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</a:t>
            </a:r>
          </a:p>
          <a:p>
            <a:pPr algn="ctr"/>
            <a:r>
              <a:rPr lang="ru-RU" sz="4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«Внедрение </a:t>
            </a:r>
            <a:r>
              <a:rPr lang="ru-RU" sz="4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практику работы </a:t>
            </a:r>
            <a:endParaRPr lang="ru-RU" sz="4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ДОУ </a:t>
            </a:r>
            <a:r>
              <a:rPr lang="ru-RU" sz="4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ФОП </a:t>
            </a:r>
            <a:r>
              <a:rPr lang="ru-RU" sz="4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ДО»</a:t>
            </a:r>
            <a:endParaRPr lang="ru-RU" sz="4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39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412776"/>
            <a:ext cx="8856984" cy="5445224"/>
          </a:xfrm>
        </p:spPr>
        <p:txBody>
          <a:bodyPr>
            <a:normAutofit/>
          </a:bodyPr>
          <a:lstStyle/>
          <a:p>
            <a:endParaRPr lang="ru-RU" dirty="0"/>
          </a:p>
          <a:p>
            <a:pPr algn="just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058829"/>
              </p:ext>
            </p:extLst>
          </p:nvPr>
        </p:nvGraphicFramePr>
        <p:xfrm>
          <a:off x="215008" y="836713"/>
          <a:ext cx="8605464" cy="57606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5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939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671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934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тельный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1. Задачи и содержание образовательной деятельность по каждой из образовательных областей для всех возрастных групп.</a:t>
                      </a:r>
                      <a:b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2. </a:t>
                      </a:r>
                      <a: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Вариативные формы, способы, методы и средства реализации ФОП.</a:t>
                      </a:r>
                      <a:b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3. Особенности образовательной деятельности разных видов и культурных практик.</a:t>
                      </a:r>
                      <a:b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4. Способы и направления поддержки детской инициативы.</a:t>
                      </a:r>
                      <a:b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5. Особенности взаимодействия педагогического коллектива с семьями обучающихся.</a:t>
                      </a:r>
                      <a:b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6. Направления, задачи и содержание коррекционно-развивающей работы.</a:t>
                      </a:r>
                      <a:b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7. </a:t>
                      </a:r>
                      <a: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Федеральная рабочая программа воспитания: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пояснительная записка; целевой раздел; содержательный раздел; организационный раздел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619672" y="94618"/>
            <a:ext cx="5109729" cy="77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ФОП ДО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68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412776"/>
            <a:ext cx="8856984" cy="5445224"/>
          </a:xfrm>
        </p:spPr>
        <p:txBody>
          <a:bodyPr>
            <a:normAutofit/>
          </a:bodyPr>
          <a:lstStyle/>
          <a:p>
            <a:endParaRPr lang="ru-RU" dirty="0"/>
          </a:p>
          <a:p>
            <a:pPr algn="just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848455"/>
              </p:ext>
            </p:extLst>
          </p:nvPr>
        </p:nvGraphicFramePr>
        <p:xfrm>
          <a:off x="215008" y="836713"/>
          <a:ext cx="8749480" cy="5534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26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567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221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686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1.Описание условий реализации программы: 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психолого-педагогические условия; 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особенности организации РППС; 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материально-техническое обеспечение ФОП, обеспеченность методическими материалами и средствами обучения и воспитания; 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примерный перечень литературных, музыкальных, художественных, анимационных произведений для реализации ФОП; 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кадровые условия. 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2.Примерный режим и распорядок дня в 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дошкольных группах. </a:t>
                      </a:r>
                    </a:p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3.Федеральный календарный план воспитательной работы.</a:t>
                      </a:r>
                      <a:endParaRPr lang="ru-RU" sz="2400" b="1" i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619672" y="94618"/>
            <a:ext cx="5109729" cy="77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ФОП ДО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84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32656"/>
            <a:ext cx="849694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3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новой </a:t>
            </a:r>
            <a:r>
              <a:rPr lang="ru-RU" sz="3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ФОП ДО</a:t>
            </a:r>
            <a:endParaRPr lang="ru-RU" sz="36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разностороннее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 период дошкольного детства с учетом возрастных и индивидуальных особенностей на основе духовно-нравственных ценностей российского народа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(жизнь, достоинство, права и свободы человека, патриотизм, гражданственность, служение Отечеству, и ответственность за его судьбу, высокие нравственные идеалы, крепкая семья, созидательный труд, приоритет духовного над материальным, гуманизм, милосердие, справедливость, коллективизм, взаимопомощь и взаимоуважение, историческая память и преемственность поколений, единство народов России),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исторических и национально-культурных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58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ФОП ДО (новое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 России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дошкольного образования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</a:t>
            </a:r>
          </a:p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освоения образовательной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в соответствии с возрастными особенностями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 базовым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ценностям</a:t>
            </a:r>
          </a:p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российского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народа, создание условий для формирования ценностного отношения к окружающему миру, становления опыта действий и поступков на основе осмысления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ценностей;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Выстраивать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структурировать содержание образовательной деятельности на основе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учета</a:t>
            </a:r>
          </a:p>
          <a:p>
            <a:pPr lvl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 индивидуальных особенностей развития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 равного доступа к образованию для всех детей дошкольного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</a:t>
            </a:r>
          </a:p>
          <a:p>
            <a:pPr lvl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учетом разнообразия образовательных потребностей и индивидуальных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возможностей;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охрану и укрепление физического и психического здоровья детей, в том числе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</a:p>
          <a:p>
            <a:pPr lvl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эмоционального благополучия;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физических, личностных, нравственных качеств и основ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патриотизма,</a:t>
            </a:r>
          </a:p>
          <a:p>
            <a:pPr lvl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 художественно-творческих способностей ребенка, его инициативности, самостоятельности и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ответственности;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психолого-педагогическую поддержку семье и повышение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компетентности</a:t>
            </a:r>
          </a:p>
          <a:p>
            <a:pPr lvl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вопросах воспитания, обучения и развития, охраны и укрепления здоровья детей, обеспечения 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детьми на этапе завершения ДО уровня развития,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необходимого</a:t>
            </a:r>
          </a:p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достаточного для успешного освоения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ими образовательных программ начального общего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7990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568952" cy="1008112"/>
          </a:xfrm>
          <a:noFill/>
          <a:ln>
            <a:noFill/>
          </a:ln>
          <a:effectLst/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l">
              <a:buNone/>
            </a:pPr>
            <a:r>
              <a:rPr lang="ru-RU" sz="2400" i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Образовательная область </a:t>
            </a:r>
            <a:r>
              <a:rPr lang="ru-RU" sz="2400" i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«Социально-коммуникативное развитие» </a:t>
            </a:r>
            <a:r>
              <a:rPr lang="ru-RU" sz="2400" i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направлена на</a:t>
            </a:r>
            <a:r>
              <a:rPr lang="ru-RU" sz="2400" i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:</a:t>
            </a:r>
            <a:endParaRPr lang="ru-RU" sz="2400" i="1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96752"/>
            <a:ext cx="8568952" cy="5472608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усвоение и присвоение норм, правил поведения и морально нравственных</a:t>
            </a:r>
          </a:p>
          <a:p>
            <a:pPr marL="4572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ценностей, принятых в российском обществе;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общения ребенка со взрослыми и сверстниками, формирование</a:t>
            </a:r>
          </a:p>
          <a:p>
            <a:pPr marL="4572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готовности к совместной деятельности и сотрудничеству;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ребенка основ гражданственности и патриотизма, уважительного</a:t>
            </a:r>
          </a:p>
          <a:p>
            <a:pPr marL="4572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и чувства принадлежности к своей семье, сообществу детей и взрослых в Организации,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региону проживания и стране в целом;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эмоциональной отзывчивости и сопереживания, социального и</a:t>
            </a:r>
          </a:p>
          <a:p>
            <a:pPr marL="4572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эмоционального интеллекта,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гуманных чувств и отношений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самостоятельности и инициативности, планирования и регуляции</a:t>
            </a:r>
          </a:p>
          <a:p>
            <a:pPr marL="4572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ребенком собственных действий;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позитивных установок к различным видам труда и творчества;</a:t>
            </a:r>
          </a:p>
          <a:p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основ социальной навигации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безопасного поведения в быту и</a:t>
            </a:r>
          </a:p>
          <a:p>
            <a:pPr marL="4572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природе, социуме и </a:t>
            </a:r>
            <a:r>
              <a:rPr lang="ru-RU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медиапространстве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(цифровой среде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85926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24936" cy="1143000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«Познавательное развитие»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направлена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96752"/>
            <a:ext cx="8640960" cy="5805264"/>
          </a:xfrm>
        </p:spPr>
        <p:txBody>
          <a:bodyPr>
            <a:noAutofit/>
          </a:bodyPr>
          <a:lstStyle/>
          <a:p>
            <a:pPr marL="0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любознательности, интереса и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познавательной деятельности;</a:t>
            </a:r>
          </a:p>
          <a:p>
            <a:pPr marL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сенсорных эталонов и перцептивных (обследовательских) действий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поисковых исследовательских умений, мыслительных операций, воображения и способности к творческому преобразованию объектов познания, становление сознания;</a:t>
            </a:r>
          </a:p>
          <a:p>
            <a:pPr marL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целостной картины мира, представлений об объектах окружающего мира, их свойствах и отношениях;</a:t>
            </a:r>
          </a:p>
          <a:p>
            <a:pPr marL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основ экологической культуры, знаний об особенностях и 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многообразии природы Родного края и различных континентов,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взаимосвязях внутри природных сообществ и роли человека в природе, правилах поведения в природной среде, воспитание гуманного отношения к природе;</a:t>
            </a:r>
          </a:p>
          <a:p>
            <a:pPr marL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представлений о себе и ближайшем социальном окружении, культурно-исторических событиях, традициях и социокультурных ценностях малой родины и Отечества, многообразии стран и народов мира;</a:t>
            </a:r>
          </a:p>
          <a:p>
            <a:pPr marL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представлений о количестве, числе, счете, величине, геометрических фигурах, пространстве, времени, математических зависимостях и отношениях этих категорий, овладение логико-математическими способами их познания;</a:t>
            </a:r>
          </a:p>
          <a:p>
            <a:pPr marL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представлений о цифровых средствах познания окружающего мира, способах их безопасного использования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11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792089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«Речевое развитие» включает: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628800"/>
            <a:ext cx="8496944" cy="504056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речью как средством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коммуникации, познания и самовыражения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правильного звукопроизношения;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звуковой и интонационной культуры речи;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фонематического слуха; обогащение активного и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пассивного словарного запаса;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грамматически правильной и связной речи (диалогической и монологической);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литературными произведениями различных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жанров (фольклор, художественная и познавательная литература), формирование их осмысленного восприятия;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речевого творчества;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предпосылок к обучению грамоте.</a:t>
            </a:r>
          </a:p>
          <a:p>
            <a:pPr algn="just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62549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04856" cy="792088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2400" b="1" dirty="0">
                <a:solidFill>
                  <a:schemeClr val="tx1"/>
                </a:solidFill>
                <a:latin typeface="+mn-lt"/>
              </a:rPr>
              <a:t>Образовательная </a:t>
            </a:r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>область «Художественно-эстетическое развитие» предполагает</a:t>
            </a:r>
            <a:r>
              <a:rPr lang="ru-RU" sz="2400" b="1" dirty="0">
                <a:solidFill>
                  <a:schemeClr val="tx1"/>
                </a:solidFill>
                <a:latin typeface="+mn-lt"/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340768"/>
            <a:ext cx="835292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предпосылок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ценностно-смыслового восприятия и понимания мира природы и произведений искусства (словесного, музыкального, изобразительного);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 эстетического и 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эмоционально-нравственного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к окружающему миру, воспитание эстетического вкуса;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элементарных представлений о видах искусства (музыка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живопись,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театр, народное искусство и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другое);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художественных умений и навыков в разных видах деятельности (рисовании, лепке, аппликации, художественном конструировании, пении, игре на детских музыкальных инструментах, музыкально-ритмических движениях, словесном творчестве и другое);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разнообразных средств художественной выразительности в различных видах искусства;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художественно-творческих способностей ребенка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повседневной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 и различных видах досуговой деятельности (праздники, развлечения и другое);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поддержку самостоятельной творческой деятельности детей (изобразительной, конструктивной, музыкальной, художественно-речевой, театрализованной и другое).</a:t>
            </a:r>
          </a:p>
          <a:p>
            <a:pPr algn="just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75145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39"/>
            <a:ext cx="8229600" cy="792089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2400" b="1" dirty="0">
                <a:solidFill>
                  <a:schemeClr val="tx1"/>
                </a:solidFill>
                <a:latin typeface="+mn-lt"/>
              </a:rPr>
              <a:t>Образовательная </a:t>
            </a:r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>область</a:t>
            </a:r>
            <a:r>
              <a:rPr lang="ru-RU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>«Физическое развитие» предусматривает:</a:t>
            </a:r>
            <a:endParaRPr lang="ru-RU" sz="24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052736"/>
            <a:ext cx="8373616" cy="561662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психофизических качеств (быстрота, сила, ловкость, выносливость, гибкость), координационных способностей, крупных групп мышц и мелкой моторики;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опорно-двигательного аппарата, развитие равновесия, глазомера, ориентировки в пространстве;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основными движениями (метание, ползание, лазанье, ходьба, бег, прыжки);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ребенком двигательного опыта в различных видах деятельности детей,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общеразвивающим упражнениям, музыкально-ритмическим движениям, подвижным играм, спортивным упражнениям и элементам спортивных игр (баскетбол, футбол, хоккей, бадминтон, настольный теннис, городки, кегли и другое);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нравственно-волевых качеств (воля, смелость, выдержка и другое);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интереса к различным видам спорта и чувства гордости за выдающиеся достижения российских спортсменов;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к здоровому образу жизни и активному отдыху, 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представлений о здоровье, способах его сохранения и укрепления, правилах безопасного поведения в разных видах двигательной деятельности, воспитание бережного отношения к своему здоровью и здоровью окружающих.</a:t>
            </a:r>
          </a:p>
          <a:p>
            <a:pPr algn="just"/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93802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84976" cy="1008112"/>
          </a:xfrm>
          <a:noFill/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i="1" dirty="0">
                <a:solidFill>
                  <a:schemeClr val="tx1"/>
                </a:solidFill>
                <a:latin typeface="+mn-lt"/>
              </a:rPr>
              <a:t>Содержательный раздел. </a:t>
            </a:r>
            <a:r>
              <a:rPr lang="ru-RU" sz="2400" b="1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2400" b="1" i="1" dirty="0" smtClean="0">
                <a:solidFill>
                  <a:schemeClr val="tx1"/>
                </a:solidFill>
                <a:latin typeface="+mn-lt"/>
              </a:rPr>
            </a:br>
            <a:r>
              <a:rPr lang="ru-RU" sz="2400" b="1" i="1" dirty="0" smtClean="0">
                <a:solidFill>
                  <a:schemeClr val="tx1"/>
                </a:solidFill>
                <a:latin typeface="+mn-lt"/>
              </a:rPr>
              <a:t>Федеральная </a:t>
            </a:r>
            <a:r>
              <a:rPr lang="ru-RU" sz="2400" b="1" i="1" dirty="0">
                <a:solidFill>
                  <a:schemeClr val="tx1"/>
                </a:solidFill>
                <a:latin typeface="+mn-lt"/>
              </a:rPr>
              <a:t>рабочая </a:t>
            </a:r>
            <a:r>
              <a:rPr lang="ru-RU" sz="2400" b="1" i="1" u="sng" dirty="0">
                <a:solidFill>
                  <a:schemeClr val="tx1"/>
                </a:solidFill>
                <a:latin typeface="+mn-lt"/>
              </a:rPr>
              <a:t>программа воспитания</a:t>
            </a:r>
            <a:r>
              <a:rPr lang="ru-RU" sz="2400" b="1" i="1" dirty="0">
                <a:solidFill>
                  <a:schemeClr val="tx1"/>
                </a:solidFill>
                <a:latin typeface="+mn-lt"/>
              </a:rPr>
              <a:t> в ФОП ДО </a:t>
            </a:r>
            <a:endParaRPr lang="ru-RU" sz="2400" b="1" i="1" u="sng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23528" y="1772816"/>
            <a:ext cx="8208912" cy="482453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Дублирование текста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Примерной программы воспитания, которую разработал Институт изучения детства, семьи и воспитания РАО (примерная рабочая программа воспитания от 01.07.2021 № 2/21). 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структуре она состоит из 4 частей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пояснительной записки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представлены основные сведения о программе и разъясняются термины и понятия;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целевого </a:t>
            </a:r>
            <a:r>
              <a:rPr lang="ru-RU" sz="2000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котором изложены цели и задачи реализации программы, требования к планируемым результатам освоения рабочей программы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содержательного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представлено содержание воспитательной работы, особенности ее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организационного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нем представлены требования к условиям реализации программы воспитания: кадровым, нормативно-методическим, финансовым и другим ресурсам.</a:t>
            </a:r>
          </a:p>
        </p:txBody>
      </p:sp>
    </p:spTree>
    <p:extLst>
      <p:ext uri="{BB962C8B-B14F-4D97-AF65-F5344CB8AC3E}">
        <p14:creationId xmlns:p14="http://schemas.microsoft.com/office/powerpoint/2010/main" val="141315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88640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Дошкольному образованию в нашей стране больше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ста </a:t>
            </a:r>
            <a:r>
              <a:rPr lang="ru-RU" sz="32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лет.</a:t>
            </a:r>
            <a:endParaRPr lang="ru-RU" sz="32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10454" y="1601504"/>
            <a:ext cx="374441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«Типовая программа»</a:t>
            </a:r>
          </a:p>
          <a:p>
            <a:pPr algn="ctr">
              <a:lnSpc>
                <a:spcPct val="115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принята в 1984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году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6" name="Picture 2" descr="https://sun9-13.userapi.com/impg/0tFAYEzy7IvpfUg0TMH_UDH7hQ11vmByp5iXig/lztcHTPmy9w.jpg?size=331x508&amp;quality=96&amp;sign=7f29e8e53d954b2da9eb27e499d0dcdb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0"/>
          <a:stretch/>
        </p:blipFill>
        <p:spPr bwMode="auto">
          <a:xfrm>
            <a:off x="686411" y="2854370"/>
            <a:ext cx="2083559" cy="297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3536" y="5847179"/>
            <a:ext cx="24157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Запорожец Александр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Владимирович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36940" y="1512577"/>
            <a:ext cx="401152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«Программа воспитания и обучения в детском саду» </a:t>
            </a:r>
            <a:endParaRPr lang="ru-RU" sz="2000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1985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года.</a:t>
            </a:r>
          </a:p>
        </p:txBody>
      </p:sp>
      <p:pic>
        <p:nvPicPr>
          <p:cNvPr id="1028" name="Picture 4" descr="https://thepresentation.ru/img/tmb/5/495761/24b5e4b7abf1fa50a1ef766dd5318e80-800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0" t="46928" r="6610" b="12753"/>
          <a:stretch/>
        </p:blipFill>
        <p:spPr bwMode="auto">
          <a:xfrm>
            <a:off x="5724128" y="2854370"/>
            <a:ext cx="2304256" cy="307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621646" y="5926711"/>
            <a:ext cx="238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Васильева Маргарита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Александровна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4936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720080"/>
          </a:xfrm>
          <a:noFill/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</a:t>
            </a:r>
            <a:r>
              <a:rPr lang="ru-RU" sz="3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 и базовые </a:t>
            </a:r>
            <a:r>
              <a:rPr lang="ru-RU" sz="3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</a:t>
            </a:r>
            <a:endParaRPr lang="ru-RU" sz="3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3816424" cy="5184576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Содержательный раздел – было ранее: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9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</a:t>
            </a:r>
            <a:r>
              <a:rPr lang="ru-RU" sz="96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 </a:t>
            </a:r>
            <a:endParaRPr lang="ru-RU" sz="9600" b="1" i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</a:t>
            </a:r>
            <a:endParaRPr lang="ru-RU" sz="9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оздоровительное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Трудовое</a:t>
            </a:r>
            <a:endParaRPr lang="ru-RU" sz="9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Этико</a:t>
            </a:r>
            <a:r>
              <a:rPr lang="ru-RU" sz="9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эстетическое</a:t>
            </a:r>
            <a:endParaRPr lang="ru-RU" sz="9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endParaRPr lang="ru-RU" sz="1800" dirty="0" smtClean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4499992" y="1196752"/>
            <a:ext cx="4182616" cy="5328592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ФОП ДО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</a:t>
            </a:r>
            <a:r>
              <a:rPr lang="ru-RU" sz="2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вступят </a:t>
            </a:r>
            <a:r>
              <a:rPr lang="ru-RU" sz="2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силу с </a:t>
            </a:r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01.09.2023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и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оздоровительное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Трудовое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Эстетическое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Духовно-нравственное</a:t>
            </a:r>
          </a:p>
        </p:txBody>
      </p:sp>
    </p:spTree>
    <p:extLst>
      <p:ext uri="{BB962C8B-B14F-4D97-AF65-F5344CB8AC3E}">
        <p14:creationId xmlns:p14="http://schemas.microsoft.com/office/powerpoint/2010/main" val="97740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864096"/>
          </a:xfrm>
          <a:noFill/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latin typeface="+mn-lt"/>
              </a:rPr>
              <a:t>Содержательный раздел. </a:t>
            </a:r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2400" b="1" dirty="0">
                <a:solidFill>
                  <a:schemeClr val="tx1"/>
                </a:solidFill>
                <a:latin typeface="+mn-lt"/>
              </a:rPr>
              <a:t>Программа коррекционно-развивающей работы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23528" y="1052736"/>
            <a:ext cx="8517632" cy="561662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 коррекционно-развивающей работы входит: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план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диагностических и коррекционно-развивающих мероприятий;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рабочие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коррекционно-развивающей работы с детьми с разными образовательными потребностями.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коррекционной работы представлено по нескольким </a:t>
            </a:r>
            <a:r>
              <a:rPr lang="ru-RU" sz="2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направлениям: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диагностическое,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коррекционно-развивающее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консультативное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информационно-просветительское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79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6" t="20911" r="65786" b="23573"/>
          <a:stretch/>
        </p:blipFill>
        <p:spPr bwMode="auto">
          <a:xfrm>
            <a:off x="1547663" y="188640"/>
            <a:ext cx="5544615" cy="6342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5362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3" t="24478" r="66742" b="12222"/>
          <a:stretch/>
        </p:blipFill>
        <p:spPr bwMode="auto">
          <a:xfrm>
            <a:off x="2123728" y="188640"/>
            <a:ext cx="4849091" cy="651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435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4" t="18402" r="50000" b="24523"/>
          <a:stretch/>
        </p:blipFill>
        <p:spPr bwMode="auto">
          <a:xfrm>
            <a:off x="683569" y="90868"/>
            <a:ext cx="7836672" cy="6578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6786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3" t="11302" r="50948" b="20192"/>
          <a:stretch/>
        </p:blipFill>
        <p:spPr bwMode="auto">
          <a:xfrm>
            <a:off x="1259632" y="188639"/>
            <a:ext cx="6390381" cy="652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05430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542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lmamater13.ru/800/600/http/ds7mr.ru/about/%D0%A4%D0%93%D0%9E%D0%A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" t="10257" r="52409" b="10245"/>
          <a:stretch/>
        </p:blipFill>
        <p:spPr bwMode="auto">
          <a:xfrm>
            <a:off x="5292080" y="719085"/>
            <a:ext cx="3672408" cy="555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736887"/>
            <a:ext cx="478802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anose="02020603050405020304" pitchFamily="18" charset="0"/>
              </a:rPr>
              <a:t>Федеральный </a:t>
            </a:r>
          </a:p>
          <a:p>
            <a:pPr algn="ctr"/>
            <a:r>
              <a:rPr lang="ru-RU" sz="3200" b="1" i="1" dirty="0" smtClean="0">
                <a:latin typeface="Times New Roman" panose="02020603050405020304" pitchFamily="18" charset="0"/>
              </a:rPr>
              <a:t>государственный </a:t>
            </a:r>
          </a:p>
          <a:p>
            <a:pPr algn="ctr"/>
            <a:r>
              <a:rPr lang="ru-RU" sz="3200" b="1" i="1" dirty="0" smtClean="0">
                <a:latin typeface="Times New Roman" panose="02020603050405020304" pitchFamily="18" charset="0"/>
              </a:rPr>
              <a:t>образовательный </a:t>
            </a:r>
          </a:p>
          <a:p>
            <a:pPr algn="ctr"/>
            <a:r>
              <a:rPr lang="ru-RU" sz="3200" b="1" i="1" dirty="0" smtClean="0">
                <a:latin typeface="Times New Roman" panose="02020603050405020304" pitchFamily="18" charset="0"/>
              </a:rPr>
              <a:t>стандарт дошкольного образования </a:t>
            </a:r>
            <a:r>
              <a:rPr lang="ru-RU" sz="3200" dirty="0" smtClean="0">
                <a:latin typeface="Times New Roman" panose="02020603050405020304" pitchFamily="18" charset="0"/>
              </a:rPr>
              <a:t>(ФГОС ДО),</a:t>
            </a:r>
          </a:p>
          <a:p>
            <a:pPr algn="ctr"/>
            <a:endParaRPr lang="ru-RU" sz="3200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</a:rPr>
              <a:t>утвержден приказом </a:t>
            </a:r>
          </a:p>
          <a:p>
            <a:pPr algn="ctr"/>
            <a:r>
              <a:rPr lang="ru-RU" sz="3200" dirty="0" err="1" smtClean="0">
                <a:latin typeface="Times New Roman" panose="02020603050405020304" pitchFamily="18" charset="0"/>
              </a:rPr>
              <a:t>Минобрнауки</a:t>
            </a:r>
            <a:r>
              <a:rPr lang="ru-RU" sz="3200" dirty="0" smtClean="0">
                <a:latin typeface="Times New Roman" panose="02020603050405020304" pitchFamily="18" charset="0"/>
              </a:rPr>
              <a:t> России от </a:t>
            </a:r>
          </a:p>
          <a:p>
            <a:pPr algn="ctr"/>
            <a:r>
              <a:rPr lang="ru-RU" sz="3200" b="1" i="1" dirty="0" smtClean="0">
                <a:latin typeface="Times New Roman" panose="02020603050405020304" pitchFamily="18" charset="0"/>
              </a:rPr>
              <a:t>17 октября 2013 года </a:t>
            </a:r>
          </a:p>
          <a:p>
            <a:pPr algn="ctr"/>
            <a:r>
              <a:rPr lang="ru-RU" sz="3200" b="1" i="1" dirty="0" smtClean="0">
                <a:latin typeface="Times New Roman" panose="02020603050405020304" pitchFamily="18" charset="0"/>
              </a:rPr>
              <a:t>№ 1155.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714681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4604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На данный момент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800" b="1" i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Навигаторе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образовательных</a:t>
            </a: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программ дошкольного образования — 21 наименование. </a:t>
            </a:r>
            <a:endParaRPr lang="ru-RU" sz="2800" dirty="0"/>
          </a:p>
        </p:txBody>
      </p:sp>
      <p:pic>
        <p:nvPicPr>
          <p:cNvPr id="3074" name="Picture 2" descr="https://avatars.mds.yandex.net/get-mpic/906397/img_id4948941859696416214.jpeg/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0" t="11164" r="22889" b="10214"/>
          <a:stretch/>
        </p:blipFill>
        <p:spPr bwMode="auto">
          <a:xfrm>
            <a:off x="234934" y="1549263"/>
            <a:ext cx="3024336" cy="436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resent5.com/presentation/1/63507102_272136337.pdf-img/63507102_272136337.pdf-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0" t="22266" r="51701" b="17535"/>
          <a:stretch/>
        </p:blipFill>
        <p:spPr bwMode="auto">
          <a:xfrm>
            <a:off x="2966257" y="1988840"/>
            <a:ext cx="3168352" cy="439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firo.ranepa.ru/files/images/navigator_obraz_programm/zolotoy_kluchik_ob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553" y="2357952"/>
            <a:ext cx="3075424" cy="435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32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1100" t="10781" r="26376" b="5179"/>
          <a:stretch/>
        </p:blipFill>
        <p:spPr>
          <a:xfrm>
            <a:off x="1547664" y="188640"/>
            <a:ext cx="5760640" cy="640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4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9024" y="908720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определяет </a:t>
            </a:r>
            <a:r>
              <a:rPr lang="ru-RU" sz="32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базовый 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объем, содержание, планируемые результаты дошкольного образования. </a:t>
            </a:r>
            <a:r>
              <a:rPr lang="ru-RU" sz="32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Разработана в соответствии с ФОП ДО</a:t>
            </a:r>
          </a:p>
          <a:p>
            <a:pPr algn="ctr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ДОУ должна соответствовать ФОП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32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1 сентября 2023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</a:p>
          <a:p>
            <a:pPr algn="ctr"/>
            <a:r>
              <a:rPr lang="ru-RU" sz="32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п. 4 ст. 3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Федерального закона от 24.09.2022 № 371-ФЗ).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78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4647" y="548680"/>
            <a:ext cx="8964488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Обязательную часть образовательной программы необходимо оформить в </a:t>
            </a:r>
            <a:r>
              <a:rPr lang="ru-RU" sz="2800" b="1" i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виде ссылки на Федеральную программу. </a:t>
            </a:r>
            <a:endParaRPr lang="ru-RU" sz="2800" b="1" i="1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800" b="1" i="1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="" xmlns:a16="http://schemas.microsoft.com/office/drawing/2014/main" id="{0AC6C73A-8A90-4C38-ABC8-406A823711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1208680"/>
              </p:ext>
            </p:extLst>
          </p:nvPr>
        </p:nvGraphicFramePr>
        <p:xfrm>
          <a:off x="467544" y="2204864"/>
          <a:ext cx="8108831" cy="4194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9927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183" y="461790"/>
            <a:ext cx="3984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ФОП ДО</a:t>
            </a:r>
            <a:endParaRPr lang="ru-RU" sz="32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6927" y="2996952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</a:t>
            </a:r>
            <a:r>
              <a:rPr lang="ru-RU" sz="40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елевой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31577" y="3867145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Содержательный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45992" y="4575031"/>
            <a:ext cx="4176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Организационный</a:t>
            </a:r>
            <a:endParaRPr lang="ru-RU" sz="40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831577" y="1581057"/>
            <a:ext cx="1368152" cy="12753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571691" y="1581057"/>
            <a:ext cx="230935" cy="2286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808008" y="1581057"/>
            <a:ext cx="861515" cy="3019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4532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94618"/>
            <a:ext cx="5109729" cy="778098"/>
          </a:xfrm>
          <a:noFill/>
          <a:ln>
            <a:noFill/>
          </a:ln>
          <a:effectLst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ФОП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412776"/>
            <a:ext cx="8856984" cy="5445224"/>
          </a:xfrm>
        </p:spPr>
        <p:txBody>
          <a:bodyPr>
            <a:normAutofit/>
          </a:bodyPr>
          <a:lstStyle/>
          <a:p>
            <a:endParaRPr lang="ru-RU" dirty="0"/>
          </a:p>
          <a:p>
            <a:pPr algn="just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767470"/>
              </p:ext>
            </p:extLst>
          </p:nvPr>
        </p:nvGraphicFramePr>
        <p:xfrm>
          <a:off x="179512" y="1052736"/>
          <a:ext cx="8640960" cy="53285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1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287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24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161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Целевой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Пояснительная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записка: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цели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принципы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подходы к формированию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программы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Планируемые результаты, представленные в виде целевых ориентиров.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Подходы к </a:t>
                      </a: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педагогической диагностике достижения планируемых </a:t>
                      </a:r>
                      <a:r>
                        <a:rPr lang="ru-RU" sz="28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результатов.</a:t>
                      </a:r>
                      <a:endParaRPr lang="ru-RU" sz="2800" b="1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06" marR="5606" marT="5606" marB="5606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56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3054</TotalTime>
  <Words>1094</Words>
  <Application>Microsoft Office PowerPoint</Application>
  <PresentationFormat>Экран (4:3)</PresentationFormat>
  <Paragraphs>177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ФОП ДО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Образовательная область «Социально-коммуникативное развитие» направлена на:</vt:lpstr>
      <vt:lpstr>Образовательная область «Познавательное развитие»  направлена на:</vt:lpstr>
      <vt:lpstr>Образовательная область «Речевое развитие» включает:</vt:lpstr>
      <vt:lpstr>Образовательная область «Художественно-эстетическое развитие» предполагает:</vt:lpstr>
      <vt:lpstr>Образовательная область «Физическое развитие» предусматривает:</vt:lpstr>
      <vt:lpstr>Содержательный раздел.  Федеральная рабочая программа воспитания в ФОП ДО </vt:lpstr>
      <vt:lpstr>Направления воспитания и базовые ценности</vt:lpstr>
      <vt:lpstr>Содержательный раздел.  Программа коррекционно-развивающей работы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Федеральная образовательная программа ДО как стратегический ориентир образовательной политики»</dc:title>
  <dc:creator>user</dc:creator>
  <cp:lastModifiedBy>Пользователь Windows</cp:lastModifiedBy>
  <cp:revision>194</cp:revision>
  <cp:lastPrinted>2023-03-28T08:00:23Z</cp:lastPrinted>
  <dcterms:created xsi:type="dcterms:W3CDTF">2023-01-18T21:38:37Z</dcterms:created>
  <dcterms:modified xsi:type="dcterms:W3CDTF">2023-09-14T06:11:26Z</dcterms:modified>
</cp:coreProperties>
</file>