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66" r:id="rId3"/>
    <p:sldId id="257" r:id="rId4"/>
    <p:sldId id="258" r:id="rId5"/>
    <p:sldId id="259" r:id="rId6"/>
    <p:sldId id="269" r:id="rId7"/>
    <p:sldId id="270" r:id="rId8"/>
    <p:sldId id="268" r:id="rId9"/>
    <p:sldId id="261" r:id="rId10"/>
    <p:sldId id="262" r:id="rId11"/>
    <p:sldId id="263" r:id="rId12"/>
    <p:sldId id="264" r:id="rId13"/>
    <p:sldId id="265" r:id="rId14"/>
    <p:sldId id="26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66AEEB-BD74-4029-A781-A0C012E65F5A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56339-A72D-4142-8FE9-44AF2B7FAC2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56339-A72D-4142-8FE9-44AF2B7FAC22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56339-A72D-4142-8FE9-44AF2B7FAC22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14" y="1857364"/>
            <a:ext cx="7000924" cy="928695"/>
          </a:xfrm>
        </p:spPr>
        <p:txBody>
          <a:bodyPr>
            <a:noAutofit/>
          </a:bodyPr>
          <a:lstStyle/>
          <a:p>
            <a:r>
              <a:rPr lang="ru-RU" sz="3200" dirty="0" smtClean="0"/>
              <a:t>Педагогический проект </a:t>
            </a:r>
            <a:br>
              <a:rPr lang="ru-RU" sz="3200" dirty="0" smtClean="0"/>
            </a:br>
            <a:r>
              <a:rPr lang="ru-RU" sz="3200" dirty="0" smtClean="0"/>
              <a:t>«Познавательно-исследовательская деятельность детей старшего дошкольного возраста 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5715016"/>
            <a:ext cx="2428892" cy="857256"/>
          </a:xfrm>
        </p:spPr>
        <p:txBody>
          <a:bodyPr>
            <a:normAutofit/>
          </a:bodyPr>
          <a:lstStyle/>
          <a:p>
            <a:r>
              <a:rPr lang="ru-RU" sz="1300" dirty="0" smtClean="0">
                <a:solidFill>
                  <a:schemeClr val="tx1"/>
                </a:solidFill>
              </a:rPr>
              <a:t>Воспитатель высшей категории Шатунова Л.Ф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14356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dk1"/>
                </a:solidFill>
              </a:rPr>
              <a:t>Опыты с бумагой "Бумага промокает", "Бумага впитывает масло"Сравнение свойств разных видов бумаги.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3" name="Рисунок 2" descr="IMG_20190405_09055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1714488"/>
            <a:ext cx="4000528" cy="300039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 descr="IMG_20190405_09063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3000372"/>
            <a:ext cx="4476749" cy="335756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dk1"/>
                </a:solidFill>
              </a:rPr>
              <a:t>Опыты с бумагой "Бумага рвется.","Бумага режется"</a:t>
            </a:r>
            <a:br>
              <a:rPr lang="ru-RU" sz="2800" dirty="0" smtClean="0">
                <a:solidFill>
                  <a:schemeClr val="dk1"/>
                </a:solidFill>
              </a:rPr>
            </a:br>
            <a:r>
              <a:rPr lang="ru-RU" sz="2800" dirty="0" smtClean="0">
                <a:solidFill>
                  <a:schemeClr val="dk1"/>
                </a:solidFill>
              </a:rPr>
              <a:t>Сравнение со свойствами ткани.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3" name="Рисунок 2" descr="IMG_20180221_1046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1214422"/>
            <a:ext cx="3286130" cy="438150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 descr="IMG_20180214_15400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6314" y="1643050"/>
            <a:ext cx="3375428" cy="450057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dk1"/>
                </a:solidFill>
              </a:rPr>
              <a:t>Наблюдения "Вода в природных явлениях"</a:t>
            </a:r>
            <a:br>
              <a:rPr lang="ru-RU" sz="2800" dirty="0" smtClean="0">
                <a:solidFill>
                  <a:schemeClr val="dk1"/>
                </a:solidFill>
              </a:rPr>
            </a:br>
            <a:r>
              <a:rPr lang="ru-RU" sz="2800" dirty="0" smtClean="0">
                <a:solidFill>
                  <a:schemeClr val="dk1"/>
                </a:solidFill>
              </a:rPr>
              <a:t>"Вода в разном состоянии"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3" name="Рисунок 2" descr="IMG_20180206_15284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48" y="1357298"/>
            <a:ext cx="3214692" cy="428625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 descr="IMG_20180206_15294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29190" y="1571612"/>
            <a:ext cx="3500444" cy="466725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Методические пособия </a:t>
            </a:r>
            <a:endParaRPr lang="ru-RU" dirty="0"/>
          </a:p>
        </p:txBody>
      </p:sp>
      <p:pic>
        <p:nvPicPr>
          <p:cNvPr id="3" name="Рисунок 2" descr="IMG_20190409_09223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0800000">
            <a:off x="3929058" y="1928802"/>
            <a:ext cx="2446316" cy="18573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 descr="IMG_20190409_09205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6200000">
            <a:off x="5107797" y="3393269"/>
            <a:ext cx="2786058" cy="385765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 descr="IMG_20190409_09221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0800000">
            <a:off x="6643702" y="1643050"/>
            <a:ext cx="2143140" cy="17389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 descr="IMG_20190409_09184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16200000">
            <a:off x="1080468" y="4134450"/>
            <a:ext cx="2196720" cy="292896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 descr="IMG_20190409_09191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6200000">
            <a:off x="581811" y="1204082"/>
            <a:ext cx="2622527" cy="321471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8229600" cy="1143000"/>
          </a:xfrm>
        </p:spPr>
        <p:txBody>
          <a:bodyPr/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 !!! 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 descr="hello_html_6abb968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643050"/>
            <a:ext cx="7072362" cy="47286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57174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" Расскажи и я забуду, покажи, и я запомню, дай попробовать и я пойму".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проекта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857232"/>
            <a:ext cx="8229600" cy="5054617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/>
              <a:t>Развитие познавательных способностей детей посредствам опытно-экспериментальной деятельности</a:t>
            </a:r>
          </a:p>
          <a:p>
            <a:pPr algn="ctr">
              <a:buNone/>
            </a:pPr>
            <a:r>
              <a:rPr lang="ru-RU" sz="4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 проекта</a:t>
            </a:r>
            <a:endParaRPr lang="ru-RU" sz="4600" b="1" dirty="0" smtClean="0"/>
          </a:p>
          <a:p>
            <a:pPr>
              <a:buNone/>
            </a:pPr>
            <a:r>
              <a:rPr lang="ru-RU" dirty="0" smtClean="0"/>
              <a:t>-Развивать познавательные способности детей в процессе совместной исследовательской деятельности, практических опытов .</a:t>
            </a:r>
          </a:p>
          <a:p>
            <a:pPr>
              <a:buNone/>
            </a:pPr>
            <a:r>
              <a:rPr lang="ru-RU" dirty="0" smtClean="0"/>
              <a:t>- Формировать и поддерживать интерес детей к окружающему миру, удовлетворять детскую любознательность.</a:t>
            </a:r>
          </a:p>
          <a:p>
            <a:pPr>
              <a:buNone/>
            </a:pPr>
            <a:r>
              <a:rPr lang="ru-RU" dirty="0" smtClean="0"/>
              <a:t>-Формировать у детей умения самостоятельно делать выводы исследований, опираясь на схемы.</a:t>
            </a:r>
          </a:p>
          <a:p>
            <a:pPr>
              <a:buNone/>
            </a:pPr>
            <a:r>
              <a:rPr lang="ru-RU" dirty="0" smtClean="0"/>
              <a:t>- Поощрять самостоятельные «открытия» детьми свойств материалов.</a:t>
            </a:r>
          </a:p>
          <a:p>
            <a:pPr>
              <a:buNone/>
            </a:pPr>
            <a:r>
              <a:rPr lang="ru-RU" dirty="0" smtClean="0"/>
              <a:t>-Продолжать развивать у детей речь, словесно-логическое мышление, внимание, воображение.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Этапы проекта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58204" cy="6572296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b="1" dirty="0" smtClean="0"/>
              <a:t>1 этап   (подготовительный )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Сроки: октябрь, ноябрь</a:t>
            </a:r>
          </a:p>
          <a:p>
            <a:pPr>
              <a:buNone/>
            </a:pPr>
            <a:r>
              <a:rPr lang="ru-RU" dirty="0" smtClean="0"/>
              <a:t> - изучение нормативных документов, регламентирующих выбор оборудования, учебно-методических и игровых материалов, современных научных разработок  в области  познавательного развития детей дошкольного возраста, </a:t>
            </a:r>
          </a:p>
          <a:p>
            <a:pPr>
              <a:buNone/>
            </a:pPr>
            <a:r>
              <a:rPr lang="ru-RU" dirty="0" smtClean="0"/>
              <a:t>-составление перспективного плана совместной деятельности с детьми.</a:t>
            </a:r>
          </a:p>
          <a:p>
            <a:pPr>
              <a:buNone/>
            </a:pPr>
            <a:r>
              <a:rPr lang="ru-RU" dirty="0" smtClean="0"/>
              <a:t>- создание картотеки наблюдений и опытов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b="1" dirty="0" smtClean="0"/>
              <a:t>2 этап (практический) - внедрение и реализация проекта.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Сроки декабрь- апрель.</a:t>
            </a:r>
          </a:p>
          <a:p>
            <a:pPr>
              <a:buNone/>
            </a:pPr>
            <a:r>
              <a:rPr lang="ru-RU" dirty="0" smtClean="0"/>
              <a:t> - подготовка материалов и оборудования для совместной деятельности с детьми</a:t>
            </a:r>
          </a:p>
          <a:p>
            <a:pPr>
              <a:buNone/>
            </a:pPr>
            <a:r>
              <a:rPr lang="ru-RU" dirty="0" smtClean="0"/>
              <a:t>- подбор  детской и научной литературы.</a:t>
            </a:r>
          </a:p>
          <a:p>
            <a:pPr>
              <a:buNone/>
            </a:pPr>
            <a:r>
              <a:rPr lang="ru-RU" dirty="0" smtClean="0"/>
              <a:t>- привлечение родителей к совместной деятельности </a:t>
            </a:r>
          </a:p>
          <a:p>
            <a:pPr>
              <a:buNone/>
            </a:pPr>
            <a:r>
              <a:rPr lang="ru-RU" dirty="0" smtClean="0"/>
              <a:t>- использование спонсорской помощи при пополнения оборудования для опытно-экспериментальной деятельности</a:t>
            </a:r>
          </a:p>
          <a:p>
            <a:pPr>
              <a:buNone/>
            </a:pPr>
            <a:r>
              <a:rPr lang="ru-RU" dirty="0" smtClean="0"/>
              <a:t>-корректировка картотек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b="1" dirty="0" smtClean="0"/>
              <a:t>3 этап (заключительный)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Сроки апрель-май </a:t>
            </a:r>
          </a:p>
          <a:p>
            <a:pPr>
              <a:buNone/>
            </a:pPr>
            <a:r>
              <a:rPr lang="ru-RU" dirty="0" smtClean="0"/>
              <a:t> - анализ и оценка результативности реализации проекта. </a:t>
            </a:r>
          </a:p>
          <a:p>
            <a:pPr>
              <a:buNone/>
            </a:pPr>
            <a:r>
              <a:rPr lang="ru-RU" dirty="0" smtClean="0"/>
              <a:t>-определение проблем, препятствующих достижению ожидаемого результата,</a:t>
            </a:r>
          </a:p>
          <a:p>
            <a:pPr>
              <a:buNone/>
            </a:pPr>
            <a:r>
              <a:rPr lang="ru-RU" dirty="0" smtClean="0"/>
              <a:t>- осуществление комплексной рефлексии проектной деятельности.</a:t>
            </a:r>
          </a:p>
          <a:p>
            <a:pPr>
              <a:buNone/>
            </a:pPr>
            <a:r>
              <a:rPr lang="ru-RU" dirty="0" smtClean="0"/>
              <a:t>-обобщение и распространение опыта в профессиональных сетевых ресурсах. -создание методического продукта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реализации мероприятий проекта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28596" y="785794"/>
          <a:ext cx="8572561" cy="52120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739363"/>
                <a:gridCol w="4534756"/>
                <a:gridCol w="2298442"/>
              </a:tblGrid>
              <a:tr h="318787"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Задачи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Направление деятельности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Сроки проведения</a:t>
                      </a:r>
                      <a:endParaRPr lang="ru-RU" dirty="0"/>
                    </a:p>
                  </a:txBody>
                  <a:tcPr/>
                </a:tc>
              </a:tr>
              <a:tr h="2420322"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1 этап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Изучение нормативных документов, регламентирующих выбор оборудования, учебно-методических и игровых материалов, современных научных разработок  в области  познавательного развития детей дошкольного возраста</a:t>
                      </a:r>
                    </a:p>
                    <a:p>
                      <a:r>
                        <a:rPr lang="ru-RU" sz="1800" kern="1200" dirty="0" smtClean="0"/>
                        <a:t>Изучение учебно-методических и игровых  ресурсов.</a:t>
                      </a:r>
                    </a:p>
                    <a:p>
                      <a:r>
                        <a:rPr lang="ru-RU" sz="1800" kern="1200" dirty="0" smtClean="0"/>
                        <a:t> Подбор детской и научной литературы.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Октябрь</a:t>
                      </a:r>
                      <a:endParaRPr lang="ru-RU" sz="1800" dirty="0"/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Беседа "Как появилась бумага"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октябрь</a:t>
                      </a:r>
                      <a:endParaRPr lang="ru-RU" sz="1800" dirty="0" smtClean="0"/>
                    </a:p>
                    <a:p>
                      <a:endParaRPr lang="ru-RU" sz="1800" dirty="0"/>
                    </a:p>
                  </a:txBody>
                  <a:tcPr/>
                </a:tc>
              </a:tr>
              <a:tr h="307662"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2 этап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Просмотр презентации "Рождение бумаги"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октябрь</a:t>
                      </a:r>
                      <a:endParaRPr lang="ru-RU" sz="1800" dirty="0" smtClean="0"/>
                    </a:p>
                    <a:p>
                      <a:endParaRPr lang="ru-RU" sz="1800" dirty="0"/>
                    </a:p>
                  </a:txBody>
                  <a:tcPr/>
                </a:tc>
              </a:tr>
              <a:tr h="318787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Оригами "Жила была лисичка"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</a:tr>
              <a:tr h="367975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Опытно - экспериментальная деятельность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"Бумага, какая она"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ноябрь</a:t>
                      </a:r>
                      <a:endParaRPr lang="ru-RU" sz="1800" dirty="0" smtClean="0">
                        <a:latin typeface="+mn-lt"/>
                        <a:ea typeface="Times New Roman"/>
                      </a:endParaRPr>
                    </a:p>
                    <a:p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71472" y="142852"/>
          <a:ext cx="8358246" cy="6438768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643074"/>
                <a:gridCol w="3929090"/>
                <a:gridCol w="2786082"/>
              </a:tblGrid>
              <a:tr h="131812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Опыты с бумагой "Бумага рвется.","Бумага режется"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Сравнение со свойствами ткани.</a:t>
                      </a:r>
                      <a:endParaRPr lang="ru-RU" sz="1800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5363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Опыты с бумагой "Бумага промокает", "Бумага впитывает масло"Сравнение свойств разных видов бумаги.</a:t>
                      </a:r>
                      <a:endParaRPr lang="ru-RU" sz="1800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декабрь</a:t>
                      </a:r>
                      <a:endParaRPr lang="ru-RU" sz="1800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  <a:tr h="95363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Опыты с бумагой "Бумага издает звук","Бумага летает","Бумага горит".Сравнение с тканью.</a:t>
                      </a:r>
                      <a:endParaRPr lang="ru-RU" sz="1800" dirty="0" smtClean="0">
                        <a:latin typeface="+mn-lt"/>
                        <a:ea typeface="Times New Roman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3356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Изготовление плакатов "Берегите бумагу"</a:t>
                      </a:r>
                      <a:endParaRPr lang="ru-RU" sz="1800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январь</a:t>
                      </a:r>
                      <a:endParaRPr lang="ru-RU" sz="1800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  <a:tr h="73356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Беседа "Кому нужна вода"</a:t>
                      </a:r>
                      <a:endParaRPr lang="ru-RU" sz="1800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февраль</a:t>
                      </a:r>
                      <a:endParaRPr lang="ru-RU" sz="1800" dirty="0" smtClean="0">
                        <a:latin typeface="+mn-lt"/>
                        <a:ea typeface="Times New Roman"/>
                      </a:endParaRPr>
                    </a:p>
                    <a:p>
                      <a:endParaRPr lang="ru-RU" sz="1800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  <a:tr h="73356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Просмотр презентации "Секреты воды"</a:t>
                      </a:r>
                      <a:endParaRPr lang="ru-RU" sz="1800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42910" y="285728"/>
          <a:ext cx="8001056" cy="6072229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281400"/>
                <a:gridCol w="4362202"/>
                <a:gridCol w="2357454"/>
              </a:tblGrid>
              <a:tr h="174673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Просмотр презентации "Секреты воды"</a:t>
                      </a:r>
                      <a:endParaRPr lang="ru-RU" sz="1800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9646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Наблюдения на прогулке "Вода в природных явлениях"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"Вода в разном состоянии"</a:t>
                      </a:r>
                      <a:endParaRPr lang="ru-RU" sz="1800" dirty="0" smtClean="0"/>
                    </a:p>
                    <a:p>
                      <a:endParaRPr lang="ru-RU" sz="1800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март</a:t>
                      </a:r>
                      <a:endParaRPr lang="ru-RU" sz="1800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  <a:tr h="111277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Чтение худ. литературы о воде (сказки, стихи ,загадки)</a:t>
                      </a:r>
                      <a:endParaRPr lang="ru-RU" sz="1800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51626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Прослушивание муз. произведений звуки воды</a:t>
                      </a:r>
                      <a:endParaRPr lang="ru-RU" sz="1800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57158" y="142852"/>
          <a:ext cx="8572560" cy="667512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506906"/>
                <a:gridCol w="5223941"/>
                <a:gridCol w="1841713"/>
              </a:tblGrid>
              <a:tr h="519122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Опытно-экспериментальная деятельность</a:t>
                      </a:r>
                      <a:endParaRPr lang="ru-RU" sz="1800" dirty="0" smtClean="0"/>
                    </a:p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</a:tr>
              <a:tr h="564546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"Вода ,какая она"."Вода нагревается, остывает, замерзает"</a:t>
                      </a:r>
                      <a:endParaRPr lang="ru-RU" sz="1800" dirty="0" smtClean="0"/>
                    </a:p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</a:tr>
              <a:tr h="564546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Опыты с водой "Вода принимает форму сосуда, в который наливают","Вода течет".</a:t>
                      </a:r>
                      <a:endParaRPr lang="ru-RU" sz="1800" dirty="0" smtClean="0"/>
                    </a:p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май</a:t>
                      </a:r>
                      <a:endParaRPr lang="ru-RU" sz="1800" dirty="0" smtClean="0"/>
                    </a:p>
                    <a:p>
                      <a:endParaRPr lang="ru-RU" sz="1800" dirty="0"/>
                    </a:p>
                  </a:txBody>
                  <a:tcPr/>
                </a:tc>
              </a:tr>
              <a:tr h="564546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Опыты с водой "Вода изменяет окраску","Вода испаряется"</a:t>
                      </a:r>
                      <a:endParaRPr lang="ru-RU" sz="1800" dirty="0" smtClean="0">
                        <a:latin typeface="+mn-lt"/>
                        <a:ea typeface="Times New Roman"/>
                      </a:endParaRPr>
                    </a:p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</a:tr>
              <a:tr h="564546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Изготовление плакатов "Берегите воду"</a:t>
                      </a:r>
                      <a:endParaRPr lang="ru-RU" sz="1800" dirty="0" smtClean="0">
                        <a:latin typeface="+mn-lt"/>
                        <a:ea typeface="Times New Roman"/>
                      </a:endParaRPr>
                    </a:p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</a:tr>
              <a:tr h="564546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Опыт с водой "Растения пьют воду"</a:t>
                      </a:r>
                      <a:endParaRPr lang="ru-RU" sz="1800" dirty="0" smtClean="0">
                        <a:latin typeface="+mn-lt"/>
                        <a:ea typeface="Times New Roman"/>
                      </a:endParaRPr>
                    </a:p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</a:tr>
              <a:tr h="5941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3 этап</a:t>
                      </a:r>
                      <a:endParaRPr lang="ru-RU" sz="18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Распространение и  обобщение опыта в профессиональных сетевых ресурсах.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Представление опыта работы на методических мероприятиях ДОУ.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Создание презентаций по теме опытной деятельности.</a:t>
                      </a:r>
                      <a:endParaRPr lang="ru-RU" sz="1800" dirty="0" smtClean="0"/>
                    </a:p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/>
                        <a:t>Апрель -май</a:t>
                      </a:r>
                      <a:endParaRPr lang="ru-RU" sz="1800" dirty="0" smtClean="0"/>
                    </a:p>
                    <a:p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dk1"/>
                </a:solidFill>
              </a:rPr>
              <a:t>Беседа "Как появилась бумага"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 descr="IMG_20190409_0919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1785938" y="107119"/>
            <a:ext cx="5143500" cy="70009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384</Words>
  <PresentationFormat>Экран (4:3)</PresentationFormat>
  <Paragraphs>91</Paragraphs>
  <Slides>14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Педагогический проект  «Познавательно-исследовательская деятельность детей старшего дошкольного возраста </vt:lpstr>
      <vt:lpstr>" Расскажи и я забуду, покажи, и я запомню, дай попробовать и я пойму". </vt:lpstr>
      <vt:lpstr>Цель проекта</vt:lpstr>
      <vt:lpstr>Этапы проекта </vt:lpstr>
      <vt:lpstr>План реализации мероприятий проекта </vt:lpstr>
      <vt:lpstr>Слайд 6</vt:lpstr>
      <vt:lpstr>Слайд 7</vt:lpstr>
      <vt:lpstr>Слайд 8</vt:lpstr>
      <vt:lpstr>Беседа "Как появилась бумага" </vt:lpstr>
      <vt:lpstr>Опыты с бумагой "Бумага промокает", "Бумага впитывает масло"Сравнение свойств разных видов бумаги. </vt:lpstr>
      <vt:lpstr>Опыты с бумагой "Бумага рвется.","Бумага режется" Сравнение со свойствами ткани. </vt:lpstr>
      <vt:lpstr>Наблюдения "Вода в природных явлениях" "Вода в разном состоянии" </vt:lpstr>
      <vt:lpstr>Методические пособия </vt:lpstr>
      <vt:lpstr>Спасибо за внимание !!!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Педагогический проект  «Познавательно-исследовательская деятельность детей старшего дошкольного возраста </dc:title>
  <dc:creator>Admin</dc:creator>
  <cp:lastModifiedBy>Admin</cp:lastModifiedBy>
  <cp:revision>16</cp:revision>
  <dcterms:created xsi:type="dcterms:W3CDTF">2019-04-09T10:54:45Z</dcterms:created>
  <dcterms:modified xsi:type="dcterms:W3CDTF">2019-04-19T11:25:32Z</dcterms:modified>
</cp:coreProperties>
</file>