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323" r:id="rId2"/>
    <p:sldId id="332" r:id="rId3"/>
    <p:sldId id="336" r:id="rId4"/>
    <p:sldId id="317" r:id="rId5"/>
    <p:sldId id="325" r:id="rId6"/>
    <p:sldId id="326" r:id="rId7"/>
    <p:sldId id="319" r:id="rId8"/>
    <p:sldId id="314" r:id="rId9"/>
    <p:sldId id="337" r:id="rId10"/>
    <p:sldId id="310" r:id="rId11"/>
    <p:sldId id="311" r:id="rId12"/>
    <p:sldId id="312" r:id="rId13"/>
    <p:sldId id="321" r:id="rId14"/>
    <p:sldId id="329" r:id="rId15"/>
    <p:sldId id="342" r:id="rId16"/>
    <p:sldId id="343" r:id="rId17"/>
    <p:sldId id="344" r:id="rId18"/>
    <p:sldId id="345" r:id="rId19"/>
    <p:sldId id="346" r:id="rId20"/>
    <p:sldId id="347" r:id="rId21"/>
    <p:sldId id="351" r:id="rId22"/>
    <p:sldId id="349" r:id="rId23"/>
    <p:sldId id="350" r:id="rId24"/>
    <p:sldId id="353" r:id="rId25"/>
    <p:sldId id="35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74838-1DC3-41FF-BFD2-133EF4F5B9FF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F221F-D01E-4F24-9690-F1F93F62E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668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79A1C-26DE-45CF-9571-F129C02EFFDC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65D1-45CD-4D21-8480-01E902112523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B15A-6671-4486-8611-F0907A0F894B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3E08-F039-4C5F-A029-B1928B10DF1E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5932-03EF-494D-9E87-761D6288B2BB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D74DF-5B2B-4559-B815-CD429A9F0D3E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6C73-BB95-492F-BE97-8E0ECEB293B0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B8039-52A2-4B7B-A15C-12A7FFE2CE92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1B8FD-36B4-442E-BA17-C26C9F728A69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4B3FE-7D06-490B-8F5D-33283AC922CB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F3D29-AB2C-4705-B59D-34B642F7B29E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2FB4D-D530-453F-94B5-F89882B754C3}" type="datetime1">
              <a:rPr lang="ru-RU" smtClean="0"/>
              <a:pPr/>
              <a:t>30.11.2023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amond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984776" cy="23762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600" b="1" dirty="0" smtClean="0">
                <a:solidFill>
                  <a:srgbClr val="002060"/>
                </a:solidFill>
                <a:latin typeface="Minion Pro SmBd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</a:rPr>
              <a:t>Педагогический </a:t>
            </a:r>
            <a:r>
              <a:rPr lang="ru-RU" sz="3600" b="1" dirty="0" smtClean="0">
                <a:solidFill>
                  <a:srgbClr val="C00000"/>
                </a:solidFill>
              </a:rPr>
              <a:t>проект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  <a:latin typeface="Minion Pro SmBd" pitchFamily="18" charset="0"/>
              </a:rPr>
              <a:t>«</a:t>
            </a:r>
            <a:r>
              <a:rPr lang="ru-RU" sz="3600" b="1" dirty="0" err="1" smtClean="0">
                <a:solidFill>
                  <a:srgbClr val="002060"/>
                </a:solidFill>
                <a:latin typeface="Minion Pro SmBd" pitchFamily="18" charset="0"/>
              </a:rPr>
              <a:t>Пластилинография</a:t>
            </a:r>
            <a:r>
              <a:rPr lang="ru-RU" sz="3600" b="1" dirty="0" smtClean="0">
                <a:solidFill>
                  <a:srgbClr val="002060"/>
                </a:solidFill>
                <a:latin typeface="Minion Pro SmBd" pitchFamily="18" charset="0"/>
              </a:rPr>
              <a:t> – как  средство развития речи у детей с ТНР»</a:t>
            </a: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> </a:t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Minion Pro SmBd" pitchFamily="18" charset="0"/>
              </a:rPr>
              <a:t>Подготовила: воспитатель Многолетняя Александра Владиславовна</a:t>
            </a:r>
            <a:r>
              <a:rPr lang="ru-RU" sz="2700" b="1" dirty="0" smtClean="0">
                <a:solidFill>
                  <a:srgbClr val="002060"/>
                </a:solidFill>
              </a:rPr>
              <a:t/>
            </a:r>
            <a:br>
              <a:rPr lang="ru-RU" sz="2700" b="1" dirty="0" smtClean="0">
                <a:solidFill>
                  <a:srgbClr val="002060"/>
                </a:solidFill>
              </a:rPr>
            </a:br>
            <a:endParaRPr lang="ru-RU" sz="27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1910" y="260648"/>
            <a:ext cx="4664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«ДС № 365 г. Челябинска»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user001\Desktop\фото для проекта\IMG20230125135902.jpg"/>
          <p:cNvPicPr>
            <a:picLocks noChangeAspect="1" noChangeArrowheads="1"/>
          </p:cNvPicPr>
          <p:nvPr/>
        </p:nvPicPr>
        <p:blipFill>
          <a:blip r:embed="rId2" cstate="print"/>
          <a:srcRect l="6418" r="5736" b="13827"/>
          <a:stretch>
            <a:fillRect/>
          </a:stretch>
        </p:blipFill>
        <p:spPr bwMode="auto">
          <a:xfrm>
            <a:off x="3707904" y="2852936"/>
            <a:ext cx="2160240" cy="2825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6" descr="C:\Users\user001\Desktop\20221227_154256.jpg"/>
          <p:cNvPicPr>
            <a:picLocks noChangeAspect="1" noChangeArrowheads="1"/>
          </p:cNvPicPr>
          <p:nvPr/>
        </p:nvPicPr>
        <p:blipFill>
          <a:blip r:embed="rId3" cstate="print"/>
          <a:srcRect l="18812" t="13516" b="15411"/>
          <a:stretch>
            <a:fillRect/>
          </a:stretch>
        </p:blipFill>
        <p:spPr bwMode="auto">
          <a:xfrm>
            <a:off x="6948264" y="2852936"/>
            <a:ext cx="1800200" cy="2874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8" descr="C:\Users\user001\Desktop\20221101_0732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t="13516" b="33635"/>
          <a:stretch>
            <a:fillRect/>
          </a:stretch>
        </p:blipFill>
        <p:spPr bwMode="auto">
          <a:xfrm>
            <a:off x="467544" y="2780928"/>
            <a:ext cx="2520280" cy="2884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/>
              <a:t> 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                 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Предполагаемые результаты: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1.Развитие мелкой моторики используя  технику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2.Освоение детьми приемов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3.Умение детей самостоятельно продолжать выполнение поставленной задачи, контролировать собственные действия.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4.Появление интереса у родителей к технике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развитию мелкой моторики у детей дома.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789040"/>
            <a:ext cx="4038600" cy="2337123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b="1" i="1" dirty="0" smtClean="0"/>
              <a:t>     </a:t>
            </a:r>
            <a:endParaRPr lang="ru-RU" dirty="0"/>
          </a:p>
        </p:txBody>
      </p:sp>
      <p:pic>
        <p:nvPicPr>
          <p:cNvPr id="3074" name="Picture 2" descr="C:\Users\user001\Desktop\фото для проекта\20221101_0732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852936"/>
            <a:ext cx="1728192" cy="3738981"/>
          </a:xfrm>
          <a:prstGeom prst="rect">
            <a:avLst/>
          </a:prstGeom>
          <a:noFill/>
        </p:spPr>
      </p:pic>
      <p:pic>
        <p:nvPicPr>
          <p:cNvPr id="6" name="Picture 3" descr="C:\Users\user001\Desktop\фото для проекта\20221122_095021.jpg"/>
          <p:cNvPicPr>
            <a:picLocks noChangeAspect="1" noChangeArrowheads="1"/>
          </p:cNvPicPr>
          <p:nvPr/>
        </p:nvPicPr>
        <p:blipFill>
          <a:blip r:embed="rId3" cstate="print"/>
          <a:srcRect t="19724"/>
          <a:stretch>
            <a:fillRect/>
          </a:stretch>
        </p:blipFill>
        <p:spPr bwMode="auto">
          <a:xfrm>
            <a:off x="5292080" y="2852936"/>
            <a:ext cx="2091942" cy="36332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21602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Описание образовательной деятельности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деятельность по развитию мелкой моторики руку детей с ТНР по средствам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осуществляется в ходе совместной деятельности в вечернее время. 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основе образовательной деятельности лежит комплексно тематическое планирование.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861048"/>
            <a:ext cx="4038600" cy="22651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pPr>
              <a:buNone/>
            </a:pPr>
            <a:r>
              <a:rPr lang="ru-RU" sz="3100" b="1" i="1" dirty="0" smtClean="0">
                <a:solidFill>
                  <a:srgbClr val="002060"/>
                </a:solidFill>
              </a:rPr>
              <a:t>      </a:t>
            </a:r>
            <a:endParaRPr lang="ru-RU" dirty="0"/>
          </a:p>
        </p:txBody>
      </p:sp>
      <p:pic>
        <p:nvPicPr>
          <p:cNvPr id="7" name="Picture 2" descr="C:\Users\user001\Desktop\фото для проекта\20221101_093828.jpg"/>
          <p:cNvPicPr>
            <a:picLocks noChangeAspect="1" noChangeArrowheads="1"/>
          </p:cNvPicPr>
          <p:nvPr/>
        </p:nvPicPr>
        <p:blipFill>
          <a:blip r:embed="rId2" cstate="print"/>
          <a:srcRect t="34043" b="13454"/>
          <a:stretch>
            <a:fillRect/>
          </a:stretch>
        </p:blipFill>
        <p:spPr bwMode="auto">
          <a:xfrm>
            <a:off x="4932040" y="2708920"/>
            <a:ext cx="3172062" cy="3603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C:\Users\user001\Desktop\фото для проекта\20221031_165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26276" b="21171"/>
          <a:stretch>
            <a:fillRect/>
          </a:stretch>
        </p:blipFill>
        <p:spPr bwMode="auto">
          <a:xfrm>
            <a:off x="755576" y="2708920"/>
            <a:ext cx="3221721" cy="3663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324036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Принципы организации совместной деятельности                     воспитателя и ребенка: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1.Построение образовательной деятельности на основе индивидуальных особенностей каждого ребенка.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2.Содействие и сотрудничество детей и взрослых, признание ребенка полноценным участником (субъектом) образовательных отношений;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3.Поддержка инициативы детей в различных видах деятельности;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4.Сотрудничество  с семьей;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5.Формирование познавательных интересов и познавательных действий ребенка в различных видах деятельности;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6.Соответствие условий, требований, методов возрасту и особенностям развития.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001\AppData\Local\Temp\Rar$DI07.728\20221223_1515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789040"/>
            <a:ext cx="1296143" cy="2804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user001\AppData\Local\Temp\Rar$DI08.814\20221229_1118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789040"/>
            <a:ext cx="1302964" cy="2818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6" descr="C:\Users\user001\AppData\Local\Temp\Rar$DI83.189\20221222_0929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789040"/>
            <a:ext cx="1296144" cy="2804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396044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Заключение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Системность деятельности, с использованием техники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способствует развитию мелкой моторики кисти рук. Использование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посредством создания сюжетных картин влияет на развитие пальцевой моторики и  играет положительную роль в коррекционном обучении детей с ТНР, что позволяет: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Регулярно опосредованно стимулировать действие речевых зон коры головного мозга, что положительно сказывается на исправлении речи у детей;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Совершенствовать внимание и память, психологические процессы, тесно связанные с речью;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Установить положительное влияние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развитии мелкой моторики на коррекцию звукопроизношения у детей.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001\AppData\Local\Temp\Rar$DI10.975\IMG-edd4ca3f7be5980dbdd321838dd5d4f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7968" r="10993" b="22039"/>
          <a:stretch>
            <a:fillRect/>
          </a:stretch>
        </p:blipFill>
        <p:spPr bwMode="auto">
          <a:xfrm>
            <a:off x="1691680" y="4509120"/>
            <a:ext cx="5652934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Комплексная образовательная программ дошкольного образования для детей с тяжелыми нарушениями речи (общим недоразвитием речи) с 3 – 7 лет под редакцией Н. В.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Нищевой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2.Примерная основная  общеобразовательная программа дошкольного образования «От рождения до школы» под редакцией Н. Е,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Веракса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Т. С.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Комароой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М. А. Васильевой.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. Давыдова Г.Н.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Цветочные мотивы. 2007-72с.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Давыдова Г.Н  « Детский дизайн». Пластилинография.2008-52с.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 Мухина А. Я.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Речедвигательная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ритмика. – М. :АСТ: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2009. С. 23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Кольцова М. М. Двигательная активность и развитие функций мозга ребёнка. – М., 1973].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 Новиковская О.А. Ум на кончиках пальцев - Издательство: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Аст,Сова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2006-94с.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Давыдова Г.Н . Нетрадиционные техники рисования в детском саду. Москва 2008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Иванова М. Лепим из пластилина. Издательство АСТ-ПРЕСС КНИГА 2007-111с.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Орен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Р. «Секреты пластилина».-М. 2012 г.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11.Орен Р.Лепка из пластилина: развиваем моторику рук. Издательство Махаон 2010-96с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12.Тихомирова , Лебедева: Пластилиновая картина. Для работы с детьми дошкольного и младшего школьного возраста, 2011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Готовые работы детей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373216"/>
            <a:ext cx="4690864" cy="86409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Коллективная работа: «Натюрморт. Ваза с фруктами»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24128" y="1556792"/>
            <a:ext cx="2962672" cy="936104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Коллективная работа</a:t>
            </a:r>
          </a:p>
          <a:p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 Осеннее дерево»</a:t>
            </a:r>
          </a:p>
          <a:p>
            <a:endParaRPr lang="ru-RU" dirty="0"/>
          </a:p>
        </p:txBody>
      </p:sp>
      <p:pic>
        <p:nvPicPr>
          <p:cNvPr id="7" name="Содержимое 4" descr="C:\Users\user001\AppData\Local\Temp\Rar$DI29.436\IMG2023102017025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15570" r="3566" b="31410"/>
          <a:stretch>
            <a:fillRect/>
          </a:stretch>
        </p:blipFill>
        <p:spPr bwMode="auto">
          <a:xfrm>
            <a:off x="467544" y="1628800"/>
            <a:ext cx="4040188" cy="296124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5" descr="C:\Users\user001\AppData\Local\Temp\Rar$DI34.080\IMG2023102017030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8979" t="5638" r="10677" b="13154"/>
          <a:stretch>
            <a:fillRect/>
          </a:stretch>
        </p:blipFill>
        <p:spPr bwMode="auto">
          <a:xfrm>
            <a:off x="5652120" y="2564904"/>
            <a:ext cx="2932450" cy="395128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260649"/>
            <a:ext cx="6912768" cy="1008112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Коллективная работа: «Веселые снеговики»</a:t>
            </a:r>
          </a:p>
          <a:p>
            <a:pPr algn="ctr"/>
            <a:endParaRPr lang="ru-RU" dirty="0"/>
          </a:p>
        </p:txBody>
      </p:sp>
      <p:pic>
        <p:nvPicPr>
          <p:cNvPr id="8" name="Содержимое 7" descr="C:\Users\user001\AppData\Local\Temp\Rar$DI37.519\IMG2023102017034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2362" t="17584" r="3672" b="31812"/>
          <a:stretch>
            <a:fillRect/>
          </a:stretch>
        </p:blipFill>
        <p:spPr bwMode="auto">
          <a:xfrm>
            <a:off x="1187624" y="1484784"/>
            <a:ext cx="6768752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04664"/>
            <a:ext cx="4040188" cy="144016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     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«Зимняя березка»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Попсуй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Полина,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Юдаков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Слава</a:t>
            </a:r>
          </a:p>
          <a:p>
            <a:endParaRPr lang="ru-RU" dirty="0"/>
          </a:p>
        </p:txBody>
      </p:sp>
      <p:pic>
        <p:nvPicPr>
          <p:cNvPr id="7" name="Содержимое 6" descr="C:\Users\user001\AppData\Local\Temp\Rar$DI39.814\IMG2023102017035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11483" t="9128" r="13716" b="12215"/>
          <a:stretch>
            <a:fillRect/>
          </a:stretch>
        </p:blipFill>
        <p:spPr bwMode="auto">
          <a:xfrm>
            <a:off x="683568" y="2132856"/>
            <a:ext cx="3312368" cy="4311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C:\Users\user001\Desktop\IMG20230125135902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7910" r="3224" b="15022"/>
          <a:stretch>
            <a:fillRect/>
          </a:stretch>
        </p:blipFill>
        <p:spPr bwMode="auto">
          <a:xfrm>
            <a:off x="5508104" y="404664"/>
            <a:ext cx="331182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body" sz="quarter" idx="3"/>
          </p:nvPr>
        </p:nvSpPr>
        <p:spPr>
          <a:xfrm>
            <a:off x="4283968" y="4653136"/>
            <a:ext cx="4860032" cy="1512168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r>
              <a:rPr lang="ru-RU" sz="3600" dirty="0" smtClean="0">
                <a:solidFill>
                  <a:srgbClr val="002060"/>
                </a:solidFill>
              </a:rPr>
              <a:t>  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Снегирь на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веточки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рябины»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Выполнили: </a:t>
            </a:r>
            <a:r>
              <a:rPr lang="ru-RU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Хуснуллина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Кира, Дорофеева София, Созыкина Лена</a:t>
            </a:r>
          </a:p>
          <a:p>
            <a:r>
              <a:rPr lang="ru-RU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429000"/>
            <a:ext cx="4618856" cy="18002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«Мой папа в Армии служил». Выполнил: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Попсуй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Иван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5977" y="5949280"/>
            <a:ext cx="4788024" cy="72008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Коллективная  работа к дню матери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user001\Desktop\фото для проекта\IMG_20231006_15110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1980"/>
          <a:stretch>
            <a:fillRect/>
          </a:stretch>
        </p:blipFill>
        <p:spPr bwMode="auto">
          <a:xfrm>
            <a:off x="395536" y="332656"/>
            <a:ext cx="4680520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C:\Users\user001\AppData\Local\Temp\Rar$DI41.423\IMG2023102017071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8085" t="6577" r="8357" b="5023"/>
          <a:stretch>
            <a:fillRect/>
          </a:stretch>
        </p:blipFill>
        <p:spPr bwMode="auto">
          <a:xfrm>
            <a:off x="5364088" y="1052736"/>
            <a:ext cx="3240360" cy="4599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5122912" cy="102979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«В мире спорта»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Лаптев Егор, 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Попсуй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Полина,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Хуснуллина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Кира</a:t>
            </a:r>
          </a:p>
          <a:p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8064" y="5517232"/>
            <a:ext cx="3744416" cy="108012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«Я за ЗОЖ»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Выполнили: Лаптев Егор,                                                Дорофеева  София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7" name="Содержимое 6" descr="C:\Users\user001\AppData\Local\Temp\Rar$DI15.741\IMG2023102014042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7946" t="18974" r="13959" b="6667"/>
          <a:stretch>
            <a:fillRect/>
          </a:stretch>
        </p:blipFill>
        <p:spPr bwMode="auto">
          <a:xfrm>
            <a:off x="457200" y="2707592"/>
            <a:ext cx="4474840" cy="309767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C:\Users\user001\AppData\Local\Temp\Rar$DI19.154\IMG20231020165824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5957" t="8168" r="10839" b="4146"/>
          <a:stretch>
            <a:fillRect/>
          </a:stretch>
        </p:blipFill>
        <p:spPr bwMode="auto">
          <a:xfrm>
            <a:off x="5724128" y="404664"/>
            <a:ext cx="2956499" cy="432048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3600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28083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Необходимость применения в речевом развитии  детей с ТНР активных методов, одним из которых является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user001\Desktop\20221221_164130.jpg"/>
          <p:cNvPicPr>
            <a:picLocks noChangeAspect="1" noChangeArrowheads="1"/>
          </p:cNvPicPr>
          <p:nvPr/>
        </p:nvPicPr>
        <p:blipFill>
          <a:blip r:embed="rId2" cstate="print"/>
          <a:srcRect t="23110" b="20314"/>
          <a:stretch>
            <a:fillRect/>
          </a:stretch>
        </p:blipFill>
        <p:spPr bwMode="auto">
          <a:xfrm>
            <a:off x="4838048" y="2395944"/>
            <a:ext cx="3478368" cy="4257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user001\Desktop\20221221_162924.jpg"/>
          <p:cNvPicPr>
            <a:picLocks noChangeAspect="1" noChangeArrowheads="1"/>
          </p:cNvPicPr>
          <p:nvPr/>
        </p:nvPicPr>
        <p:blipFill>
          <a:blip r:embed="rId3" cstate="print"/>
          <a:srcRect t="19201" b="14967"/>
          <a:stretch>
            <a:fillRect/>
          </a:stretch>
        </p:blipFill>
        <p:spPr bwMode="auto">
          <a:xfrm>
            <a:off x="827584" y="2300836"/>
            <a:ext cx="3065643" cy="4366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589240"/>
            <a:ext cx="4608512" cy="1008112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«Зимние развлечения»</a:t>
            </a:r>
          </a:p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Долгих Лера, Созыкина Лена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836712"/>
            <a:ext cx="4041775" cy="1872208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 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«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Космические часы»</a:t>
            </a:r>
          </a:p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Выполнил: Сидоров Игнат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7" name="Содержимое 6" descr="C:\Users\user001\AppData\Local\Temp\Rar$DI00.839\IMG2023102014041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13113" t="10158" r="12676" b="11351"/>
          <a:stretch>
            <a:fillRect/>
          </a:stretch>
        </p:blipFill>
        <p:spPr bwMode="auto">
          <a:xfrm>
            <a:off x="683568" y="404664"/>
            <a:ext cx="3024336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6" descr="C:\Users\user001\Desktop\фото для проекта\IMG_036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22211" t="17661" r="18540" b="9308"/>
          <a:stretch>
            <a:fillRect/>
          </a:stretch>
        </p:blipFill>
        <p:spPr bwMode="auto">
          <a:xfrm>
            <a:off x="4906382" y="2523526"/>
            <a:ext cx="3770074" cy="3641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332656"/>
            <a:ext cx="4608512" cy="1296144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«Верба»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Ладнер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Стас, Созыкина Лена,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Халезина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Алисия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420888"/>
            <a:ext cx="4041775" cy="93610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«Первые подснежники»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Созыкина Лена,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Пасошникова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София</a:t>
            </a:r>
          </a:p>
          <a:p>
            <a:endParaRPr lang="ru-RU" dirty="0"/>
          </a:p>
        </p:txBody>
      </p:sp>
      <p:pic>
        <p:nvPicPr>
          <p:cNvPr id="8" name="Содержимое 7" descr="C:\Users\user001\AppData\Local\Temp\Rar$DI43.162\IMG20231020170737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 l="4508" t="27785" r="4432" b="21611"/>
          <a:stretch>
            <a:fillRect/>
          </a:stretch>
        </p:blipFill>
        <p:spPr bwMode="auto">
          <a:xfrm>
            <a:off x="4860032" y="3573016"/>
            <a:ext cx="4041775" cy="2994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одержимое 6" descr="C:\Users\user001\AppData\Local\Temp\Rar$DI47.420\IMG20231020170810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 l="2544" t="32617" r="1015" b="12744"/>
          <a:stretch>
            <a:fillRect/>
          </a:stretch>
        </p:blipFill>
        <p:spPr bwMode="auto">
          <a:xfrm>
            <a:off x="467544" y="1700808"/>
            <a:ext cx="4040188" cy="3051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692697"/>
            <a:ext cx="4644008" cy="1296144"/>
          </a:xfrm>
        </p:spPr>
        <p:txBody>
          <a:bodyPr>
            <a:normAutofit fontScale="55000" lnSpcReduction="20000"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«Бабочка и цветочек»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Выполнили: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Ишмуратов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Кирилл,     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Дорофеева София, Лаптев Егор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4005065"/>
            <a:ext cx="4139951" cy="172819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«Уточки у озера»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Протасов Арсений,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Юдаков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Слава, Долгих Лера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user001\AppData\Local\Temp\Rar$DI21.342\IMG2023102016583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7281" t="9130" r="19569" b="10217"/>
          <a:stretch>
            <a:fillRect/>
          </a:stretch>
        </p:blipFill>
        <p:spPr bwMode="auto">
          <a:xfrm>
            <a:off x="683568" y="2132856"/>
            <a:ext cx="2993835" cy="4422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C:\Users\user001\AppData\Local\Temp\Rar$DI25.063\IMG20231020165857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3795" t="10978" r="17013" b="11396"/>
          <a:stretch>
            <a:fillRect/>
          </a:stretch>
        </p:blipFill>
        <p:spPr bwMode="auto">
          <a:xfrm>
            <a:off x="4644008" y="476672"/>
            <a:ext cx="4248472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208823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229200"/>
            <a:ext cx="4536504" cy="1368152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 smtClean="0">
                <a:solidFill>
                  <a:srgbClr val="002060"/>
                </a:solidFill>
              </a:rPr>
              <a:t>          </a:t>
            </a: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«Веселая гусеница»</a:t>
            </a: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Хусснулина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Кира,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Клещев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Миша,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Пасошникова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София</a:t>
            </a:r>
          </a:p>
          <a:p>
            <a:endParaRPr lang="ru-RU" sz="2900" dirty="0">
              <a:solidFill>
                <a:srgbClr val="002060"/>
              </a:solidFill>
            </a:endParaRPr>
          </a:p>
        </p:txBody>
      </p:sp>
      <p:pic>
        <p:nvPicPr>
          <p:cNvPr id="7" name="Содержимое 6" descr="C:\Users\user001\AppData\Local\Temp\Rar$DI27.560\IMG2023102017010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4681" t="4381" r="9046" b="4520"/>
          <a:stretch>
            <a:fillRect/>
          </a:stretch>
        </p:blipFill>
        <p:spPr bwMode="auto">
          <a:xfrm>
            <a:off x="683568" y="260648"/>
            <a:ext cx="3240360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6" descr="C:\Users\user001\AppData\Local\Temp\Rar$DI45.205\IMG20231020170757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9873" t="6174" r="8721" b="8725"/>
          <a:stretch>
            <a:fillRect/>
          </a:stretch>
        </p:blipFill>
        <p:spPr bwMode="auto">
          <a:xfrm>
            <a:off x="5248266" y="2174874"/>
            <a:ext cx="3140158" cy="4350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Текст 2"/>
          <p:cNvSpPr>
            <a:spLocks noGrp="1"/>
          </p:cNvSpPr>
          <p:nvPr>
            <p:ph type="body" sz="quarter" idx="3"/>
          </p:nvPr>
        </p:nvSpPr>
        <p:spPr>
          <a:xfrm>
            <a:off x="4283969" y="620688"/>
            <a:ext cx="4860032" cy="1554187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Веточка мимозы и синичка»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Путенихина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Вера, Леонидов Влад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4664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2" y="476672"/>
            <a:ext cx="3960440" cy="936103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«Полет ракеты на луну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Юдаков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Слава, Леонидов Влад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-252536" y="4077072"/>
            <a:ext cx="5328593" cy="2088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мире космоса»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Халезина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Алисия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Дорофеева София, Лаптев Егор</a:t>
            </a:r>
          </a:p>
          <a:p>
            <a:endParaRPr lang="ru-RU" dirty="0"/>
          </a:p>
        </p:txBody>
      </p:sp>
      <p:pic>
        <p:nvPicPr>
          <p:cNvPr id="7" name="Содержимое 6" descr="C:\Users\user001\Desktop\фото для проекта\20220907_15524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31246" t="13566" r="18697" b="12015"/>
          <a:stretch>
            <a:fillRect/>
          </a:stretch>
        </p:blipFill>
        <p:spPr bwMode="auto">
          <a:xfrm>
            <a:off x="251520" y="260648"/>
            <a:ext cx="388843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C:\Users\user001\Desktop\фото для проекта\20220907_155254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6475" t="32424" r="8173" b="40446"/>
          <a:stretch>
            <a:fillRect/>
          </a:stretch>
        </p:blipFill>
        <p:spPr bwMode="auto">
          <a:xfrm>
            <a:off x="4716016" y="3356992"/>
            <a:ext cx="4041775" cy="2776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23762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системы образовательной деятельности, направленной на развитие мелкой моторики рук посредством  создания  картин  в технике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детей с ТНР.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5" descr="C:\Users\user001\AppData\Local\Temp\Rar$DI29.436\IMG2023102017025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15570" r="3566" b="31410"/>
          <a:stretch>
            <a:fillRect/>
          </a:stretch>
        </p:blipFill>
        <p:spPr bwMode="auto">
          <a:xfrm>
            <a:off x="4716016" y="3212976"/>
            <a:ext cx="4248472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C:\Users\user001\AppData\Local\Temp\Rar$DI37.519\IMG2023102017034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2362" t="17584" r="3672" b="31812"/>
          <a:stretch>
            <a:fillRect/>
          </a:stretch>
        </p:blipFill>
        <p:spPr bwMode="auto">
          <a:xfrm>
            <a:off x="251520" y="3284984"/>
            <a:ext cx="3960440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762872" cy="59766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Задачи: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Выявить возможности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эффективного и целесообразного средства развития мелкой моторики у детей старшего дошкольного возраста.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мелкую моторику, координацию движения рук, глазомер.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 детей основным приемам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(надавливание, размазывание, ощипывание, вдавливание).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 детей принимать задачу, слушать и слышать речь воспитателя действовать по образцу, а затем по словесному указанию.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творчество, инициативу.  </a:t>
            </a:r>
          </a:p>
          <a:p>
            <a:pPr lvl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>
            <a:normAutofit/>
          </a:bodyPr>
          <a:lstStyle/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6" name="Picture 3" descr="C:\Users\user001\Desktop\фото для проекта\20221031_165431.jpg"/>
          <p:cNvPicPr>
            <a:picLocks noChangeAspect="1" noChangeArrowheads="1"/>
          </p:cNvPicPr>
          <p:nvPr/>
        </p:nvPicPr>
        <p:blipFill>
          <a:blip r:embed="rId2" cstate="print"/>
          <a:srcRect t="39775" b="15677"/>
          <a:stretch>
            <a:fillRect/>
          </a:stretch>
        </p:blipFill>
        <p:spPr bwMode="auto">
          <a:xfrm>
            <a:off x="5547661" y="476672"/>
            <a:ext cx="298848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C:\Users\user001\Desktop\фото для проекта\20221031_161754 (1).jpg"/>
          <p:cNvPicPr>
            <a:picLocks noChangeAspect="1" noChangeArrowheads="1"/>
          </p:cNvPicPr>
          <p:nvPr/>
        </p:nvPicPr>
        <p:blipFill>
          <a:blip r:embed="rId3" cstate="print"/>
          <a:srcRect t="11824" b="31311"/>
          <a:stretch>
            <a:fillRect/>
          </a:stretch>
        </p:blipFill>
        <p:spPr bwMode="auto">
          <a:xfrm>
            <a:off x="5778042" y="3717032"/>
            <a:ext cx="2341183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4330824" cy="5649491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пространственное видение и мышление.</a:t>
            </a: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 детей создавать сюжетные композиции на темы окружающей жизни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композиционные умения.</a:t>
            </a: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аккуратность при работе с пластилином.</a:t>
            </a:r>
            <a:endParaRPr lang="ru-RU" sz="8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Привлекать родителей к совместной деятельности и разработать информацию педагогического просветительского характера</a:t>
            </a: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Продолжать совершенствовать умение передавать в </a:t>
            </a:r>
            <a:r>
              <a:rPr lang="ru-RU" sz="8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образы предметов. Обращать внимание детей на отличия предметов по форме, величине, пропорциям частей; побуждать их передавать эти отличия в своих картинах</a:t>
            </a:r>
          </a:p>
          <a:p>
            <a:pPr lvl="0">
              <a:buNone/>
            </a:pPr>
            <a:r>
              <a:rPr lang="ru-RU" sz="8000" dirty="0" smtClean="0">
                <a:solidFill>
                  <a:srgbClr val="002060"/>
                </a:solidFill>
              </a:rPr>
              <a:t>.</a:t>
            </a:r>
            <a:endParaRPr lang="ru-RU" sz="8000" dirty="0" smtClean="0"/>
          </a:p>
          <a:p>
            <a:endParaRPr lang="ru-RU" dirty="0"/>
          </a:p>
        </p:txBody>
      </p:sp>
      <p:pic>
        <p:nvPicPr>
          <p:cNvPr id="4" name="Picture 2" descr="C:\Users\user001\Desktop\фото для проекта\20221031_161827.jpg"/>
          <p:cNvPicPr>
            <a:picLocks noChangeAspect="1" noChangeArrowheads="1"/>
          </p:cNvPicPr>
          <p:nvPr/>
        </p:nvPicPr>
        <p:blipFill>
          <a:blip r:embed="rId2" cstate="print"/>
          <a:srcRect t="13812" b="23047"/>
          <a:stretch>
            <a:fillRect/>
          </a:stretch>
        </p:blipFill>
        <p:spPr bwMode="auto">
          <a:xfrm>
            <a:off x="6660232" y="332656"/>
            <a:ext cx="2202126" cy="3008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C:\Users\user001\Desktop\20221222_113612.jpg"/>
          <p:cNvPicPr>
            <a:picLocks noChangeAspect="1" noChangeArrowheads="1"/>
          </p:cNvPicPr>
          <p:nvPr/>
        </p:nvPicPr>
        <p:blipFill>
          <a:blip r:embed="rId3" cstate="print"/>
          <a:srcRect t="14951" b="27773"/>
          <a:stretch>
            <a:fillRect/>
          </a:stretch>
        </p:blipFill>
        <p:spPr bwMode="auto">
          <a:xfrm>
            <a:off x="5076056" y="3645024"/>
            <a:ext cx="2376264" cy="29442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309634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старшей группы, воспитатель, родители.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Срок реализации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долгосрочный </a:t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2021-2023 год (сентябрь – май)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подгрупповой, индивидуальный.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C:\Users\USER001\Desktop\фото малышок\157___11\IMG_02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7923" r="8399"/>
          <a:stretch>
            <a:fillRect/>
          </a:stretch>
        </p:blipFill>
        <p:spPr bwMode="auto">
          <a:xfrm>
            <a:off x="2411760" y="2564904"/>
            <a:ext cx="4500232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25658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проекта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реализуется в рамках учреждения «Детский сад № 365 Муниципального бюджетного дошкольного образовательного учреждения г.Челябинска» в логопедической группе для детей 5-6 лет.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Ресурсное обеспечение проекта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Основным источниками для финансово – экономического обеспечения реализации проекта является спонсорская помощь со стороны родителей.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4608512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Этапы реализации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этап – подготовительный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1.Определение цели и задач проекта.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2.Разработка комплексно - тематического плана работы.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3.Сбор информационного материала.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4.Создание предметно-пространственной среды, уголка творчества в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групповой комнате;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5.Приглашение родителей для участия в проекте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 этап – основной (практический)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1.Совместная  деятельность педагога с детьми;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2.Организация самостоятельной деятельности в уголках творчества;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3.Разработка картотеки дидактических игр; 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4. Создание консультаций для родителей по применению техники            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домашних занятиях с детьми.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III этап – заключительный:</a:t>
            </a:r>
            <a:b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Выставка детских работ.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2.Создание фотоальбома творческих работ, выполненных в технике  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3.Презентация по теме проекта.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4.Обобщение опыта работы на педагогическом совете.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5.Участи детских работ в интернет конкурсах.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user001\Downloads\IMG20231107071956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13575"/>
          <a:stretch>
            <a:fillRect/>
          </a:stretch>
        </p:blipFill>
        <p:spPr bwMode="auto">
          <a:xfrm>
            <a:off x="4788024" y="2924944"/>
            <a:ext cx="3744416" cy="351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001\Desktop\фото для проекта\20220907_1553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24925" b="28028"/>
          <a:stretch>
            <a:fillRect/>
          </a:stretch>
        </p:blipFill>
        <p:spPr bwMode="auto">
          <a:xfrm>
            <a:off x="683568" y="2936528"/>
            <a:ext cx="3384376" cy="3444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2336</TotalTime>
  <Words>688</Words>
  <Application>Microsoft Office PowerPoint</Application>
  <PresentationFormat>Экран (4:3)</PresentationFormat>
  <Paragraphs>97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        Педагогический проект «Пластилинография – как  средство развития речи у детей с ТНР»          Подготовила: воспитатель Многолетняя Александра Владиславовна </vt:lpstr>
      <vt:lpstr>Актуальность </vt:lpstr>
      <vt:lpstr>Цель: разработка системы образовательной деятельности, направленной на развитие мелкой моторики рук посредством  создания  картин  в технике пластилинографии у детей с ТНР. </vt:lpstr>
      <vt:lpstr> </vt:lpstr>
      <vt:lpstr>Слайд 5</vt:lpstr>
      <vt:lpstr>Участники проекта:  дети старшей группы, воспитатель, родители. Срок реализации: долгосрочный   2021-2023 год (сентябрь – май) Вид проекта: подгрупповой, индивидуальный.</vt:lpstr>
      <vt:lpstr>                  Механизмы реализации проекта:   Проект реализуется в рамках учреждения «Детский сад № 365 Муниципального бюджетного дошкольного образовательного учреждения г.Челябинска» в логопедической группе для детей 5-6 лет.                                 Ресурсное обеспечение проекта:  Основным источниками для финансово – экономического обеспечения реализации проекта является спонсорская помощь со стороны родителей.  </vt:lpstr>
      <vt:lpstr>           Этапы реализации проекта                                 I этап – подготовительный  1.Определение цели и задач проекта. 2.Разработка комплексно - тематического плана работы. 3.Сбор информационного материала. 4.Создание предметно-пространственной среды, уголка творчества в групповой комнате; 5.Приглашение родителей для участия в проекте.                                                              II этап – основной (практический)   1.Совместная  деятельность педагога с детьми;  2.Организация самостоятельной деятельности в уголках творчества;  3.Разработка картотеки дидактических игр;   4. Создание консультаций для родителей по применению техники             пластилинографии в домашних занятиях с детьми. </vt:lpstr>
      <vt:lpstr>                                  III этап – заключительный:  1.Выставка детских работ. 2.Создание фотоальбома творческих работ, выполненных в технике   пластилинографии. 3.Презентация по теме проекта. 4.Обобщение опыта работы на педагогическом совете. 5.Участи детских работ в интернет конкурсах. </vt:lpstr>
      <vt:lpstr>                      Предполагаемые результаты:   1.Развитие мелкой моторики используя  технику пластилинографии. 2.Освоение детьми приемов пластилинографии. 3.Умение детей самостоятельно продолжать выполнение поставленной задачи, контролировать собственные действия. 4.Появление интереса у родителей к технике пластилинографии и развитию мелкой моторики у детей дома. </vt:lpstr>
      <vt:lpstr>                        Описание образовательной деятельности:   Образовательная деятельность по развитию мелкой моторики руку детей с ТНР по средствам пластилинографии осуществляется в ходе совместной деятельности в вечернее время.  В основе образовательной деятельности лежит комплексно тематическое планирование.  </vt:lpstr>
      <vt:lpstr>Принципы организации совместной деятельности                     воспитателя и ребенка: 1.Построение образовательной деятельности на основе индивидуальных особенностей каждого ребенка. 2.Содействие и сотрудничество детей и взрослых, признание ребенка полноценным участником (субъектом) образовательных отношений; 3.Поддержка инициативы детей в различных видах деятельности; 4.Сотрудничество  с семьей; 5.Формирование познавательных интересов и познавательных действий ребенка в различных видах деятельности; 6.Соответствие условий, требований, методов возрасту и особенностям развития. </vt:lpstr>
      <vt:lpstr>                                                   Заключение:  Системность деятельности, с использованием техники пластилинографии, способствует развитию мелкой моторики кисти рук. Использование пластилинографии посредством создания сюжетных картин влияет на развитие пальцевой моторики и  играет положительную роль в коррекционном обучении детей с ТНР, что позволяет: 1. Регулярно опосредованно стимулировать действие речевых зон коры головного мозга, что положительно сказывается на исправлении речи у детей; 2. Совершенствовать внимание и память, психологические процессы, тесно связанные с речью; 3.Установить положительное влияние пластилинографии в развитии мелкой моторики на коррекцию звукопроизношения у детей. </vt:lpstr>
      <vt:lpstr>Список литературы:</vt:lpstr>
      <vt:lpstr>Готовые работы детей</vt:lpstr>
      <vt:lpstr>Слайд 16</vt:lpstr>
      <vt:lpstr>Слайд 17</vt:lpstr>
      <vt:lpstr>Слайд 18</vt:lpstr>
      <vt:lpstr>  </vt:lpstr>
      <vt:lpstr>  </vt:lpstr>
      <vt:lpstr>Слайд 21</vt:lpstr>
      <vt:lpstr>Слайд 22</vt:lpstr>
      <vt:lpstr>Слайд 23</vt:lpstr>
      <vt:lpstr>Слайд 24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УРАЛЬСКИЙ СОЦИАЛЬНО–ЭКОНОМИЧЕСКИЙ ИНСТИТУТ (филиал) Образовательного учреждения профсоюзов высшего образования «АКАДЕМИЯ ТРУДА И СОЦИАЛЬНЫХ ОТНОШЕНИЙ»</dc:title>
  <dc:creator>Дарья Сметанина</dc:creator>
  <cp:lastModifiedBy>user001</cp:lastModifiedBy>
  <cp:revision>268</cp:revision>
  <dcterms:created xsi:type="dcterms:W3CDTF">2020-05-22T10:34:03Z</dcterms:created>
  <dcterms:modified xsi:type="dcterms:W3CDTF">2023-11-30T18:18:26Z</dcterms:modified>
</cp:coreProperties>
</file>