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1B16D5-B04A-4E85-8315-A398D63ADDE1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77005D-A6D7-4286-BB0E-73DBEACCEB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744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2996952"/>
            <a:ext cx="7406640" cy="1472184"/>
          </a:xfrm>
        </p:spPr>
        <p:txBody>
          <a:bodyPr>
            <a:no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«Проектирование образовательной деятельности с учётом приоритетного направления деятельности ДОУ»</a:t>
            </a:r>
            <a:b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4509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/>
              <a:t>ПРИОРИТЕТНОЕ НАПРАВЛЕНИЕ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9313422"/>
              </p:ext>
            </p:extLst>
          </p:nvPr>
        </p:nvGraphicFramePr>
        <p:xfrm>
          <a:off x="1275411" y="1196752"/>
          <a:ext cx="7499349" cy="33649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9783"/>
                <a:gridCol w="2499783"/>
                <a:gridCol w="2499783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Образовательная область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Категория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Модуль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Речевое развитие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Обучение грамоте</a:t>
                      </a:r>
                      <a:endParaRPr lang="ru-RU" sz="2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«От звука к букве»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43608" y="4581128"/>
            <a:ext cx="77048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Реализуется в МБДОУ «ДС № 365 г. Челябинска» в соответствие с  парциальной образовательной программы </a:t>
            </a:r>
            <a:r>
              <a:rPr lang="ru-RU" sz="2400" b="1" dirty="0"/>
              <a:t>«От звука к букве. Формирование звуковой </a:t>
            </a:r>
            <a:r>
              <a:rPr lang="ru-RU" sz="2400" b="1" dirty="0" err="1"/>
              <a:t>аналитико</a:t>
            </a:r>
            <a:r>
              <a:rPr lang="ru-RU" sz="2400" b="1" dirty="0"/>
              <a:t> – синтетической активности дошкольников как предпосылки обучения грамоте» Е.В. Колесниковой</a:t>
            </a:r>
            <a:r>
              <a:rPr lang="ru-RU" sz="24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3602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-171400"/>
            <a:ext cx="7498080" cy="836712"/>
          </a:xfrm>
        </p:spPr>
        <p:txBody>
          <a:bodyPr/>
          <a:lstStyle/>
          <a:p>
            <a:pPr algn="ctr"/>
            <a:r>
              <a:rPr lang="ru-RU" b="1" dirty="0" smtClean="0"/>
              <a:t>ООП ДО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135701"/>
              </p:ext>
            </p:extLst>
          </p:nvPr>
        </p:nvGraphicFramePr>
        <p:xfrm>
          <a:off x="611560" y="548680"/>
          <a:ext cx="8424936" cy="6070543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8424936"/>
              </a:tblGrid>
              <a:tr h="396851"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kern="1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1.Целевой раздел программы:</a:t>
                      </a:r>
                      <a:endParaRPr lang="ru-RU" sz="280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6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u="sng" kern="1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Обязательная часть</a:t>
                      </a:r>
                      <a:endParaRPr lang="ru-RU" sz="2200" u="sng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6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kern="1000" dirty="0">
                          <a:effectLst/>
                        </a:rPr>
                        <a:t>1.1. Пояснительная записка</a:t>
                      </a:r>
                      <a:endParaRPr lang="ru-RU" sz="2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6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kern="1000" dirty="0">
                          <a:effectLst/>
                        </a:rPr>
                        <a:t>1.1.1. Цели и задачи реализации Программы</a:t>
                      </a:r>
                      <a:endParaRPr lang="ru-RU" sz="2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6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kern="1000" dirty="0">
                          <a:effectLst/>
                        </a:rPr>
                        <a:t>1.1.2. Принципы и подходы к формированию Программы</a:t>
                      </a:r>
                      <a:endParaRPr lang="ru-RU" sz="2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952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kern="1000" dirty="0">
                          <a:effectLst/>
                        </a:rPr>
                        <a:t>1.1.3. Характеристика особенностей развития детей раннего и дошкольного возраста</a:t>
                      </a:r>
                      <a:endParaRPr lang="ru-RU" sz="2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6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kern="1000" dirty="0">
                          <a:effectLst/>
                        </a:rPr>
                        <a:t>1.2. Планируемые результаты освоения Программы</a:t>
                      </a:r>
                      <a:endParaRPr lang="ru-RU" sz="2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92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u="sng" kern="1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Часть, формируемая участниками образовательных отношений</a:t>
                      </a:r>
                      <a:endParaRPr lang="ru-RU" sz="2200" u="sng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6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kern="1000" dirty="0">
                          <a:effectLst/>
                        </a:rPr>
                        <a:t>Модуль «Наш дом – Южный Урал»</a:t>
                      </a:r>
                      <a:endParaRPr lang="ru-RU" sz="2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6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kern="1000" dirty="0">
                          <a:effectLst/>
                        </a:rPr>
                        <a:t>Цели и задачи реализации модуля</a:t>
                      </a:r>
                      <a:endParaRPr lang="ru-RU" sz="2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6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kern="1000" dirty="0">
                          <a:effectLst/>
                        </a:rPr>
                        <a:t>Планируемые результаты освоения модуля</a:t>
                      </a:r>
                      <a:endParaRPr lang="ru-RU" sz="2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6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kern="1000" dirty="0">
                          <a:effectLst/>
                        </a:rPr>
                        <a:t>Модуль «От звука к букве»</a:t>
                      </a:r>
                      <a:endParaRPr lang="ru-RU" sz="2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6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kern="1000" dirty="0">
                          <a:effectLst/>
                        </a:rPr>
                        <a:t>Цели и задачи реализации модуля</a:t>
                      </a:r>
                      <a:endParaRPr lang="ru-RU" sz="2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6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kern="1000" dirty="0">
                          <a:effectLst/>
                        </a:rPr>
                        <a:t>Планируемые результаты освоения модуля</a:t>
                      </a:r>
                      <a:endParaRPr lang="ru-RU" sz="2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6119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9830839"/>
              </p:ext>
            </p:extLst>
          </p:nvPr>
        </p:nvGraphicFramePr>
        <p:xfrm>
          <a:off x="899592" y="188640"/>
          <a:ext cx="8064896" cy="6449568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8064896"/>
              </a:tblGrid>
              <a:tr h="2949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kern="1000" dirty="0">
                          <a:effectLst/>
                        </a:rPr>
                        <a:t>2. </a:t>
                      </a:r>
                      <a:r>
                        <a:rPr lang="ru-RU" sz="2800" kern="1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Содержательный раздел Программы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49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kern="1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Обязательная часть</a:t>
                      </a:r>
                      <a:endParaRPr lang="ru-RU" sz="2000" u="sng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82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000" dirty="0">
                          <a:effectLst/>
                        </a:rPr>
                        <a:t>2.1 Описание образовательной деятельности в соответствии с направления развития ребенка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82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000" dirty="0">
                          <a:effectLst/>
                        </a:rPr>
                        <a:t>2.2 Описание вариативных форм, способов, методов и средств реализации Программы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82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000" dirty="0">
                          <a:effectLst/>
                        </a:rPr>
                        <a:t>2.3 Особенности образовательной деятельности разных видов и культурных практик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49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000" dirty="0">
                          <a:effectLst/>
                        </a:rPr>
                        <a:t>2.4 Способы и направления поддержки детской инициативы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82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000" dirty="0">
                          <a:effectLst/>
                        </a:rPr>
                        <a:t>2.5 Особенности взаимодействия педагогического коллектива с семьями воспитанников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82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000" dirty="0">
                          <a:effectLst/>
                        </a:rPr>
                        <a:t>2.6 Описание образовательной деятельности по профессиональной коррекции нарушений развития детей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49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kern="1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Часть, формируемая участниками образовательных отношений</a:t>
                      </a:r>
                      <a:endParaRPr lang="ru-RU" sz="2000" u="sng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49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000" dirty="0">
                          <a:effectLst/>
                        </a:rPr>
                        <a:t>Модуль «Наш дом – Южный Урал»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49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000" dirty="0">
                          <a:effectLst/>
                        </a:rPr>
                        <a:t>Учебно-методический комплекс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49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000" dirty="0">
                          <a:effectLst/>
                        </a:rPr>
                        <a:t>Модуль «От звука к букве»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49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000" dirty="0">
                          <a:effectLst/>
                        </a:rPr>
                        <a:t>Учебно-методический комплекс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354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2928827"/>
              </p:ext>
            </p:extLst>
          </p:nvPr>
        </p:nvGraphicFramePr>
        <p:xfrm>
          <a:off x="827584" y="188635"/>
          <a:ext cx="8208912" cy="7045452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8208912"/>
              </a:tblGrid>
              <a:tr h="275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3. Организационный раздел Программы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8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u="sng" kern="1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Обязательная часть</a:t>
                      </a:r>
                      <a:endParaRPr lang="ru-RU" sz="1600" u="sng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8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0" dirty="0">
                          <a:effectLst/>
                        </a:rPr>
                        <a:t>3.1 Материально-техническое обеспечение Программы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74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0" dirty="0">
                          <a:effectLst/>
                        </a:rPr>
                        <a:t>3.2 Обеспеченность методическими материалами и средствами обучения и воспитания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8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0" dirty="0">
                          <a:effectLst/>
                        </a:rPr>
                        <a:t>3.3 Режим дня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8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0" dirty="0">
                          <a:effectLst/>
                        </a:rPr>
                        <a:t>3.4 Особенности традиционных событий, праздников, мероприятий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74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0" dirty="0">
                          <a:effectLst/>
                        </a:rPr>
                        <a:t>3.5 Особенности организации развивающей предметно-пространственной среды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8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u="sng" kern="1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Часть, формируемая участниками образовательных отношений</a:t>
                      </a:r>
                      <a:endParaRPr lang="ru-RU" sz="1600" u="sng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8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0" dirty="0">
                          <a:effectLst/>
                        </a:rPr>
                        <a:t>Модуль «Наш дом – Южный Урал»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8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0" dirty="0">
                          <a:effectLst/>
                        </a:rPr>
                        <a:t>Материально-техническое обеспечение модуля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8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0" dirty="0">
                          <a:effectLst/>
                        </a:rPr>
                        <a:t>Обеспечение методическими материалами и средствами обучения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8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0" dirty="0">
                          <a:effectLst/>
                        </a:rPr>
                        <a:t>Время проведения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8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0" dirty="0">
                          <a:effectLst/>
                        </a:rPr>
                        <a:t>Специальные мероприятия по реализации модуля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8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0" dirty="0">
                          <a:effectLst/>
                        </a:rPr>
                        <a:t>Обогащение развивающей предметно-пространственной среды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8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0" dirty="0">
                          <a:effectLst/>
                        </a:rPr>
                        <a:t>Модуль «От звука к букве»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8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0" dirty="0">
                          <a:effectLst/>
                        </a:rPr>
                        <a:t>Материально-техническое обеспечение модуля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8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0" dirty="0">
                          <a:effectLst/>
                        </a:rPr>
                        <a:t>Обеспечение методическими материалами и средствами обучения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8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0" dirty="0">
                          <a:effectLst/>
                        </a:rPr>
                        <a:t>Время проведения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8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0" dirty="0">
                          <a:effectLst/>
                        </a:rPr>
                        <a:t>Специальные мероприятия по реализации модуля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8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000" dirty="0">
                          <a:effectLst/>
                        </a:rPr>
                        <a:t>Обогащение развивающей предметно-пространственной среды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29296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8988" y="548680"/>
            <a:ext cx="8106104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ОРГАНИЗАЦИЯ ОБРАЗОВАТЕЛЬНОЙ ДЕЯТЕЛЬНОСТИ В РАМКАХ РЕАЛИЗАЦИИ ПРИОРИТЕТНОГО НАПРАВЛЕНИЯ  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132856"/>
            <a:ext cx="8568952" cy="4115544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pPr marL="82296" indent="0">
              <a:buNone/>
            </a:pP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ЗАНЯТИЯ    СОВМЕСТНАЯ          РАЗВИВАЮЩАЯ                                  		    ДЕЯТЕЛЬНОСТЬ                СРЕДА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763688" y="2240868"/>
            <a:ext cx="1080120" cy="936104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4966765" y="2240868"/>
            <a:ext cx="0" cy="119230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6876483" y="2240868"/>
            <a:ext cx="1368152" cy="72008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8627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817811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Компоненты ОД по направлениям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052736"/>
            <a:ext cx="8106104" cy="4800600"/>
          </a:xfrm>
        </p:spPr>
        <p:txBody>
          <a:bodyPr>
            <a:normAutofit fontScale="92500" lnSpcReduction="10000"/>
          </a:bodyPr>
          <a:lstStyle/>
          <a:p>
            <a:pPr marL="82296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Речевое развитие (приоритетное направление)</a:t>
            </a:r>
          </a:p>
          <a:p>
            <a:pPr>
              <a:buFontTx/>
              <a:buChar char="-"/>
            </a:pPr>
            <a:r>
              <a:rPr lang="ru-RU" dirty="0" smtClean="0"/>
              <a:t>Развитие общей и мелкой моторики</a:t>
            </a:r>
          </a:p>
          <a:p>
            <a:pPr>
              <a:buFontTx/>
              <a:buChar char="-"/>
            </a:pPr>
            <a:r>
              <a:rPr lang="ru-RU" dirty="0" smtClean="0"/>
              <a:t>Подготовка руки к письму (элементы графики, графика)</a:t>
            </a:r>
          </a:p>
          <a:p>
            <a:pPr>
              <a:buFontTx/>
              <a:buChar char="-"/>
            </a:pPr>
            <a:r>
              <a:rPr lang="ru-RU" dirty="0" smtClean="0"/>
              <a:t>ЗКР</a:t>
            </a:r>
          </a:p>
          <a:p>
            <a:pPr>
              <a:buFontTx/>
              <a:buChar char="-"/>
            </a:pPr>
            <a:r>
              <a:rPr lang="ru-RU" dirty="0" smtClean="0"/>
              <a:t>Обогащение словаря</a:t>
            </a:r>
          </a:p>
          <a:p>
            <a:pPr>
              <a:buFontTx/>
              <a:buChar char="-"/>
            </a:pPr>
            <a:r>
              <a:rPr lang="ru-RU" dirty="0" smtClean="0"/>
              <a:t>Грамматический строй речи</a:t>
            </a:r>
          </a:p>
          <a:p>
            <a:pPr>
              <a:buFontTx/>
              <a:buChar char="-"/>
            </a:pPr>
            <a:r>
              <a:rPr lang="ru-RU" dirty="0" smtClean="0"/>
              <a:t>Связная речь</a:t>
            </a:r>
          </a:p>
          <a:p>
            <a:pPr>
              <a:buFontTx/>
              <a:buChar char="-"/>
            </a:pPr>
            <a:r>
              <a:rPr lang="ru-RU" dirty="0" smtClean="0"/>
              <a:t>Художественная литература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4088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260648"/>
            <a:ext cx="7498080" cy="5987752"/>
          </a:xfrm>
        </p:spPr>
        <p:txBody>
          <a:bodyPr/>
          <a:lstStyle/>
          <a:p>
            <a:pPr marL="82296" indent="0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Региональный компонент </a:t>
            </a:r>
            <a:r>
              <a:rPr lang="ru-RU" sz="2800" dirty="0" smtClean="0"/>
              <a:t>(в части, формируемой участниками образовательных отношений</a:t>
            </a:r>
            <a:r>
              <a:rPr lang="ru-RU" dirty="0" smtClean="0"/>
              <a:t>)</a:t>
            </a:r>
          </a:p>
          <a:p>
            <a:pPr>
              <a:buFontTx/>
              <a:buChar char="-"/>
            </a:pPr>
            <a:r>
              <a:rPr lang="ru-RU" sz="2800" dirty="0" smtClean="0"/>
              <a:t>Природный и животный мир родного края</a:t>
            </a:r>
          </a:p>
          <a:p>
            <a:pPr>
              <a:buFontTx/>
              <a:buChar char="-"/>
            </a:pPr>
            <a:r>
              <a:rPr lang="ru-RU" sz="2800" dirty="0" smtClean="0"/>
              <a:t>Этнос (культура, традиции, быт)</a:t>
            </a:r>
          </a:p>
          <a:p>
            <a:pPr>
              <a:buFontTx/>
              <a:buChar char="-"/>
            </a:pPr>
            <a:r>
              <a:rPr lang="ru-RU" sz="2800" dirty="0" smtClean="0"/>
              <a:t>Столица Южного Урала, города</a:t>
            </a:r>
          </a:p>
          <a:p>
            <a:pPr>
              <a:buFontTx/>
              <a:buChar char="-"/>
            </a:pPr>
            <a:r>
              <a:rPr lang="ru-RU" sz="2800" dirty="0" smtClean="0"/>
              <a:t>Ремёсла</a:t>
            </a:r>
          </a:p>
          <a:p>
            <a:pPr>
              <a:buFontTx/>
              <a:buChar char="-"/>
            </a:pPr>
            <a:r>
              <a:rPr lang="ru-RU" sz="2800" dirty="0" smtClean="0"/>
              <a:t>Писатели, поэты </a:t>
            </a:r>
          </a:p>
          <a:p>
            <a:pPr>
              <a:buFontTx/>
              <a:buChar char="-"/>
            </a:pPr>
            <a:endParaRPr lang="ru-RU" sz="2800" dirty="0" smtClean="0"/>
          </a:p>
          <a:p>
            <a:pPr>
              <a:buFontTx/>
              <a:buChar char="-"/>
            </a:pPr>
            <a:endParaRPr lang="ru-RU" sz="2800" dirty="0" smtClean="0"/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62032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1280</TotalTime>
  <Words>418</Words>
  <Application>Microsoft Office PowerPoint</Application>
  <PresentationFormat>Экран (4:3)</PresentationFormat>
  <Paragraphs>78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Солнцестояние</vt:lpstr>
      <vt:lpstr>«Проектирование образовательной деятельности с учётом приоритетного направления деятельности ДОУ» </vt:lpstr>
      <vt:lpstr>ПРИОРИТЕТНОЕ НАПРАВЛЕНИЕ</vt:lpstr>
      <vt:lpstr>ООП ДО</vt:lpstr>
      <vt:lpstr>Презентация PowerPoint</vt:lpstr>
      <vt:lpstr>Презентация PowerPoint</vt:lpstr>
      <vt:lpstr>ОРГАНИЗАЦИЯ ОБРАЗОВАТЕЛЬНОЙ ДЕЯТЕЛЬНОСТИ В РАМКАХ РЕАЛИЗАЦИИ ПРИОРИТЕТНОГО НАПРАВЛЕНИЯ  </vt:lpstr>
      <vt:lpstr>Компоненты ОД по направлениям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«Проектирование образовательной деятельности с учётом приоритетного направления деятельности ДОУ» </dc:title>
  <dc:creator>Елена</dc:creator>
  <cp:lastModifiedBy>Пользователь Windows</cp:lastModifiedBy>
  <cp:revision>14</cp:revision>
  <dcterms:created xsi:type="dcterms:W3CDTF">2022-11-01T07:48:08Z</dcterms:created>
  <dcterms:modified xsi:type="dcterms:W3CDTF">2025-04-29T06:10:44Z</dcterms:modified>
</cp:coreProperties>
</file>