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9" r:id="rId2"/>
    <p:sldId id="315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276" r:id="rId11"/>
    <p:sldId id="278" r:id="rId12"/>
    <p:sldId id="277" r:id="rId13"/>
    <p:sldId id="299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2" r:id="rId25"/>
    <p:sldId id="311" r:id="rId26"/>
    <p:sldId id="284" r:id="rId27"/>
    <p:sldId id="285" r:id="rId28"/>
    <p:sldId id="314" r:id="rId29"/>
    <p:sldId id="288" r:id="rId30"/>
    <p:sldId id="313" r:id="rId31"/>
    <p:sldId id="290" r:id="rId32"/>
    <p:sldId id="291" r:id="rId33"/>
    <p:sldId id="292" r:id="rId34"/>
    <p:sldId id="293" r:id="rId35"/>
    <p:sldId id="294" r:id="rId36"/>
    <p:sldId id="295" r:id="rId37"/>
    <p:sldId id="28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8" autoAdjust="0"/>
    <p:restoredTop sz="94660"/>
  </p:normalViewPr>
  <p:slideViewPr>
    <p:cSldViewPr>
      <p:cViewPr varScale="1">
        <p:scale>
          <a:sx n="70" d="100"/>
          <a:sy n="70" d="100"/>
        </p:scale>
        <p:origin x="136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057CF-9D2E-47A1-A8AD-06BC8D5FC832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48C06-556C-4174-B182-375701442D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424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BC0ED67-EC7C-4714-B4EC-926F21B33435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D6D8A7-F741-4C01-B87D-B9633E8370A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сказочная страна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62" y="332656"/>
            <a:ext cx="6156176" cy="461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4534" y="5517232"/>
            <a:ext cx="8239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Лебедева Элеонора Игоревна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Педагог-психолог МБДОУ «ДС №365 </a:t>
            </a:r>
            <a:r>
              <a:rPr lang="ru-RU" sz="2000" b="1" dirty="0" err="1" smtClean="0">
                <a:solidFill>
                  <a:srgbClr val="002060"/>
                </a:solidFill>
              </a:rPr>
              <a:t>г.Челябинск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1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3"/>
            <a:ext cx="7776864" cy="4113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Мудрецы говорят, что люди собираются вместе – не случайно. Какие- то невидимые силы расставляют на дороге под названием ЖИЗНЬ удивительные акценты – своеобразные дорожные указатели: «НЕ ПРОХОДИТЕ МИМО!», «ОБРАТИТЕ ВНИМАНИЕ!». 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latin typeface="+mj-lt"/>
                <a:ea typeface="Calibri"/>
                <a:cs typeface="Times New Roman"/>
              </a:rPr>
              <a:t>К сожалению, некоторые путники так спешат, что этих указателей просто не замечают. И зря! Потому что, остановившись в таком месте, появляется удивительная возможность получить новую силу, чтобы продолжить свой путь! </a:t>
            </a:r>
          </a:p>
        </p:txBody>
      </p:sp>
      <p:pic>
        <p:nvPicPr>
          <p:cNvPr id="4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6007">
            <a:off x="7058710" y="4701637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9570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631844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Итак, мы собрались вместе не случайно! Что же привело нас сюда? Вероятно, на дорожном указателе было написано слово </a:t>
            </a:r>
            <a:r>
              <a:rPr lang="ru-RU" sz="2000" b="1" dirty="0">
                <a:solidFill>
                  <a:srgbClr val="FF0000"/>
                </a:solidFill>
                <a:ea typeface="Calibri"/>
                <a:cs typeface="Times New Roman"/>
              </a:rPr>
              <a:t>«СКАЗКА»! </a:t>
            </a: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Кому-то это слово показалось знакомым, кому-то забавным, кому-то передало привет из детства, а у кого-то вызвало искренний интерес и ощущение того, что «истина где-то рядом»? </a:t>
            </a:r>
          </a:p>
        </p:txBody>
      </p:sp>
      <p:pic>
        <p:nvPicPr>
          <p:cNvPr id="3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6007">
            <a:off x="6666373" y="4161178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01033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6102424" cy="6166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Выходит, сказки нас окружают повсюду. Оказывается в сказке скрыт глубочайший смысл, и только мудрые люди ( а сегодня здесь собрались именно такие) – способны увидеть необычное в привычном и приподнять завесу тайны. Тайну открыть под силу лишь тому, в чьих руках инструмент – ключ. У этого ключа есть название </a:t>
            </a:r>
            <a:r>
              <a:rPr lang="ru-RU" sz="2400" b="1" dirty="0" err="1">
                <a:solidFill>
                  <a:srgbClr val="FF0000"/>
                </a:solidFill>
                <a:ea typeface="Calibri"/>
                <a:cs typeface="Times New Roman"/>
              </a:rPr>
              <a:t>сказкотерапия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.</a:t>
            </a:r>
            <a:endParaRPr lang="ru-RU" sz="2400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 </a:t>
            </a:r>
            <a:endParaRPr lang="ru-RU" sz="2400" dirty="0">
              <a:solidFill>
                <a:srgbClr val="FF0000"/>
              </a:solidFill>
              <a:effectLst/>
              <a:ea typeface="Calibri"/>
              <a:cs typeface="Times New Roman"/>
            </a:endParaRPr>
          </a:p>
        </p:txBody>
      </p:sp>
      <p:pic>
        <p:nvPicPr>
          <p:cNvPr id="3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6007">
            <a:off x="7058710" y="4701637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0137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764704"/>
            <a:ext cx="7125113" cy="924475"/>
          </a:xfrm>
        </p:spPr>
        <p:txBody>
          <a:bodyPr/>
          <a:lstStyle/>
          <a:p>
            <a:r>
              <a:rPr lang="ru-RU" altLang="ru-RU" sz="4400" kern="0" dirty="0">
                <a:solidFill>
                  <a:srgbClr val="333399"/>
                </a:solidFill>
                <a:latin typeface="Arial Black" pitchFamily="34" charset="0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1807361"/>
            <a:ext cx="7125112" cy="2413727"/>
          </a:xfrm>
        </p:spPr>
        <p:txBody>
          <a:bodyPr/>
          <a:lstStyle/>
          <a:p>
            <a:pPr lvl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kern="0" dirty="0">
                <a:solidFill>
                  <a:srgbClr val="000000"/>
                </a:solidFill>
                <a:latin typeface="Arial Black" pitchFamily="34" charset="0"/>
                <a:cs typeface="Arial" charset="0"/>
              </a:rPr>
              <a:t>•Солнце с брызгами играет,</a:t>
            </a:r>
            <a:br>
              <a:rPr lang="ru-RU" altLang="ru-RU" sz="2400" kern="0" dirty="0">
                <a:solidFill>
                  <a:srgbClr val="000000"/>
                </a:solidFill>
                <a:latin typeface="Arial Black" pitchFamily="34" charset="0"/>
                <a:cs typeface="Arial" charset="0"/>
              </a:rPr>
            </a:br>
            <a:r>
              <a:rPr lang="ru-RU" altLang="ru-RU" sz="2400" kern="0" dirty="0">
                <a:solidFill>
                  <a:srgbClr val="000000"/>
                </a:solidFill>
                <a:latin typeface="Arial Black" pitchFamily="34" charset="0"/>
                <a:cs typeface="Arial" charset="0"/>
              </a:rPr>
              <a:t>Семь цветных полос включает. </a:t>
            </a:r>
          </a:p>
          <a:p>
            <a:pPr lvl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endParaRPr lang="ru-RU" altLang="ru-RU" sz="2400" kern="0" dirty="0">
              <a:solidFill>
                <a:srgbClr val="000000"/>
              </a:solidFill>
              <a:latin typeface="Arial Black" pitchFamily="34" charset="0"/>
              <a:cs typeface="Arial" charset="0"/>
            </a:endParaRPr>
          </a:p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352800"/>
            <a:ext cx="29718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64" y="3279648"/>
            <a:ext cx="3962400" cy="3197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864" y="3432048"/>
            <a:ext cx="3962400" cy="3197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717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568952" cy="604867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« Радужные сказки» автором проекта является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4000" b="1" dirty="0">
                <a:solidFill>
                  <a:srgbClr val="FF0000"/>
                </a:solidFill>
                <a:latin typeface="Calibri"/>
              </a:rPr>
              <a:t>Борисова Лариса </a:t>
            </a:r>
            <a:r>
              <a:rPr lang="ru-RU" sz="4000" b="1" dirty="0" err="1">
                <a:solidFill>
                  <a:srgbClr val="FF0000"/>
                </a:solidFill>
                <a:latin typeface="Calibri"/>
              </a:rPr>
              <a:t>Андрияновна</a:t>
            </a:r>
            <a:r>
              <a:rPr lang="ru-RU" sz="40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ru-RU" sz="4000" b="1" dirty="0">
                <a:solidFill>
                  <a:srgbClr val="002060"/>
                </a:solidFill>
                <a:latin typeface="Calibri"/>
              </a:rPr>
              <a:t/>
            </a:r>
            <a:br>
              <a:rPr lang="ru-RU" sz="4000" b="1" dirty="0">
                <a:solidFill>
                  <a:srgbClr val="002060"/>
                </a:solidFill>
                <a:latin typeface="Calibri"/>
              </a:rPr>
            </a:br>
            <a:r>
              <a:rPr lang="ru-RU" b="1" dirty="0">
                <a:solidFill>
                  <a:srgbClr val="002060"/>
                </a:solidFill>
                <a:latin typeface="Calibri"/>
              </a:rPr>
              <a:t>Психолог высшей квалификационной категории, Почетный работник общего образования РФ, действительный член Международного Союза </a:t>
            </a:r>
            <a:r>
              <a:rPr lang="ru-RU" b="1" dirty="0" err="1">
                <a:solidFill>
                  <a:srgbClr val="002060"/>
                </a:solidFill>
                <a:latin typeface="Calibri"/>
              </a:rPr>
              <a:t>Сказкотерапевтов</a:t>
            </a:r>
            <a:r>
              <a:rPr lang="ru-RU" b="1" dirty="0">
                <a:solidFill>
                  <a:srgbClr val="002060"/>
                </a:solidFill>
                <a:latin typeface="Calibri"/>
              </a:rPr>
              <a:t>, преподаватель Комплексной </a:t>
            </a:r>
            <a:r>
              <a:rPr lang="ru-RU" b="1" dirty="0" err="1" smtClean="0">
                <a:solidFill>
                  <a:srgbClr val="002060"/>
                </a:solidFill>
                <a:latin typeface="Calibri"/>
              </a:rPr>
              <a:t>Сказкотерапии</a:t>
            </a:r>
            <a:r>
              <a:rPr lang="ru-RU" b="1" dirty="0" smtClean="0">
                <a:solidFill>
                  <a:srgbClr val="002060"/>
                </a:solidFill>
                <a:latin typeface="Calibri"/>
              </a:rPr>
              <a:t>.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46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920880" cy="5616624"/>
          </a:xfrm>
        </p:spPr>
        <p:txBody>
          <a:bodyPr/>
          <a:lstStyle/>
          <a:p>
            <a:r>
              <a:rPr lang="ru-RU" b="1" u="sng" dirty="0">
                <a:solidFill>
                  <a:srgbClr val="FF0000"/>
                </a:solidFill>
                <a:latin typeface="Times New Roman"/>
                <a:ea typeface="Calibri"/>
                <a:cs typeface="Calibri"/>
              </a:rPr>
              <a:t>Дементьев Алексей Александрович </a:t>
            </a:r>
            <a:r>
              <a:rPr lang="ru-RU" sz="1800" b="1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</a:b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  <a:t>Технический директор РОО «Центр «Радуга жизни»,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  <a:t>звукорежиссер.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  <a:t> </a:t>
            </a:r>
            <a:b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Calibri"/>
              </a:rPr>
            </a:br>
            <a:r>
              <a:rPr lang="ru-RU" dirty="0" smtClean="0">
                <a:solidFill>
                  <a:srgbClr val="002060"/>
                </a:solidFill>
                <a:ea typeface="Calibri"/>
                <a:cs typeface="Times New Roman"/>
              </a:rPr>
              <a:t>В </a:t>
            </a:r>
            <a:r>
              <a:rPr lang="ru-RU" dirty="0">
                <a:solidFill>
                  <a:srgbClr val="002060"/>
                </a:solidFill>
                <a:ea typeface="Calibri"/>
                <a:cs typeface="Times New Roman"/>
              </a:rPr>
              <a:t>основе программы лежат песочные фильмы</a:t>
            </a:r>
            <a:r>
              <a:rPr lang="ru-RU" dirty="0" smtClean="0">
                <a:solidFill>
                  <a:srgbClr val="002060"/>
                </a:solidFill>
                <a:ea typeface="Calibri"/>
                <a:cs typeface="Times New Roman"/>
              </a:rPr>
              <a:t>. </a:t>
            </a:r>
            <a:r>
              <a:rPr lang="ru-RU" dirty="0" smtClean="0">
                <a:solidFill>
                  <a:srgbClr val="FF0000"/>
                </a:solidFill>
                <a:ea typeface="Calibri"/>
                <a:cs typeface="Times New Roman"/>
              </a:rPr>
              <a:t>Художник по песку Ева </a:t>
            </a:r>
            <a:r>
              <a:rPr lang="ru-RU" dirty="0" err="1" smtClean="0">
                <a:solidFill>
                  <a:srgbClr val="FF0000"/>
                </a:solidFill>
                <a:ea typeface="Calibri"/>
                <a:cs typeface="Times New Roman"/>
              </a:rPr>
              <a:t>Айбазова</a:t>
            </a:r>
            <a:r>
              <a:rPr lang="ru-RU" dirty="0" smtClean="0">
                <a:solidFill>
                  <a:srgbClr val="FF0000"/>
                </a:solidFill>
                <a:ea typeface="Calibri"/>
                <a:cs typeface="Times New Roman"/>
              </a:rPr>
              <a:t>.</a:t>
            </a:r>
            <a:r>
              <a:rPr lang="ru-RU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2060"/>
                </a:solidFill>
                <a:cs typeface="Times New Roman"/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есочные </a:t>
            </a:r>
            <a:r>
              <a:rPr lang="ru-RU" dirty="0">
                <a:solidFill>
                  <a:srgbClr val="002060"/>
                </a:solidFill>
              </a:rPr>
              <a:t>фильмы – сказки – это самый настоящий волшебный инструмент, с помощью которого так просто – и ребенку, и взрослому - передать сакральные знания о человеческих ценностях… </a:t>
            </a: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</a:b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349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1"/>
            <a:ext cx="8424936" cy="6375307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Программа «Радужные сказки»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ориентирована на детей и является программой развития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эмоционального интеллекта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Развитие эмоционального интеллекта это не только </a:t>
            </a:r>
            <a:r>
              <a:rPr lang="ru-RU" b="1" u="sng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красивое слово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это факт, о котором часто в процессе воспитания и обучения забывают. Делая лишь акцент на развитие интеллекта. Мы все знаем, что развитие интеллекта это память, внимание, мышление, умение устанавливать </a:t>
            </a:r>
            <a:r>
              <a:rPr lang="ru-RU" b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причинно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– следственные связи.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10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522998" cy="4841508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Но эмоциональный интеллект ни чуть ни менее важен, а возможно он и более важен еще и потому что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если эмоциональный интеллект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будет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недостаточно высоко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развит, то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интеллектуальным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возможностям будет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ограничено пространство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применения. </a:t>
            </a:r>
            <a: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600" b="1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11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633596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Сейчас я поясню:</a:t>
            </a:r>
            <a:br>
              <a:rPr lang="ru-RU" b="1" u="sng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Существует три компонента эмоционального интеллекта: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- </a:t>
            </a:r>
            <a:r>
              <a:rPr lang="ru-RU" b="1" dirty="0" smtClean="0">
                <a:solidFill>
                  <a:srgbClr val="FF0000"/>
                </a:solidFill>
              </a:rPr>
              <a:t>Самопознание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- самоконтроль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- социальная чуткость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Самопознание </a:t>
            </a:r>
            <a:r>
              <a:rPr lang="ru-RU" b="1" dirty="0" smtClean="0">
                <a:solidFill>
                  <a:srgbClr val="002060"/>
                </a:solidFill>
              </a:rPr>
              <a:t>это возможность человека понимать, что с ним сейчас происходит.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Да, я сейчас злюсь, да я сейчас обижен, да я сейчас расстраиваюсь.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54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992888" cy="612068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Все состояния человека часто </a:t>
            </a:r>
            <a:r>
              <a:rPr lang="ru-RU" dirty="0" smtClean="0">
                <a:solidFill>
                  <a:srgbClr val="FF0000"/>
                </a:solidFill>
              </a:rPr>
              <a:t>ускользают</a:t>
            </a:r>
            <a:r>
              <a:rPr lang="ru-RU" dirty="0" smtClean="0">
                <a:solidFill>
                  <a:srgbClr val="002060"/>
                </a:solidFill>
              </a:rPr>
              <a:t>, </a:t>
            </a:r>
            <a:r>
              <a:rPr lang="ru-RU" dirty="0" smtClean="0">
                <a:solidFill>
                  <a:srgbClr val="FF0000"/>
                </a:solidFill>
              </a:rPr>
              <a:t>не распознаются </a:t>
            </a:r>
            <a:r>
              <a:rPr lang="ru-RU" dirty="0" smtClean="0">
                <a:solidFill>
                  <a:srgbClr val="002060"/>
                </a:solidFill>
              </a:rPr>
              <a:t>не, то что детьми, но и даже взрослыми и поэтому, чем раньше мы научим ребенка понимать что с ним происходит, тем конечно будет лучше. Но как научить ребенка понимать? Дать этому </a:t>
            </a:r>
            <a:r>
              <a:rPr lang="ru-RU" dirty="0" smtClean="0">
                <a:solidFill>
                  <a:srgbClr val="FF0000"/>
                </a:solidFill>
              </a:rPr>
              <a:t>состоянию </a:t>
            </a:r>
            <a:r>
              <a:rPr lang="ru-RU" dirty="0" smtClean="0">
                <a:solidFill>
                  <a:srgbClr val="002060"/>
                </a:solidFill>
              </a:rPr>
              <a:t>красивую метафору, красивый образ для того, чтобы у ребенка сформировалось понимание что же с ним происходит.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51345"/>
            <a:ext cx="81369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Термин арт-терапия </a:t>
            </a:r>
            <a:r>
              <a:rPr lang="ru-RU" sz="2400" b="1" dirty="0">
                <a:solidFill>
                  <a:srgbClr val="002060"/>
                </a:solidFill>
              </a:rPr>
              <a:t>образован от английских слов </a:t>
            </a:r>
            <a:r>
              <a:rPr lang="ru-RU" sz="2400" b="1" dirty="0" err="1">
                <a:solidFill>
                  <a:srgbClr val="002060"/>
                </a:solidFill>
              </a:rPr>
              <a:t>art</a:t>
            </a:r>
            <a:r>
              <a:rPr lang="ru-RU" sz="2400" b="1" dirty="0">
                <a:solidFill>
                  <a:srgbClr val="002060"/>
                </a:solidFill>
              </a:rPr>
              <a:t> – «искусство, мастерство» и </a:t>
            </a:r>
            <a:r>
              <a:rPr lang="ru-RU" sz="2400" b="1" dirty="0" err="1">
                <a:solidFill>
                  <a:srgbClr val="002060"/>
                </a:solidFill>
              </a:rPr>
              <a:t>therapy</a:t>
            </a:r>
            <a:r>
              <a:rPr lang="ru-RU" sz="2400" b="1" dirty="0">
                <a:solidFill>
                  <a:srgbClr val="002060"/>
                </a:solidFill>
              </a:rPr>
              <a:t> – «лечение, терапия» и дословно понимается как терапия искусством.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Как метод психологической помощи, арт-терапия существует очень давно. Известно, что еще в древнем Китае для исцеления нервных потрясений практиковалось рисование иероглифов. Впервые понятие "арт-терапия" использовал художник Адриан Хилл в конце 30-х годов 19 ст., описывая свой опыт лечения больных туберкулезом, во время которого он понял, что творческий процесс помогает его пациентам преодолеть заболевание. </a:t>
            </a:r>
          </a:p>
        </p:txBody>
      </p:sp>
    </p:spTree>
    <p:extLst>
      <p:ext uri="{BB962C8B-B14F-4D97-AF65-F5344CB8AC3E}">
        <p14:creationId xmlns:p14="http://schemas.microsoft.com/office/powerpoint/2010/main" val="64328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75724"/>
            <a:ext cx="8280920" cy="599363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Забегая вперед такие состояния как злость, гнев, выделили в образ Огненного Дракона. Плохое, печальное настроение, ворчание выразили в образе </a:t>
            </a:r>
            <a:r>
              <a:rPr lang="ru-RU" dirty="0">
                <a:solidFill>
                  <a:srgbClr val="002060"/>
                </a:solidFill>
              </a:rPr>
              <a:t>Т</a:t>
            </a:r>
            <a:r>
              <a:rPr lang="ru-RU" dirty="0" smtClean="0">
                <a:solidFill>
                  <a:srgbClr val="002060"/>
                </a:solidFill>
              </a:rPr>
              <a:t>рухлявый пень.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Конечно с помощью такого восприятия ребенку проще понять и распознать, что с ним происходит это и есть </a:t>
            </a:r>
            <a:r>
              <a:rPr lang="ru-RU" dirty="0" smtClean="0">
                <a:solidFill>
                  <a:srgbClr val="FF0000"/>
                </a:solidFill>
              </a:rPr>
              <a:t>самопознание.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44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75724"/>
            <a:ext cx="8496944" cy="570560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Второй</a:t>
            </a:r>
            <a:r>
              <a:rPr lang="ru-RU" dirty="0" smtClean="0">
                <a:solidFill>
                  <a:srgbClr val="002060"/>
                </a:solidFill>
              </a:rPr>
              <a:t> компонент эмоционального интеллекта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Самоконтроль.</a:t>
            </a:r>
            <a:r>
              <a:rPr lang="ru-RU" dirty="0" smtClean="0">
                <a:solidFill>
                  <a:srgbClr val="002060"/>
                </a:solidFill>
              </a:rPr>
              <a:t> Если я знаю, что со мной происходит, если у меня с самопознанием все хорошо, тогда самоконтроль это умение уже </a:t>
            </a:r>
            <a:r>
              <a:rPr lang="ru-RU" dirty="0" smtClean="0">
                <a:solidFill>
                  <a:srgbClr val="FF0000"/>
                </a:solidFill>
              </a:rPr>
              <a:t>владеть </a:t>
            </a:r>
            <a:r>
              <a:rPr lang="ru-RU" dirty="0" smtClean="0">
                <a:solidFill>
                  <a:srgbClr val="002060"/>
                </a:solidFill>
              </a:rPr>
              <a:t>теми инструментами с помощью которых я смогу управлять этим состоянием, я управляю Огненным Драконам, Трухлявым пнем.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604867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Третий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компонент эмоционального интеллекта – это </a:t>
            </a:r>
            <a:r>
              <a:rPr lang="ru-RU" b="1" dirty="0" smtClean="0">
                <a:solidFill>
                  <a:srgbClr val="FF0000"/>
                </a:solidFill>
              </a:rPr>
              <a:t>социальная чуткость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002060"/>
                </a:solidFill>
              </a:rPr>
              <a:t>Она заключается в том. Что я понимаю что со мной происходит являюсь  носителем этого состояния, то значит и другие люди так же могут быть носителями этих состояний, точно так же могут проживать такие состояния, у них так же может проявляться Огненный Дракон, они так же могут быть похожи на Трухлявый пень.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9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856984" cy="648072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Это не значит, что он плохой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002060"/>
                </a:solidFill>
              </a:rPr>
              <a:t>Это значит, что у него сейчас такое состояние. Если социальная чуткость достаточно развита и понимание другого человека сейчас находится в этом состоянии, то мы будем понимать как с ним взаимодействовать и конечно даст возможность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избегать конфликтов, острых углов.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азвитием этих трех компонентов занимается данная программа.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53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defTabSz="91440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kern="0" dirty="0">
                <a:solidFill>
                  <a:srgbClr val="000000"/>
                </a:solidFill>
                <a:latin typeface="Arial Black" pitchFamily="34" charset="0"/>
              </a:rPr>
              <a:t> </a:t>
            </a:r>
            <a:r>
              <a:rPr lang="ru-RU" altLang="ru-RU" sz="2400" b="1" kern="0" dirty="0">
                <a:solidFill>
                  <a:srgbClr val="FF0000"/>
                </a:solidFill>
                <a:latin typeface="Arial Black" pitchFamily="34" charset="0"/>
              </a:rPr>
              <a:t>Эмоциональный интеллект:</a:t>
            </a:r>
          </a:p>
          <a:p>
            <a:pPr marL="0" lvl="0" indent="0" defTabSz="91440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kern="0" dirty="0">
                <a:solidFill>
                  <a:srgbClr val="000000"/>
                </a:solidFill>
                <a:latin typeface="Arial Black" pitchFamily="34" charset="0"/>
              </a:rPr>
              <a:t>1. </a:t>
            </a:r>
            <a:r>
              <a:rPr lang="ru-RU" altLang="ru-RU" sz="2400" b="1" i="1" kern="0" dirty="0">
                <a:solidFill>
                  <a:srgbClr val="002060"/>
                </a:solidFill>
                <a:latin typeface="Arial Black" pitchFamily="34" charset="0"/>
              </a:rPr>
              <a:t>Самопознание </a:t>
            </a:r>
            <a:r>
              <a:rPr lang="ru-RU" altLang="ru-RU" sz="2400" b="1" kern="0" dirty="0">
                <a:solidFill>
                  <a:srgbClr val="002060"/>
                </a:solidFill>
                <a:latin typeface="Arial Black" pitchFamily="34" charset="0"/>
              </a:rPr>
              <a:t>- </a:t>
            </a:r>
            <a:r>
              <a:rPr lang="ru-RU" altLang="ru-RU" sz="2400" kern="0" dirty="0">
                <a:solidFill>
                  <a:srgbClr val="002060"/>
                </a:solidFill>
              </a:rPr>
              <a:t>это способность распознавать свои мысли чувства, изучать из чего состоит внутренний мир.</a:t>
            </a:r>
          </a:p>
          <a:p>
            <a:pPr marL="0" lvl="0" indent="0" defTabSz="91440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kern="0" dirty="0">
                <a:solidFill>
                  <a:srgbClr val="000000"/>
                </a:solidFill>
                <a:latin typeface="Arial Black" pitchFamily="34" charset="0"/>
              </a:rPr>
              <a:t>2. </a:t>
            </a:r>
            <a:r>
              <a:rPr lang="ru-RU" altLang="ru-RU" sz="2400" b="1" i="1" kern="0" dirty="0" smtClean="0">
                <a:solidFill>
                  <a:srgbClr val="002060"/>
                </a:solidFill>
                <a:latin typeface="Arial Black" pitchFamily="34" charset="0"/>
              </a:rPr>
              <a:t>Самоконтроль </a:t>
            </a:r>
            <a:r>
              <a:rPr lang="ru-RU" altLang="ru-RU" sz="2400" b="1" kern="0" dirty="0" smtClean="0">
                <a:solidFill>
                  <a:srgbClr val="000000"/>
                </a:solidFill>
                <a:latin typeface="Arial Black" pitchFamily="34" charset="0"/>
              </a:rPr>
              <a:t>- </a:t>
            </a:r>
            <a:r>
              <a:rPr lang="ru-RU" altLang="ru-RU" sz="2400" kern="0" dirty="0">
                <a:solidFill>
                  <a:srgbClr val="002060"/>
                </a:solidFill>
              </a:rPr>
              <a:t>это способность управлять </a:t>
            </a:r>
            <a:r>
              <a:rPr lang="ru-RU" altLang="ru-RU" sz="2400" kern="0" dirty="0" smtClean="0">
                <a:solidFill>
                  <a:srgbClr val="002060"/>
                </a:solidFill>
              </a:rPr>
              <a:t>собой, своим внутренним миром.</a:t>
            </a:r>
            <a:endParaRPr lang="ru-RU" altLang="ru-RU" sz="2400" kern="0" dirty="0">
              <a:solidFill>
                <a:srgbClr val="002060"/>
              </a:solidFill>
            </a:endParaRPr>
          </a:p>
          <a:p>
            <a:pPr marL="0" lvl="0" indent="0" defTabSz="91440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kern="0" dirty="0">
                <a:solidFill>
                  <a:srgbClr val="000000"/>
                </a:solidFill>
                <a:latin typeface="Arial Black" pitchFamily="34" charset="0"/>
              </a:rPr>
              <a:t>3. </a:t>
            </a:r>
            <a:r>
              <a:rPr lang="ru-RU" altLang="ru-RU" sz="2400" b="1" i="1" kern="0" dirty="0">
                <a:solidFill>
                  <a:srgbClr val="002060"/>
                </a:solidFill>
                <a:latin typeface="Arial Black" pitchFamily="34" charset="0"/>
              </a:rPr>
              <a:t>Социальная чуткость </a:t>
            </a:r>
            <a:r>
              <a:rPr lang="ru-RU" altLang="ru-RU" sz="2400" b="1" kern="0" dirty="0">
                <a:solidFill>
                  <a:srgbClr val="000000"/>
                </a:solidFill>
                <a:latin typeface="Arial Black" pitchFamily="34" charset="0"/>
              </a:rPr>
              <a:t>- </a:t>
            </a:r>
            <a:r>
              <a:rPr lang="ru-RU" altLang="ru-RU" sz="2400" kern="0" dirty="0">
                <a:solidFill>
                  <a:srgbClr val="002060"/>
                </a:solidFill>
              </a:rPr>
              <a:t>это способность понимать других людей и </a:t>
            </a:r>
            <a:r>
              <a:rPr lang="ru-RU" altLang="ru-RU" sz="2400" kern="0" dirty="0" smtClean="0">
                <a:solidFill>
                  <a:srgbClr val="002060"/>
                </a:solidFill>
              </a:rPr>
              <a:t>осознавать, </a:t>
            </a:r>
            <a:r>
              <a:rPr lang="ru-RU" altLang="ru-RU" sz="2400" kern="0" dirty="0">
                <a:solidFill>
                  <a:srgbClr val="002060"/>
                </a:solidFill>
              </a:rPr>
              <a:t>что люди разные.</a:t>
            </a:r>
          </a:p>
          <a:p>
            <a:endParaRPr lang="ru-RU" dirty="0"/>
          </a:p>
        </p:txBody>
      </p:sp>
      <p:pic>
        <p:nvPicPr>
          <p:cNvPr id="4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25">
            <a:off x="7287060" y="255299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368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548958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Программа Радужные сказки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состоит и 7 основных занятий и 2-х вспомогательных.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 Вводное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- Заключительное.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Рекомендуется проводить три раза в неделю: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Понедельник, среда, пятница.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17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801" y="764704"/>
            <a:ext cx="7125113" cy="924475"/>
          </a:xfrm>
        </p:spPr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276872"/>
            <a:ext cx="7162955" cy="3744416"/>
          </a:xfrm>
        </p:spPr>
        <p:txBody>
          <a:bodyPr>
            <a:normAutofit fontScale="92500"/>
          </a:bodyPr>
          <a:lstStyle/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ru-RU" altLang="ru-RU" sz="2400" b="1" u="sng" kern="0" dirty="0">
                <a:solidFill>
                  <a:srgbClr val="FF0000"/>
                </a:solidFill>
                <a:latin typeface="Arial Black" panose="020B0A04020102020204" pitchFamily="34" charset="0"/>
              </a:rPr>
              <a:t>Красная сказка: </a:t>
            </a:r>
            <a:r>
              <a:rPr lang="ru-RU" altLang="ru-RU" sz="2400" b="1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«Про непослушную спичку и Дракона» (проблема непослушания).</a:t>
            </a: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ru-RU" altLang="ru-RU" sz="2400" u="sng" kern="0" dirty="0">
                <a:solidFill>
                  <a:srgbClr val="FFC000"/>
                </a:solidFill>
                <a:latin typeface="Arial Black" panose="020B0A04020102020204" pitchFamily="34" charset="0"/>
              </a:rPr>
              <a:t>Оранжевая сказка: </a:t>
            </a:r>
            <a:r>
              <a:rPr lang="ru-RU" altLang="ru-RU" sz="2400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«Об одном апельсине, который всем завидовал» ( сказка про зависть).</a:t>
            </a: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ru-RU" altLang="ru-RU" sz="2400" u="sng" kern="0" dirty="0">
                <a:solidFill>
                  <a:srgbClr val="FFFF00"/>
                </a:solidFill>
                <a:latin typeface="Arial Black" panose="020B0A04020102020204" pitchFamily="34" charset="0"/>
              </a:rPr>
              <a:t>Желтая сказка: </a:t>
            </a:r>
            <a:r>
              <a:rPr lang="ru-RU" altLang="ru-RU" sz="2400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«Солнышко и трухлявый пень» (сказка о доброте и сочувствии).</a:t>
            </a: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r>
              <a:rPr lang="ru-RU" altLang="ru-RU" sz="2400" u="sng" kern="0" dirty="0">
                <a:solidFill>
                  <a:srgbClr val="00B050"/>
                </a:solidFill>
                <a:latin typeface="Arial Black" panose="020B0A04020102020204" pitchFamily="34" charset="0"/>
              </a:rPr>
              <a:t>Зеленая сказка: </a:t>
            </a:r>
            <a:r>
              <a:rPr lang="ru-RU" altLang="ru-RU" sz="2400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«Жаба, </a:t>
            </a:r>
            <a:r>
              <a:rPr lang="ru-RU" altLang="ru-RU" sz="2400" i="1" kern="0" dirty="0" err="1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гусеничка</a:t>
            </a:r>
            <a:r>
              <a:rPr lang="ru-RU" altLang="ru-RU" sz="2400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 и кузнечик Кузя» (сказка про лень).</a:t>
            </a: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endParaRPr lang="ru-RU" altLang="ru-RU" sz="2400" kern="0" dirty="0">
              <a:solidFill>
                <a:srgbClr val="333399">
                  <a:lumMod val="75000"/>
                </a:srgbClr>
              </a:solidFill>
              <a:latin typeface="Arial Black" panose="020B0A04020102020204" pitchFamily="34" charset="0"/>
            </a:endParaRP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endParaRPr lang="ru-RU" altLang="ru-RU" sz="2400" kern="0" dirty="0">
              <a:solidFill>
                <a:srgbClr val="333399">
                  <a:lumMod val="75000"/>
                </a:srgbClr>
              </a:solidFill>
              <a:latin typeface="Arial Black" panose="020B0A04020102020204" pitchFamily="34" charset="0"/>
            </a:endParaRPr>
          </a:p>
          <a:p>
            <a:pPr marL="0" lvl="0" indent="0" defTabSz="914400" fontAlgn="base">
              <a:spcAft>
                <a:spcPct val="0"/>
              </a:spcAft>
              <a:buClr>
                <a:srgbClr val="3333CC"/>
              </a:buClr>
              <a:buSzPct val="60000"/>
              <a:buNone/>
              <a:defRPr/>
            </a:pPr>
            <a:endParaRPr lang="ru-RU" altLang="ru-RU" sz="2400" kern="0" dirty="0">
              <a:solidFill>
                <a:srgbClr val="333399">
                  <a:lumMod val="75000"/>
                </a:srgbClr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4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25">
            <a:off x="7287060" y="4503772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5878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defTabSz="91440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u="sng" kern="0" dirty="0">
                <a:solidFill>
                  <a:srgbClr val="00B0F0"/>
                </a:solidFill>
                <a:latin typeface="Arial Black" pitchFamily="34" charset="0"/>
              </a:rPr>
              <a:t>Голубая сказка: </a:t>
            </a:r>
            <a:r>
              <a:rPr lang="ru-RU" altLang="ru-RU" sz="2400" b="1" i="1" kern="0" dirty="0">
                <a:solidFill>
                  <a:srgbClr val="333399"/>
                </a:solidFill>
                <a:latin typeface="Arial Black" pitchFamily="34" charset="0"/>
              </a:rPr>
              <a:t>«Голубые цветы» (сказка о дружбе). </a:t>
            </a:r>
          </a:p>
          <a:p>
            <a:pPr lvl="0" defTabSz="91440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b="1" kern="0" dirty="0">
                <a:solidFill>
                  <a:srgbClr val="333399"/>
                </a:solidFill>
                <a:latin typeface="Arial Black" pitchFamily="34" charset="0"/>
              </a:rPr>
              <a:t>Синяя сказка: </a:t>
            </a:r>
            <a:r>
              <a:rPr lang="ru-RU" altLang="ru-RU" sz="2400" b="1" i="1" kern="0" dirty="0">
                <a:solidFill>
                  <a:srgbClr val="333399"/>
                </a:solidFill>
                <a:latin typeface="Arial Black" pitchFamily="34" charset="0"/>
              </a:rPr>
              <a:t>«Синяя рыбка» (проблема непринятия себя). </a:t>
            </a:r>
          </a:p>
          <a:p>
            <a:pPr lvl="0" defTabSz="91440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endParaRPr lang="ru-RU" altLang="ru-RU" sz="2400" u="sng" kern="0" dirty="0" smtClean="0">
              <a:solidFill>
                <a:srgbClr val="CC0099"/>
              </a:solidFill>
              <a:latin typeface="Arial Black" pitchFamily="34" charset="0"/>
            </a:endParaRPr>
          </a:p>
          <a:p>
            <a:pPr lvl="0" defTabSz="91440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2400" u="sng" kern="0" dirty="0" smtClean="0">
                <a:solidFill>
                  <a:srgbClr val="CC0099"/>
                </a:solidFill>
                <a:latin typeface="Arial Black" pitchFamily="34" charset="0"/>
              </a:rPr>
              <a:t>Фиолетовая </a:t>
            </a:r>
            <a:r>
              <a:rPr lang="ru-RU" altLang="ru-RU" sz="2400" u="sng" kern="0" dirty="0">
                <a:solidFill>
                  <a:srgbClr val="CC0099"/>
                </a:solidFill>
                <a:latin typeface="Arial Black" pitchFamily="34" charset="0"/>
              </a:rPr>
              <a:t>сказка: </a:t>
            </a:r>
            <a:r>
              <a:rPr lang="ru-RU" altLang="ru-RU" sz="2400" i="1" kern="0" dirty="0">
                <a:solidFill>
                  <a:srgbClr val="333399"/>
                </a:solidFill>
                <a:latin typeface="Arial Black" pitchFamily="34" charset="0"/>
              </a:rPr>
              <a:t>«Свет ночной звезды» (проблема страха темноты).</a:t>
            </a:r>
          </a:p>
          <a:p>
            <a:pPr lvl="0" defTabSz="914400" fontAlgn="base">
              <a:lnSpc>
                <a:spcPct val="90000"/>
              </a:lnSpc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endParaRPr lang="ru-RU" altLang="ru-RU" sz="2400" b="1" i="1" kern="0" dirty="0">
              <a:solidFill>
                <a:srgbClr val="000000"/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25">
            <a:off x="7071035" y="4503772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6321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3329340"/>
          </a:xfrm>
        </p:spPr>
        <p:txBody>
          <a:bodyPr/>
          <a:lstStyle/>
          <a:p>
            <a:pPr lvl="0"/>
            <a:r>
              <a:rPr lang="ru-RU" b="1" dirty="0">
                <a:solidFill>
                  <a:srgbClr val="002060"/>
                </a:solidFill>
              </a:rPr>
              <a:t>Друзья! </a:t>
            </a:r>
            <a:r>
              <a:rPr lang="ru-RU" b="1" dirty="0" smtClean="0">
                <a:solidFill>
                  <a:srgbClr val="002060"/>
                </a:solidFill>
              </a:rPr>
              <a:t>Приглашаю </a:t>
            </a:r>
            <a:r>
              <a:rPr lang="ru-RU" b="1" dirty="0">
                <a:solidFill>
                  <a:srgbClr val="002060"/>
                </a:solidFill>
              </a:rPr>
              <a:t>вас в сказочное путешествие, 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altLang="ru-RU" b="1" u="sng" kern="0" dirty="0">
                <a:solidFill>
                  <a:srgbClr val="FF0000"/>
                </a:solidFill>
                <a:latin typeface="Arial Black" panose="020B0A04020102020204" pitchFamily="34" charset="0"/>
              </a:rPr>
              <a:t>Красная сказка: </a:t>
            </a:r>
            <a:r>
              <a:rPr lang="ru-RU" altLang="ru-RU" b="1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  <a:t>«Про непослушную спичку и Дракона» (проблема непослушания).</a:t>
            </a:r>
            <a:br>
              <a:rPr lang="ru-RU" altLang="ru-RU" b="1" i="1" kern="0" dirty="0">
                <a:solidFill>
                  <a:srgbClr val="333399">
                    <a:lumMod val="75000"/>
                  </a:srgbClr>
                </a:solidFill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/>
            </a:r>
            <a:b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25">
            <a:off x="6494970" y="3927706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5817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kern="0" dirty="0">
                <a:solidFill>
                  <a:srgbClr val="333399"/>
                </a:solidFill>
                <a:latin typeface="Arial Black" pitchFamily="34" charset="0"/>
                <a:cs typeface="+mj-cs"/>
              </a:rPr>
              <a:t>Радужные сказки</a:t>
            </a:r>
            <a:br>
              <a:rPr lang="ru-RU" altLang="ru-RU" sz="4400" kern="0" dirty="0">
                <a:solidFill>
                  <a:srgbClr val="333399"/>
                </a:solidFill>
                <a:latin typeface="Arial Black" pitchFamily="34" charset="0"/>
                <a:cs typeface="+mj-cs"/>
              </a:rPr>
            </a:br>
            <a:r>
              <a:rPr lang="ru-RU" altLang="ru-RU" kern="0" dirty="0">
                <a:solidFill>
                  <a:srgbClr val="FF0000"/>
                </a:solidFill>
                <a:latin typeface="Arial Black" pitchFamily="34" charset="0"/>
                <a:cs typeface="+mj-cs"/>
              </a:rPr>
              <a:t>Красная сказка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«Про непослушную спичку и огненного дракона»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Цель: Формирование навыков </a:t>
            </a:r>
            <a:r>
              <a:rPr lang="ru-RU" sz="2200" b="1" i="1" dirty="0" err="1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саморегуляции</a:t>
            </a: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, через работу со сказкой.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Задачи: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1. Развитие самоконтроля через работу с пластилином.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i="1" dirty="0">
                <a:solidFill>
                  <a:srgbClr val="002060"/>
                </a:solidFill>
                <a:ea typeface="Calibri"/>
                <a:cs typeface="Aharoni" panose="02010803020104030203" pitchFamily="2" charset="-79"/>
              </a:rPr>
              <a:t>2. Развивать умение управлять своими чувствами, через просмотр песочной анимации.</a:t>
            </a:r>
          </a:p>
          <a:p>
            <a:endParaRPr lang="ru-RU" dirty="0"/>
          </a:p>
        </p:txBody>
      </p:sp>
      <p:pic>
        <p:nvPicPr>
          <p:cNvPr id="4" name="Picture 2" descr="C:\Users\Администратор\Desktop\сказочная страна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25">
            <a:off x="7215051" y="4647787"/>
            <a:ext cx="1475656" cy="193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183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80648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. Изначально </a:t>
            </a:r>
            <a:r>
              <a:rPr lang="ru-RU" sz="2800" b="1" dirty="0">
                <a:solidFill>
                  <a:srgbClr val="FF0000"/>
                </a:solidFill>
              </a:rPr>
              <a:t>арт-терапия</a:t>
            </a:r>
            <a:r>
              <a:rPr lang="ru-RU" sz="2800" b="1" dirty="0">
                <a:solidFill>
                  <a:srgbClr val="002060"/>
                </a:solidFill>
              </a:rPr>
              <a:t> опиралась на психологию </a:t>
            </a:r>
            <a:r>
              <a:rPr lang="ru-RU" sz="2800" b="1" dirty="0">
                <a:solidFill>
                  <a:srgbClr val="FF0000"/>
                </a:solidFill>
              </a:rPr>
              <a:t>Зигмунда Фрейда и Карла-Густава Юнга</a:t>
            </a:r>
            <a:r>
              <a:rPr lang="ru-RU" sz="2800" b="1" dirty="0">
                <a:solidFill>
                  <a:srgbClr val="002060"/>
                </a:solidFill>
              </a:rPr>
              <a:t>, согласно которой результат творческой деятельности человека отражает его бессознательное и те процессы, которые в нем протекают. </a:t>
            </a:r>
            <a:r>
              <a:rPr lang="ru-RU" sz="2800" b="1" dirty="0">
                <a:solidFill>
                  <a:srgbClr val="FF0000"/>
                </a:solidFill>
              </a:rPr>
              <a:t>В 1960 году в США начала свою работу Американская ассоциация арт-терапии.</a:t>
            </a:r>
          </a:p>
        </p:txBody>
      </p:sp>
    </p:spTree>
    <p:extLst>
      <p:ext uri="{BB962C8B-B14F-4D97-AF65-F5344CB8AC3E}">
        <p14:creationId xmlns:p14="http://schemas.microsoft.com/office/powerpoint/2010/main" val="15249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4553476"/>
          </a:xfrm>
        </p:spPr>
        <p:txBody>
          <a:bodyPr/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Сказки живут среди нас, надо только разглядеть, где и когда они начинаются.           </a:t>
            </a:r>
            <a:b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600" kern="0" dirty="0" err="1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Д.Еникеева</a:t>
            </a:r>
            <a: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/>
            </a:r>
            <a:br>
              <a:rPr lang="ru-RU" sz="36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713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kern="0" dirty="0">
                <a:solidFill>
                  <a:srgbClr val="333399"/>
                </a:solidFill>
                <a:latin typeface="Arial Black" pitchFamily="34" charset="0"/>
                <a:cs typeface="+mj-cs"/>
              </a:rPr>
              <a:t>Радужные сказки</a:t>
            </a:r>
            <a:br>
              <a:rPr lang="ru-RU" altLang="ru-RU" sz="4400" kern="0" dirty="0">
                <a:solidFill>
                  <a:srgbClr val="333399"/>
                </a:solidFill>
                <a:latin typeface="Arial Black" pitchFamily="34" charset="0"/>
                <a:cs typeface="+mj-cs"/>
              </a:rPr>
            </a:br>
            <a:r>
              <a:rPr lang="ru-RU" altLang="ru-RU" kern="0" dirty="0">
                <a:solidFill>
                  <a:srgbClr val="FF0000"/>
                </a:solidFill>
                <a:latin typeface="Arial Black" pitchFamily="34" charset="0"/>
                <a:cs typeface="+mj-cs"/>
              </a:rPr>
              <a:t>Красная сказка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" name="Picture 3" descr="C:\Users\Администратор\Desktop\IMG_20170330_1123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81200"/>
            <a:ext cx="30861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13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620688"/>
            <a:ext cx="7125113" cy="924475"/>
          </a:xfrm>
        </p:spPr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050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146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83898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807361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62" y="1663631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171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11383"/>
            <a:ext cx="3086100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264" y="2268583"/>
            <a:ext cx="4627240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60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20888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2098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6399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812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0480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8982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b="1" kern="0" dirty="0">
                <a:solidFill>
                  <a:srgbClr val="333399"/>
                </a:solidFill>
                <a:latin typeface="Tahoma"/>
                <a:cs typeface="+mj-cs"/>
              </a:rPr>
              <a:t>Радужные сказки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336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981200"/>
            <a:ext cx="3200400" cy="4267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9415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628800"/>
            <a:ext cx="7632848" cy="388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defRPr/>
            </a:pPr>
            <a:r>
              <a:rPr lang="ru-RU" sz="40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Сказки живут среди нас, надо только разглядеть, где и когда они начинаются.           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  <a:defRPr/>
            </a:pPr>
            <a:endParaRPr lang="ru-RU" sz="4000" kern="0" dirty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defRPr/>
            </a:pPr>
            <a:r>
              <a:rPr lang="ru-RU" sz="3200" kern="0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                           Д. </a:t>
            </a:r>
            <a:r>
              <a:rPr lang="ru-RU" sz="3200" kern="0" dirty="0" err="1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Еникеева</a:t>
            </a:r>
            <a:endParaRPr lang="ru-RU" sz="3200" kern="0" dirty="0">
              <a:solidFill>
                <a:srgbClr val="00206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13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424936" cy="487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3200" b="1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Дельфино</a:t>
            </a:r>
            <a: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Бейли</a:t>
            </a:r>
            <a: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выделяет 4 основных направления в применении арт-терапии: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 Использование для лечения уже существующих произведений искусства путем их анализа и интерпретации пациентом (пассивная арт-терапия).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 Побуждение пациентов к самостоятельному творчеству, при этом творческий акт рассматривается как основной лечебный фактор (активная арт-терапия).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Одновременное использование первого и второго принципов.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4. Акцентирование роли самого психотерапевта, его взаимоотношений с пациентом в процессе обучения его творчеству.</a:t>
            </a:r>
            <a:endParaRPr lang="ru-RU" sz="20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59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11928"/>
            <a:ext cx="8208912" cy="457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3200" b="1" u="sng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Задачи арт-терапии</a:t>
            </a:r>
            <a:endParaRPr lang="ru-RU" sz="3200" b="1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 Дать социально приемлемый выход агрессии и другим негативным чувствам.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 Облегчить процесс лечения (психотерапии) в качестве вспомогательного метода.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Получить материал для психодиагностики.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4. Проработать подавленные мысли и чувства.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5. Установить контакт с клиентом.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6. Развить самоконтроль.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7. Сконцентрировать внимание на ощущениях и чувствах.</a:t>
            </a:r>
          </a:p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8. Развить творческие способности и повысить самооценку.</a:t>
            </a:r>
            <a:endParaRPr lang="ru-RU" sz="20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7848872" cy="6415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Самые распространенные виды арт-терапии:</a:t>
            </a:r>
            <a:b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Музыкотерапия</a:t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Куклотерапия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Библиотерапия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Мандалотерапия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Сказкотерапия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Видеотерапия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Изотерапия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Драматерапия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Маскотерапия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Игротерапия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Песочная терапия</a:t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Цветотерапия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Танцевальная терапия</a:t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Фототерапия</a:t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Ландшафтотерапия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Этнотерапия</a:t>
            </a:r>
            <a:endParaRPr lang="ru-RU" sz="20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2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9"/>
            <a:ext cx="8064896" cy="5888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Показания к применению арт-терапии:</a:t>
            </a:r>
            <a:br>
              <a:rPr lang="ru-RU" sz="32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неврозы,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депрессия,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комплексы неполноценности, 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страхи и фобии,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замкнутость,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стресс,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внутренние блоки и зажимы,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  <a:r>
              <a:rPr lang="ru-RU" sz="24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внутриличностные</a:t>
            </a: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конфликты,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эмоциональная нестабильность,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повышенная тревожность,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различные психические травмы,</a:t>
            </a:r>
            <a:b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— психосоматические расстройства.</a:t>
            </a:r>
            <a:endParaRPr lang="ru-RU" sz="24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848872" cy="6289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арт-терапии</a:t>
            </a:r>
            <a:r>
              <a:rPr lang="ru-RU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заключаются в том, что она: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подходит практически всем людям, вне зависимости от их возраста и не требует специальных творческих навыков и умений;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является в основном средством невербального общения, что обеспечивает прямой доступ к подсознанию;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позволяет выразить негативные эмоции в социально приемлемой манере и без вреда для окружающих;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способствует сближению людей и налаживанию гармоничных отношений, что очень ценно в случае взаимной антипатии и трудностях с установлением контакта;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обеспечивает объемный материал для последующего анализа;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является средством свободного самовыражения, проходит в теплой доверительной атмосфере, вызывает у людей положительные эмоции и помогает в формировании оптимистической жизненной позиции.</a:t>
            </a:r>
            <a:endParaRPr lang="ru-RU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4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352928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Один из основных принципов арт-терапии гласит, </a:t>
            </a:r>
            <a:r>
              <a:rPr lang="ru-RU" sz="28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2800" b="1" i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творчество целительно уже само по себе</a:t>
            </a: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оно не только позволяет нам снова прожить и разрешить внутренние конфликты, но также обогащает нашу душу. Арт-терапия предоставляет нам прекрасную возможность для этого – здесь мы можем выразить себя, обрести исцеление и реализовать свой внутренний потенциал.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2390</TotalTime>
  <Words>1189</Words>
  <Application>Microsoft Office PowerPoint</Application>
  <PresentationFormat>Экран (4:3)</PresentationFormat>
  <Paragraphs>82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50" baseType="lpstr">
      <vt:lpstr>Aharoni</vt:lpstr>
      <vt:lpstr>Arial</vt:lpstr>
      <vt:lpstr>Arial Black</vt:lpstr>
      <vt:lpstr>Calibri</vt:lpstr>
      <vt:lpstr>Courier New</vt:lpstr>
      <vt:lpstr>Symbol</vt:lpstr>
      <vt:lpstr>Tahoma</vt:lpstr>
      <vt:lpstr>Times New Roman</vt:lpstr>
      <vt:lpstr>Trebuchet MS</vt:lpstr>
      <vt:lpstr>Verdana</vt:lpstr>
      <vt:lpstr>Wingdings</vt:lpstr>
      <vt:lpstr>Wingdings 2</vt:lpstr>
      <vt:lpstr>Spring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Радужные сказки</vt:lpstr>
      <vt:lpstr>« Радужные сказки» автором проекта является  Борисова Лариса Андрияновна  Психолог высшей квалификационной категории, Почетный работник общего образования РФ, действительный член Международного Союза Сказкотерапевтов, преподаватель Комплексной Сказкотерапии.  </vt:lpstr>
      <vt:lpstr>Дементьев Алексей Александрович  Технический директор РОО «Центр «Радуга жизни», звукорежиссер.   В основе программы лежат песочные фильмы. Художник по песку Ева Айбазова. Песочные фильмы – сказки – это самый настоящий волшебный инструмент, с помощью которого так просто – и ребенку, и взрослому - передать сакральные знания о человеческих ценностях…     </vt:lpstr>
      <vt:lpstr>Программа «Радужные сказки» ориентирована на детей и является программой развития эмоционального интеллекта. Развитие эмоционального интеллекта это не только красивое слово это факт, о котором часто в процессе воспитания и обучения забывают. Делая лишь акцент на развитие интеллекта. Мы все знаем, что развитие интеллекта это память, внимание, мышление, умение устанавливать причинно – следственные связи. </vt:lpstr>
      <vt:lpstr>Но эмоциональный интеллект ни чуть ни менее важен, а возможно он и более важен еще и потому что если эмоциональный интеллект будет недостаточно высоко развит, то и интеллектуальным возможностям будет ограничено пространство применения.  </vt:lpstr>
      <vt:lpstr>Сейчас я поясню: Существует три компонента эмоционального интеллекта: - Самопознание - самоконтроль - социальная чуткость Самопознание это возможность человека понимать, что с ним сейчас происходит.  Да, я сейчас злюсь, да я сейчас обижен, да я сейчас расстраиваюсь. </vt:lpstr>
      <vt:lpstr>Все состояния человека часто ускользают, не распознаются не, то что детьми, но и даже взрослыми и поэтому, чем раньше мы научим ребенка понимать что с ним происходит, тем конечно будет лучше. Но как научить ребенка понимать? Дать этому состоянию красивую метафору, красивый образ для того, чтобы у ребенка сформировалось понимание что же с ним происходит. </vt:lpstr>
      <vt:lpstr>Забегая вперед такие состояния как злость, гнев, выделили в образ Огненного Дракона. Плохое, печальное настроение, ворчание выразили в образе Трухлявый пень.  Конечно с помощью такого восприятия ребенку проще понять и распознать, что с ним происходит это и есть самопознание.</vt:lpstr>
      <vt:lpstr>Второй компонент эмоционального интеллекта Самоконтроль. Если я знаю, что со мной происходит, если у меня с самопознанием все хорошо, тогда самоконтроль это умение уже владеть теми инструментами с помощью которых я смогу управлять этим состоянием, я управляю Огненным Драконам, Трухлявым пнем.</vt:lpstr>
      <vt:lpstr>Третий компонент эмоционального интеллекта – это социальная чуткость. Она заключается в том. Что я понимаю что со мной происходит являюсь  носителем этого состояния, то значит и другие люди так же могут быть носителями этих состояний, точно так же могут проживать такие состояния, у них так же может проявляться Огненный Дракон, они так же могут быть похожи на Трухлявый пень. </vt:lpstr>
      <vt:lpstr>Это не значит, что он плохой. Это значит, что у него сейчас такое состояние. Если социальная чуткость достаточно развита и понимание другого человека сейчас находится в этом состоянии, то мы будем понимать как с ним взаимодействовать и конечно даст возможность избегать конфликтов, острых углов.   Развитием этих трех компонентов занимается данная программа.</vt:lpstr>
      <vt:lpstr>Радужные сказки</vt:lpstr>
      <vt:lpstr>Программа Радужные сказки состоит и 7 основных занятий и 2-х вспомогательных. - Вводное - Заключительное. Рекомендуется проводить три раза в неделю: Понедельник, среда, пятница.</vt:lpstr>
      <vt:lpstr>Радужные сказки</vt:lpstr>
      <vt:lpstr>Радужные сказки</vt:lpstr>
      <vt:lpstr>Друзья! Приглашаю вас в сказочное путешествие,  Красная сказка: «Про непослушную спичку и Дракона» (проблема непослушания).  </vt:lpstr>
      <vt:lpstr>Радужные сказки Красная сказка</vt:lpstr>
      <vt:lpstr>Сказки живут среди нас, надо только разглядеть, где и когда они начинаются.             Д.Еникеева </vt:lpstr>
      <vt:lpstr>Радужные сказки Красная сказка</vt:lpstr>
      <vt:lpstr>Радужные сказки</vt:lpstr>
      <vt:lpstr>Радужные сказки</vt:lpstr>
      <vt:lpstr>Радужные сказки</vt:lpstr>
      <vt:lpstr>Радужные сказки</vt:lpstr>
      <vt:lpstr>Радужные сказки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Lenovo</cp:lastModifiedBy>
  <cp:revision>69</cp:revision>
  <dcterms:created xsi:type="dcterms:W3CDTF">2017-09-07T08:19:07Z</dcterms:created>
  <dcterms:modified xsi:type="dcterms:W3CDTF">2022-02-24T05:48:55Z</dcterms:modified>
</cp:coreProperties>
</file>