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3" r:id="rId4"/>
    <p:sldId id="274" r:id="rId5"/>
    <p:sldId id="275" r:id="rId6"/>
    <p:sldId id="276" r:id="rId7"/>
    <p:sldId id="257" r:id="rId8"/>
    <p:sldId id="258" r:id="rId9"/>
    <p:sldId id="260" r:id="rId10"/>
    <p:sldId id="259" r:id="rId11"/>
    <p:sldId id="261" r:id="rId12"/>
    <p:sldId id="264" r:id="rId13"/>
    <p:sldId id="265" r:id="rId14"/>
    <p:sldId id="266" r:id="rId15"/>
    <p:sldId id="262" r:id="rId16"/>
    <p:sldId id="263" r:id="rId17"/>
    <p:sldId id="267" r:id="rId18"/>
    <p:sldId id="268" r:id="rId19"/>
    <p:sldId id="269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661B-28C9-49CA-92A8-EA5CD5E6797B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5D5E-9081-4E81-8AB5-ADAB9144D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31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661B-28C9-49CA-92A8-EA5CD5E6797B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5D5E-9081-4E81-8AB5-ADAB9144D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826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661B-28C9-49CA-92A8-EA5CD5E6797B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5D5E-9081-4E81-8AB5-ADAB9144D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437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661B-28C9-49CA-92A8-EA5CD5E6797B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5D5E-9081-4E81-8AB5-ADAB9144D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34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661B-28C9-49CA-92A8-EA5CD5E6797B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5D5E-9081-4E81-8AB5-ADAB9144D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012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661B-28C9-49CA-92A8-EA5CD5E6797B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5D5E-9081-4E81-8AB5-ADAB9144D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504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661B-28C9-49CA-92A8-EA5CD5E6797B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5D5E-9081-4E81-8AB5-ADAB9144D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205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661B-28C9-49CA-92A8-EA5CD5E6797B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5D5E-9081-4E81-8AB5-ADAB9144D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953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661B-28C9-49CA-92A8-EA5CD5E6797B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5D5E-9081-4E81-8AB5-ADAB9144D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14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661B-28C9-49CA-92A8-EA5CD5E6797B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5D5E-9081-4E81-8AB5-ADAB9144D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446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661B-28C9-49CA-92A8-EA5CD5E6797B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5D5E-9081-4E81-8AB5-ADAB9144D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237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661B-28C9-49CA-92A8-EA5CD5E6797B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35D5E-9081-4E81-8AB5-ADAB9144D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698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68191" y="136706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sz="5600" dirty="0">
                <a:solidFill>
                  <a:srgbClr val="7030A0"/>
                </a:solidFill>
              </a:rPr>
              <a:t>Технология визуализации на уроках в начальной школе</a:t>
            </a:r>
            <a:r>
              <a:rPr lang="ru-RU" dirty="0">
                <a:solidFill>
                  <a:srgbClr val="7030A0"/>
                </a:solidFill>
              </a:rPr>
              <a:t/>
            </a:r>
            <a:br>
              <a:rPr lang="ru-RU" dirty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87678" y="4120829"/>
            <a:ext cx="4374524" cy="1974514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pPr algn="l"/>
            <a:r>
              <a:rPr lang="ru-RU" dirty="0" smtClean="0"/>
              <a:t>Подготовила:</a:t>
            </a:r>
          </a:p>
          <a:p>
            <a:pPr algn="l"/>
            <a:r>
              <a:rPr lang="ru-RU" dirty="0" smtClean="0"/>
              <a:t>Учитель начальных классов</a:t>
            </a:r>
          </a:p>
          <a:p>
            <a:pPr algn="l"/>
            <a:r>
              <a:rPr lang="ru-RU" dirty="0" smtClean="0"/>
              <a:t>Ухтостровской основной школы</a:t>
            </a:r>
          </a:p>
          <a:p>
            <a:pPr algn="l"/>
            <a:r>
              <a:rPr lang="ru-RU" dirty="0" smtClean="0"/>
              <a:t>Узкая Ирина Маратовна</a:t>
            </a:r>
          </a:p>
        </p:txBody>
      </p:sp>
    </p:spTree>
    <p:extLst>
      <p:ext uri="{BB962C8B-B14F-4D97-AF65-F5344CB8AC3E}">
        <p14:creationId xmlns:p14="http://schemas.microsoft.com/office/powerpoint/2010/main" val="1396664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44344" y="206285"/>
            <a:ext cx="39742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Лента времени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7"/>
          <a:stretch/>
        </p:blipFill>
        <p:spPr bwMode="auto">
          <a:xfrm>
            <a:off x="1161372" y="1038827"/>
            <a:ext cx="9786698" cy="180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.cdn01.ru/files/users/images/94/1d/941dd3fc20823dd1e50ba4810f5189f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24" y="3371047"/>
            <a:ext cx="4850409" cy="2922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720"/>
          <a:stretch/>
        </p:blipFill>
        <p:spPr bwMode="auto">
          <a:xfrm>
            <a:off x="6764138" y="3371047"/>
            <a:ext cx="4620713" cy="2723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1112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52550" y="120254"/>
            <a:ext cx="39742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Презентации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52" y="749892"/>
            <a:ext cx="5305739" cy="31931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6" t="3184" b="8259"/>
          <a:stretch/>
        </p:blipFill>
        <p:spPr>
          <a:xfrm>
            <a:off x="7640041" y="1055499"/>
            <a:ext cx="3659420" cy="45858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4302" y="3485478"/>
            <a:ext cx="5167394" cy="316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789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1112" y="285536"/>
            <a:ext cx="32480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Синквейн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1655" y="993422"/>
            <a:ext cx="706462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Синквейн на тему «Природа»</a:t>
            </a:r>
          </a:p>
          <a:p>
            <a:pPr marL="742950" indent="-742950">
              <a:buAutoNum type="arabicPeriod"/>
            </a:pPr>
            <a:r>
              <a:rPr lang="ru-RU" sz="3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Природа.</a:t>
            </a:r>
          </a:p>
          <a:p>
            <a:pPr marL="742950" indent="-742950">
              <a:buAutoNum type="arabicPeriod"/>
            </a:pPr>
            <a:r>
              <a:rPr lang="ru-RU" sz="3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Живая, неживая.</a:t>
            </a:r>
          </a:p>
          <a:p>
            <a:pPr marL="742950" indent="-742950">
              <a:buAutoNum type="arabicPeriod"/>
            </a:pPr>
            <a:r>
              <a:rPr lang="ru-RU" sz="3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Показывает, учит, помогает.</a:t>
            </a:r>
          </a:p>
          <a:p>
            <a:pPr marL="742950" indent="-742950">
              <a:buAutoNum type="arabicPeriod"/>
            </a:pPr>
            <a:r>
              <a:rPr lang="ru-RU" sz="3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Человек и природа взаимосвязаны.</a:t>
            </a:r>
          </a:p>
          <a:p>
            <a:pPr marL="742950" indent="-742950">
              <a:buAutoNum type="arabicPeriod"/>
            </a:pPr>
            <a:r>
              <a:rPr lang="ru-RU" sz="3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Хозяйка.</a:t>
            </a:r>
            <a:endParaRPr lang="ru-RU" sz="3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707" y="3848738"/>
            <a:ext cx="4572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8669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377" y="3080020"/>
            <a:ext cx="4778313" cy="358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466" y="848249"/>
            <a:ext cx="4649403" cy="3240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54840" y="0"/>
            <a:ext cx="32480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Фотоколлаж </a:t>
            </a:r>
            <a:endParaRPr lang="ru-RU" sz="4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9608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76073" y="36317"/>
            <a:ext cx="32480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Кластер 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5012665" y="2712131"/>
            <a:ext cx="1625481" cy="11327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 smtClean="0"/>
              <a:t>Басня</a:t>
            </a:r>
            <a:endParaRPr lang="ru-RU" sz="3000" dirty="0"/>
          </a:p>
        </p:txBody>
      </p:sp>
      <p:sp>
        <p:nvSpPr>
          <p:cNvPr id="4" name="Овал 3"/>
          <p:cNvSpPr/>
          <p:nvPr/>
        </p:nvSpPr>
        <p:spPr>
          <a:xfrm>
            <a:off x="2037710" y="1571645"/>
            <a:ext cx="1787856" cy="1140486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Иносказа-тельность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4826051" y="761647"/>
            <a:ext cx="2451503" cy="1023582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Высмеиваются недостатки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2892466" y="4242725"/>
            <a:ext cx="2183641" cy="1390275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Герои – животные или растения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6923181" y="4149514"/>
            <a:ext cx="1554446" cy="1064527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Мораль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7700404" y="2248680"/>
            <a:ext cx="1733265" cy="859808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И.А. Крылов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>
            <a:stCxn id="4" idx="5"/>
            <a:endCxn id="2" idx="2"/>
          </p:cNvCxnSpPr>
          <p:nvPr/>
        </p:nvCxnSpPr>
        <p:spPr>
          <a:xfrm>
            <a:off x="3563741" y="2545111"/>
            <a:ext cx="1448924" cy="7334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2" idx="5"/>
            <a:endCxn id="8" idx="1"/>
          </p:cNvCxnSpPr>
          <p:nvPr/>
        </p:nvCxnSpPr>
        <p:spPr>
          <a:xfrm>
            <a:off x="6400100" y="3679006"/>
            <a:ext cx="750724" cy="6264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2" idx="6"/>
            <a:endCxn id="9" idx="2"/>
          </p:cNvCxnSpPr>
          <p:nvPr/>
        </p:nvCxnSpPr>
        <p:spPr>
          <a:xfrm flipV="1">
            <a:off x="6638146" y="2678584"/>
            <a:ext cx="1062258" cy="5999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2" idx="0"/>
            <a:endCxn id="6" idx="4"/>
          </p:cNvCxnSpPr>
          <p:nvPr/>
        </p:nvCxnSpPr>
        <p:spPr>
          <a:xfrm flipV="1">
            <a:off x="5825406" y="1785229"/>
            <a:ext cx="226397" cy="9269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endCxn id="2" idx="3"/>
          </p:cNvCxnSpPr>
          <p:nvPr/>
        </p:nvCxnSpPr>
        <p:spPr>
          <a:xfrm flipV="1">
            <a:off x="4542249" y="3679006"/>
            <a:ext cx="708462" cy="6658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7766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60669" y="34590"/>
            <a:ext cx="48104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Обратный кластер 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337514" y="2555079"/>
            <a:ext cx="1658868" cy="1132764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?</a:t>
            </a:r>
            <a:endParaRPr lang="ru-RU" sz="4000" b="1" dirty="0"/>
          </a:p>
        </p:txBody>
      </p:sp>
      <p:sp>
        <p:nvSpPr>
          <p:cNvPr id="5" name="Овал 4"/>
          <p:cNvSpPr/>
          <p:nvPr/>
        </p:nvSpPr>
        <p:spPr>
          <a:xfrm>
            <a:off x="2830552" y="1018777"/>
            <a:ext cx="1800000" cy="1260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былины</a:t>
            </a:r>
            <a:endParaRPr lang="ru-RU" b="1" dirty="0"/>
          </a:p>
        </p:txBody>
      </p:sp>
      <p:sp>
        <p:nvSpPr>
          <p:cNvPr id="6" name="Овал 5"/>
          <p:cNvSpPr/>
          <p:nvPr/>
        </p:nvSpPr>
        <p:spPr>
          <a:xfrm>
            <a:off x="6166948" y="728697"/>
            <a:ext cx="1800000" cy="1260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частушки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2277880" y="4064761"/>
            <a:ext cx="1952481" cy="1260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пословицы</a:t>
            </a:r>
            <a:endParaRPr lang="ru-RU" b="1" dirty="0"/>
          </a:p>
        </p:txBody>
      </p:sp>
      <p:sp>
        <p:nvSpPr>
          <p:cNvPr id="8" name="Овал 7"/>
          <p:cNvSpPr/>
          <p:nvPr/>
        </p:nvSpPr>
        <p:spPr>
          <a:xfrm>
            <a:off x="8158208" y="4393478"/>
            <a:ext cx="1800000" cy="1260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песни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>
            <a:off x="8372294" y="2225525"/>
            <a:ext cx="1800000" cy="1260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загадки</a:t>
            </a:r>
            <a:endParaRPr lang="ru-RU" b="1" dirty="0"/>
          </a:p>
        </p:txBody>
      </p:sp>
      <p:cxnSp>
        <p:nvCxnSpPr>
          <p:cNvPr id="10" name="Прямая соединительная линия 9"/>
          <p:cNvCxnSpPr>
            <a:stCxn id="5" idx="5"/>
            <a:endCxn id="4" idx="1"/>
          </p:cNvCxnSpPr>
          <p:nvPr/>
        </p:nvCxnSpPr>
        <p:spPr>
          <a:xfrm>
            <a:off x="4366948" y="2094254"/>
            <a:ext cx="1213502" cy="62671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4" idx="5"/>
            <a:endCxn id="8" idx="1"/>
          </p:cNvCxnSpPr>
          <p:nvPr/>
        </p:nvCxnSpPr>
        <p:spPr>
          <a:xfrm>
            <a:off x="6753446" y="3521954"/>
            <a:ext cx="1668366" cy="10560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4" idx="6"/>
            <a:endCxn id="9" idx="2"/>
          </p:cNvCxnSpPr>
          <p:nvPr/>
        </p:nvCxnSpPr>
        <p:spPr>
          <a:xfrm flipV="1">
            <a:off x="6996382" y="2855525"/>
            <a:ext cx="1375912" cy="2659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4" idx="0"/>
            <a:endCxn id="6" idx="3"/>
          </p:cNvCxnSpPr>
          <p:nvPr/>
        </p:nvCxnSpPr>
        <p:spPr>
          <a:xfrm flipV="1">
            <a:off x="6166948" y="1804174"/>
            <a:ext cx="263604" cy="7509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7" idx="7"/>
            <a:endCxn id="4" idx="3"/>
          </p:cNvCxnSpPr>
          <p:nvPr/>
        </p:nvCxnSpPr>
        <p:spPr>
          <a:xfrm flipV="1">
            <a:off x="3944427" y="3521954"/>
            <a:ext cx="1636023" cy="7273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5196382" y="5234510"/>
            <a:ext cx="1800000" cy="1260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поговорки</a:t>
            </a:r>
            <a:endParaRPr lang="ru-RU" b="1" dirty="0"/>
          </a:p>
        </p:txBody>
      </p:sp>
      <p:cxnSp>
        <p:nvCxnSpPr>
          <p:cNvPr id="26" name="Прямая соединительная линия 25"/>
          <p:cNvCxnSpPr>
            <a:stCxn id="15" idx="0"/>
            <a:endCxn id="4" idx="4"/>
          </p:cNvCxnSpPr>
          <p:nvPr/>
        </p:nvCxnSpPr>
        <p:spPr>
          <a:xfrm flipV="1">
            <a:off x="6096382" y="3687843"/>
            <a:ext cx="70566" cy="15466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70908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50045" y="238411"/>
            <a:ext cx="48104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Облако слов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155" y="2938395"/>
            <a:ext cx="5601282" cy="3613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458" y="946297"/>
            <a:ext cx="4116946" cy="308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0445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424" y="114602"/>
            <a:ext cx="4416029" cy="455848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920012" y="196713"/>
            <a:ext cx="48104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«Живое» пособие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78" y="822488"/>
            <a:ext cx="3632551" cy="36640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965" y="3116602"/>
            <a:ext cx="3605856" cy="358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5328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6467" y="516833"/>
            <a:ext cx="10020724" cy="612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3000" b="1" dirty="0" smtClean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Визуализация решает целый </a:t>
            </a:r>
            <a:r>
              <a:rPr lang="ru-RU" sz="3000" b="1" dirty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ряд педагогических задач</a:t>
            </a:r>
            <a:r>
              <a:rPr lang="ru-RU" sz="3000" b="1" dirty="0" smtClean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000" b="1" dirty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активизация учебной и познавательной деятельности</a:t>
            </a:r>
            <a:r>
              <a:rPr lang="ru-RU" sz="3000" b="1" dirty="0" smtClean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000" b="1" dirty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и развитие критического и визуального мышления, зрительного восприятия, образного представления знаний и учебных действий</a:t>
            </a:r>
            <a:r>
              <a:rPr lang="ru-RU" sz="3000" b="1" dirty="0" smtClean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000" b="1" dirty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передачи знаний и распознания образов</a:t>
            </a:r>
            <a:r>
              <a:rPr lang="ru-RU" sz="3000" b="1" dirty="0" smtClean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34290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RU" sz="3000" b="1" dirty="0" smtClean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000" b="1" dirty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повышения визуальной грамотности и визуальной культуры.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ru-RU" sz="3000" b="1" dirty="0">
              <a:solidFill>
                <a:srgbClr val="7030A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ru-RU" sz="3000" b="1" dirty="0">
              <a:solidFill>
                <a:srgbClr val="7030A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ru-RU" sz="3000" b="1" dirty="0">
              <a:solidFill>
                <a:srgbClr val="7030A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endParaRPr lang="ru-RU" sz="3000" b="1" dirty="0">
              <a:solidFill>
                <a:srgbClr val="7030A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6158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1938" y="2455406"/>
            <a:ext cx="6649792" cy="915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5000" b="1" dirty="0" smtClean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Спасибо за внимание!</a:t>
            </a:r>
            <a:endParaRPr lang="ru-RU" sz="5000" b="1" dirty="0">
              <a:solidFill>
                <a:srgbClr val="7030A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098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30309" y="1919520"/>
            <a:ext cx="801065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 smtClean="0">
                <a:solidFill>
                  <a:srgbClr val="7030A0"/>
                </a:solidFill>
                <a:ea typeface="Calibri" panose="020F0502020204030204" pitchFamily="34" charset="0"/>
              </a:rPr>
              <a:t>Задача </a:t>
            </a:r>
            <a:r>
              <a:rPr lang="ru-RU" sz="3000" dirty="0">
                <a:solidFill>
                  <a:srgbClr val="7030A0"/>
                </a:solidFill>
                <a:ea typeface="Calibri" panose="020F0502020204030204" pitchFamily="34" charset="0"/>
              </a:rPr>
              <a:t>современного российского </a:t>
            </a:r>
            <a:r>
              <a:rPr lang="ru-RU" sz="3000" dirty="0" smtClean="0">
                <a:solidFill>
                  <a:srgbClr val="7030A0"/>
                </a:solidFill>
                <a:ea typeface="Calibri" panose="020F0502020204030204" pitchFamily="34" charset="0"/>
              </a:rPr>
              <a:t>образования - эффективность </a:t>
            </a:r>
            <a:r>
              <a:rPr lang="ru-RU" sz="3000" dirty="0">
                <a:solidFill>
                  <a:srgbClr val="7030A0"/>
                </a:solidFill>
                <a:ea typeface="Calibri" panose="020F0502020204030204" pitchFamily="34" charset="0"/>
              </a:rPr>
              <a:t>и качество учебно-воспитательного </a:t>
            </a:r>
            <a:r>
              <a:rPr lang="ru-RU" sz="3000" dirty="0" smtClean="0">
                <a:solidFill>
                  <a:srgbClr val="7030A0"/>
                </a:solidFill>
                <a:ea typeface="Calibri" panose="020F0502020204030204" pitchFamily="34" charset="0"/>
              </a:rPr>
              <a:t>процесса</a:t>
            </a:r>
            <a:endParaRPr lang="ru-RU" sz="3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29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13593" y="1206516"/>
            <a:ext cx="9109658" cy="4351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000" dirty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 </a:t>
            </a:r>
            <a:r>
              <a:rPr lang="ru-RU" sz="3000" dirty="0" smtClean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визуализации:</a:t>
            </a:r>
            <a:endParaRPr lang="ru-RU" sz="3000" dirty="0">
              <a:solidFill>
                <a:srgbClr val="7030A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000" dirty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1.	Человек любого возраста лучше воспринимает информацию визуально.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000" dirty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2.	Дети в начальной школе пользуются наглядно-образным мышлением.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000" dirty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3.	Современные дети </a:t>
            </a:r>
            <a:r>
              <a:rPr lang="ru-RU" sz="3000" dirty="0" smtClean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– это </a:t>
            </a:r>
            <a:r>
              <a:rPr lang="ru-RU" sz="3000" dirty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поколение «Альфа», которые воспринимают и ту информацию, которая поступает   к ним только первые 8 секунд. </a:t>
            </a:r>
            <a:endParaRPr lang="ru-RU" sz="3000" dirty="0">
              <a:solidFill>
                <a:srgbClr val="7030A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729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6624" y="2130208"/>
            <a:ext cx="780889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>
                <a:solidFill>
                  <a:srgbClr val="7030A0"/>
                </a:solidFill>
                <a:ea typeface="Calibri" panose="020F0502020204030204" pitchFamily="34" charset="0"/>
              </a:rPr>
              <a:t>Дидактическая значимость процессов визуализации проявляется, прежде всего, в реализации принципа </a:t>
            </a:r>
            <a:r>
              <a:rPr lang="ru-RU" sz="3000" b="1" dirty="0">
                <a:solidFill>
                  <a:srgbClr val="7030A0"/>
                </a:solidFill>
                <a:ea typeface="Calibri" panose="020F0502020204030204" pitchFamily="34" charset="0"/>
              </a:rPr>
              <a:t>наглядности</a:t>
            </a:r>
            <a:r>
              <a:rPr lang="ru-RU" sz="3000" dirty="0">
                <a:solidFill>
                  <a:srgbClr val="7030A0"/>
                </a:solidFill>
                <a:ea typeface="Calibri" panose="020F0502020204030204" pitchFamily="34" charset="0"/>
              </a:rPr>
              <a:t> в обучении</a:t>
            </a:r>
            <a:endParaRPr lang="ru-RU" sz="3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702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036" y="369755"/>
            <a:ext cx="432435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037" y="369755"/>
            <a:ext cx="3970438" cy="2646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5" r="2091"/>
          <a:stretch/>
        </p:blipFill>
        <p:spPr bwMode="auto">
          <a:xfrm>
            <a:off x="1532586" y="3417756"/>
            <a:ext cx="3617934" cy="2908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" t="24252" r="11653" b="8792"/>
          <a:stretch/>
        </p:blipFill>
        <p:spPr bwMode="auto">
          <a:xfrm>
            <a:off x="6605832" y="3473119"/>
            <a:ext cx="4335611" cy="2577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524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87213" y="1524350"/>
            <a:ext cx="6566478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7030A0"/>
                </a:solidFill>
                <a:ea typeface="Calibri" panose="020F0502020204030204" pitchFamily="34" charset="0"/>
              </a:rPr>
              <a:t>Визуализация </a:t>
            </a:r>
          </a:p>
          <a:p>
            <a:pPr algn="ctr"/>
            <a:r>
              <a:rPr lang="ru-RU" sz="5000" b="1" dirty="0" smtClean="0">
                <a:solidFill>
                  <a:srgbClr val="7030A0"/>
                </a:solidFill>
                <a:ea typeface="Calibri" panose="020F0502020204030204" pitchFamily="34" charset="0"/>
              </a:rPr>
              <a:t>= </a:t>
            </a:r>
          </a:p>
          <a:p>
            <a:pPr algn="ctr"/>
            <a:r>
              <a:rPr lang="ru-RU" sz="5000" b="1" dirty="0" smtClean="0">
                <a:solidFill>
                  <a:srgbClr val="7030A0"/>
                </a:solidFill>
                <a:ea typeface="Calibri" panose="020F0502020204030204" pitchFamily="34" charset="0"/>
              </a:rPr>
              <a:t>принципа </a:t>
            </a:r>
            <a:r>
              <a:rPr lang="ru-RU" sz="5000" b="1" dirty="0">
                <a:solidFill>
                  <a:srgbClr val="7030A0"/>
                </a:solidFill>
                <a:ea typeface="Calibri" panose="020F0502020204030204" pitchFamily="34" charset="0"/>
              </a:rPr>
              <a:t>наглядности</a:t>
            </a:r>
            <a:endParaRPr lang="ru-RU" sz="5000" b="1" dirty="0">
              <a:solidFill>
                <a:srgbClr val="7030A0"/>
              </a:solidFill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38" b="17115"/>
          <a:stretch/>
        </p:blipFill>
        <p:spPr bwMode="auto">
          <a:xfrm>
            <a:off x="4804044" y="4130970"/>
            <a:ext cx="3132815" cy="213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698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7246">
            <a:off x="409435" y="992840"/>
            <a:ext cx="3058636" cy="2550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57"/>
          <a:stretch/>
        </p:blipFill>
        <p:spPr bwMode="auto">
          <a:xfrm rot="625939">
            <a:off x="8470038" y="638706"/>
            <a:ext cx="2871556" cy="295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9051">
            <a:off x="1416875" y="3987911"/>
            <a:ext cx="3324935" cy="249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Picture background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5" t="1774" r="2999" b="3043"/>
          <a:stretch/>
        </p:blipFill>
        <p:spPr bwMode="auto">
          <a:xfrm rot="388582">
            <a:off x="6763956" y="3370849"/>
            <a:ext cx="3820402" cy="2926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296" y="1899873"/>
            <a:ext cx="4198090" cy="2619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16104" y="403112"/>
            <a:ext cx="639004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Наглядные пособия в </a:t>
            </a:r>
            <a:r>
              <a:rPr lang="ru-RU" sz="23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виде картинок</a:t>
            </a:r>
            <a:r>
              <a:rPr lang="ru-RU" sz="2300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300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сказочных персонажей </a:t>
            </a:r>
            <a:endParaRPr lang="ru-RU" sz="23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674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93681" y="239501"/>
            <a:ext cx="39742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Рабочие листы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0" t="3323" r="5829" b="3426"/>
          <a:stretch/>
        </p:blipFill>
        <p:spPr>
          <a:xfrm rot="21221521">
            <a:off x="1005647" y="1881743"/>
            <a:ext cx="2709830" cy="40966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6626">
            <a:off x="3287969" y="1460542"/>
            <a:ext cx="3071384" cy="41411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03">
            <a:off x="5995414" y="1594709"/>
            <a:ext cx="2992507" cy="40247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9407">
            <a:off x="8273298" y="2050504"/>
            <a:ext cx="2790363" cy="3996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812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6" r="4764"/>
          <a:stretch/>
        </p:blipFill>
        <p:spPr bwMode="auto">
          <a:xfrm>
            <a:off x="8163003" y="398174"/>
            <a:ext cx="3295073" cy="276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33" y="446673"/>
            <a:ext cx="3606437" cy="223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56140" y="315791"/>
            <a:ext cx="39742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Инфографика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" t="21271" r="16347" b="3812"/>
          <a:stretch/>
        </p:blipFill>
        <p:spPr bwMode="auto">
          <a:xfrm>
            <a:off x="433690" y="3541486"/>
            <a:ext cx="3390682" cy="228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707" y="3990601"/>
            <a:ext cx="4039907" cy="183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icture background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9" t="5364" r="21148" b="44236"/>
          <a:stretch/>
        </p:blipFill>
        <p:spPr bwMode="auto">
          <a:xfrm>
            <a:off x="4834348" y="1413944"/>
            <a:ext cx="2514217" cy="223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601" y="3775087"/>
            <a:ext cx="3256346" cy="2269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8698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</TotalTime>
  <Words>170</Words>
  <Application>Microsoft Office PowerPoint</Application>
  <PresentationFormat>Широкоэкранный</PresentationFormat>
  <Paragraphs>54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Symbol</vt:lpstr>
      <vt:lpstr>Times New Roman</vt:lpstr>
      <vt:lpstr>Тема Office</vt:lpstr>
      <vt:lpstr>Технология визуализации на уроках в начальной школе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sborka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Маратовна</dc:creator>
  <cp:lastModifiedBy>Ирина Маратовна</cp:lastModifiedBy>
  <cp:revision>30</cp:revision>
  <dcterms:created xsi:type="dcterms:W3CDTF">2024-11-07T11:25:11Z</dcterms:created>
  <dcterms:modified xsi:type="dcterms:W3CDTF">2024-11-14T10:45:12Z</dcterms:modified>
</cp:coreProperties>
</file>