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0" r:id="rId4"/>
    <p:sldId id="258" r:id="rId5"/>
    <p:sldId id="266" r:id="rId6"/>
    <p:sldId id="274" r:id="rId7"/>
    <p:sldId id="268" r:id="rId8"/>
    <p:sldId id="271" r:id="rId9"/>
    <p:sldId id="256" r:id="rId10"/>
    <p:sldId id="273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56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3849791-1CBA-49FD-B703-DFA35F0DE445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DA00BA8-E9A7-462B-8E5C-02F4E4D08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ша\Рабочий стол\смайлики\47189962_1249554567_34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1595444" cy="14814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каком вы настроении?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75" name="Picture 3" descr="C:\Documents and Settings\Маша\Рабочий стол\смайлики\47189976_1249554598_342_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714752"/>
            <a:ext cx="1547819" cy="2143134"/>
          </a:xfrm>
          <a:prstGeom prst="rect">
            <a:avLst/>
          </a:prstGeom>
          <a:noFill/>
        </p:spPr>
      </p:pic>
      <p:pic>
        <p:nvPicPr>
          <p:cNvPr id="3076" name="Picture 4" descr="C:\Documents and Settings\Маша\Рабочий стол\смайлики\smiley-i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3354" y="4286256"/>
            <a:ext cx="1615613" cy="1571636"/>
          </a:xfrm>
          <a:prstGeom prst="rect">
            <a:avLst/>
          </a:prstGeom>
          <a:noFill/>
        </p:spPr>
      </p:pic>
      <p:pic>
        <p:nvPicPr>
          <p:cNvPr id="3078" name="Picture 6" descr="C:\Documents and Settings\Маша\Рабочий стол\смайлики\pretty_smi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714488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>
                <a:latin typeface="Comic Sans MS" pitchFamily="66" charset="0"/>
              </a:rPr>
              <a:t>Расскажите о своих чувствах с помощью слов:</a:t>
            </a:r>
            <a:endParaRPr lang="ru-RU" sz="3600" dirty="0">
              <a:latin typeface="Comic Sans MS" pitchFamily="66" charset="0"/>
            </a:endParaRPr>
          </a:p>
          <a:p>
            <a:pPr>
              <a:buNone/>
            </a:pPr>
            <a:r>
              <a:rPr lang="ru-RU" sz="3600" dirty="0">
                <a:latin typeface="Comic Sans MS" pitchFamily="66" charset="0"/>
              </a:rPr>
              <a:t>-мне понравилось…</a:t>
            </a:r>
          </a:p>
          <a:p>
            <a:pPr>
              <a:buNone/>
            </a:pPr>
            <a:r>
              <a:rPr lang="ru-RU" sz="3600" dirty="0">
                <a:latin typeface="Comic Sans MS" pitchFamily="66" charset="0"/>
              </a:rPr>
              <a:t>-я  удивился…</a:t>
            </a:r>
          </a:p>
          <a:p>
            <a:pPr>
              <a:buNone/>
            </a:pPr>
            <a:r>
              <a:rPr lang="ru-RU" sz="3600" dirty="0">
                <a:latin typeface="Comic Sans MS" pitchFamily="66" charset="0"/>
              </a:rPr>
              <a:t>-мне запомнилось…</a:t>
            </a:r>
          </a:p>
          <a:p>
            <a:pPr>
              <a:buNone/>
            </a:pPr>
            <a:r>
              <a:rPr lang="ru-RU" sz="3600" dirty="0">
                <a:latin typeface="Comic Sans MS" pitchFamily="66" charset="0"/>
              </a:rPr>
              <a:t>- я понял…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Рефлексия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>
                <a:solidFill>
                  <a:srgbClr val="002060"/>
                </a:solidFill>
                <a:latin typeface="Comic Sans MS" pitchFamily="66" charset="0"/>
              </a:rPr>
              <a:t>§28</a:t>
            </a:r>
            <a:endParaRPr lang="ru-RU" sz="4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Сочинить </a:t>
            </a:r>
            <a:r>
              <a:rPr lang="ru-RU" sz="4000" dirty="0">
                <a:solidFill>
                  <a:srgbClr val="002060"/>
                </a:solidFill>
                <a:latin typeface="Comic Sans MS" pitchFamily="66" charset="0"/>
              </a:rPr>
              <a:t>смешную историю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о неправильном </a:t>
            </a:r>
            <a:r>
              <a:rPr lang="ru-RU" sz="4000" dirty="0">
                <a:solidFill>
                  <a:srgbClr val="002060"/>
                </a:solidFill>
                <a:latin typeface="Comic Sans MS" pitchFamily="66" charset="0"/>
              </a:rPr>
              <a:t>употреблении имен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существительных.</a:t>
            </a:r>
          </a:p>
          <a:p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Или № 187</a:t>
            </a:r>
          </a:p>
          <a:p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Домашнее задание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ша\Рабочий стол\смайлики\47189962_1249554567_34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428868"/>
            <a:ext cx="1595444" cy="14814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каком вы настроении </a:t>
            </a:r>
            <a:r>
              <a:rPr lang="ru-RU" smtClean="0">
                <a:solidFill>
                  <a:srgbClr val="C00000"/>
                </a:solidFill>
                <a:latin typeface="Comic Sans MS" pitchFamily="66" charset="0"/>
              </a:rPr>
              <a:t>уходите с урока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75" name="Picture 3" descr="C:\Documents and Settings\Маша\Рабочий стол\смайлики\47189976_1249554598_342_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000240"/>
            <a:ext cx="1547819" cy="2143134"/>
          </a:xfrm>
          <a:prstGeom prst="rect">
            <a:avLst/>
          </a:prstGeom>
          <a:noFill/>
        </p:spPr>
      </p:pic>
      <p:pic>
        <p:nvPicPr>
          <p:cNvPr id="3076" name="Picture 4" descr="C:\Documents and Settings\Маша\Рабочий стол\смайлики\smiley-i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500306"/>
            <a:ext cx="1615613" cy="1571636"/>
          </a:xfrm>
          <a:prstGeom prst="rect">
            <a:avLst/>
          </a:prstGeom>
          <a:noFill/>
        </p:spPr>
      </p:pic>
      <p:pic>
        <p:nvPicPr>
          <p:cNvPr id="3078" name="Picture 6" descr="C:\Documents and Settings\Маша\Рабочий стол\смайлики\pretty_smi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357430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ша\Рабочий стол\смайлики\47189970_1249554619_342_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500306"/>
            <a:ext cx="2286016" cy="26205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Что такое клад?</a:t>
            </a:r>
            <a:endParaRPr lang="ru-RU" sz="5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Маша\Рабочий стол\смайлики\47182970_1249541597_62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00438"/>
            <a:ext cx="2038362" cy="16486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Клад-это знания!</a:t>
            </a:r>
            <a:b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Comic Sans MS" pitchFamily="66" charset="0"/>
              </a:rPr>
              <a:t>Чем ты будешь заниматься на уроке?</a:t>
            </a:r>
            <a:endParaRPr lang="ru-RU" sz="27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Documents and Settings\Маша\Рабочий стол\смайлики\47179842_1249529607_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1772386" cy="1428760"/>
          </a:xfrm>
          <a:prstGeom prst="rect">
            <a:avLst/>
          </a:prstGeom>
          <a:noFill/>
        </p:spPr>
      </p:pic>
      <p:pic>
        <p:nvPicPr>
          <p:cNvPr id="4101" name="Picture 5" descr="C:\Documents and Settings\Маша\Рабочий стол\смайлики\47182966_1249541548_6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571876"/>
            <a:ext cx="1943114" cy="1571636"/>
          </a:xfrm>
          <a:prstGeom prst="rect">
            <a:avLst/>
          </a:prstGeom>
          <a:noFill/>
        </p:spPr>
      </p:pic>
      <p:pic>
        <p:nvPicPr>
          <p:cNvPr id="4102" name="Picture 6" descr="C:\Documents and Settings\Маша\Рабочий стол\смайлики\47182972_1249541615_62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3643314"/>
            <a:ext cx="2286016" cy="1351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Расставь ударения!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14480" y="1857364"/>
            <a:ext cx="6400800" cy="1752600"/>
          </a:xfrm>
        </p:spPr>
        <p:txBody>
          <a:bodyPr numCol="2"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Звонит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Поняла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Цепочка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Щавель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Жаворонок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Каталог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Квартал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Творог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Туфля</a:t>
            </a:r>
          </a:p>
          <a:p>
            <a:r>
              <a:rPr lang="ru-RU" sz="4400" dirty="0">
                <a:solidFill>
                  <a:srgbClr val="002060"/>
                </a:solidFill>
              </a:rPr>
              <a:t>Я</a:t>
            </a:r>
            <a:r>
              <a:rPr lang="ru-RU" sz="4400" dirty="0" smtClean="0">
                <a:solidFill>
                  <a:srgbClr val="002060"/>
                </a:solidFill>
              </a:rPr>
              <a:t>зыковая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Documents and Settings\Маша\Рабочий стол\смайлики\47254948_1249707380_018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"/>
            <a:ext cx="2071688" cy="213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Говори правильно!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Comic Sans MS" pitchFamily="66" charset="0"/>
              </a:rPr>
              <a:t>Поставь эти слова в форму мн. числа род. падежа </a:t>
            </a:r>
            <a:endParaRPr lang="ru-RU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858280" cy="4857784"/>
          </a:xfrm>
        </p:spPr>
        <p:txBody>
          <a:bodyPr numCol="3"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Граммы  -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Килограммы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Носки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Чулки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Яблоки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Апельсины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Мандарины –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Помидоры - </a:t>
            </a:r>
          </a:p>
        </p:txBody>
      </p:sp>
      <p:pic>
        <p:nvPicPr>
          <p:cNvPr id="6146" name="Picture 2" descr="C:\Documents and Settings\Маша\Рабочий стол\смайлики\47179848_1249529669_6_5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0688"/>
            <a:ext cx="1071563" cy="126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Говори правильно!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928802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Граммы - грамм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Килограммы – килограмм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Носки – носк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Чулки – чулок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Яблоки – яблок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Апельсины – апельсин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Мандарины – мандарин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Помидоры - помидор</a:t>
            </a:r>
            <a:r>
              <a:rPr lang="ru-RU" sz="3200" dirty="0" smtClean="0">
                <a:solidFill>
                  <a:srgbClr val="C00000"/>
                </a:solidFill>
              </a:rPr>
              <a:t>ов</a:t>
            </a:r>
          </a:p>
        </p:txBody>
      </p:sp>
      <p:pic>
        <p:nvPicPr>
          <p:cNvPr id="5" name="Picture 2" descr="C:\Documents and Settings\Маша\Рабочий стол\смайлики\47179848_1249529669_6_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0152"/>
            <a:ext cx="1500198" cy="158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86808" cy="34544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Comic Sans MS" pitchFamily="66" charset="0"/>
              </a:rPr>
              <a:t>Мама , купи килограмм апельсин и пять килограмм </a:t>
            </a:r>
            <a:r>
              <a:rPr lang="ru-RU" sz="4800" dirty="0" err="1" smtClean="0">
                <a:latin typeface="Comic Sans MS" pitchFamily="66" charset="0"/>
              </a:rPr>
              <a:t>яблоков</a:t>
            </a:r>
            <a:r>
              <a:rPr lang="ru-RU" sz="4800" dirty="0" smtClean="0">
                <a:latin typeface="Comic Sans MS" pitchFamily="66" charset="0"/>
              </a:rPr>
              <a:t>.                                                                 </a:t>
            </a:r>
          </a:p>
          <a:p>
            <a:pPr algn="ctr">
              <a:buNone/>
            </a:pPr>
            <a:r>
              <a:rPr lang="ru-RU" sz="4800" dirty="0" smtClean="0">
                <a:latin typeface="Comic Sans MS" pitchFamily="66" charset="0"/>
              </a:rPr>
              <a:t>Витя.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На столе лежала записка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86808" cy="34544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Comic Sans MS" pitchFamily="66" charset="0"/>
              </a:rPr>
              <a:t>Мама , купи килограмм апельсинов и пять килограммов яблок.                                                                 </a:t>
            </a:r>
          </a:p>
          <a:p>
            <a:pPr algn="ctr">
              <a:buNone/>
            </a:pPr>
            <a:r>
              <a:rPr lang="ru-RU" sz="4800" dirty="0" smtClean="0">
                <a:latin typeface="Comic Sans MS" pitchFamily="66" charset="0"/>
              </a:rPr>
              <a:t>Витя.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На столе лежала записка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Comic Sans MS" pitchFamily="66" charset="0"/>
              </a:rPr>
              <a:t>Тема </a:t>
            </a:r>
            <a:r>
              <a:rPr lang="ru-RU" sz="5400" dirty="0" smtClean="0">
                <a:solidFill>
                  <a:srgbClr val="002060"/>
                </a:solidFill>
                <a:latin typeface="Comic Sans MS" pitchFamily="66" charset="0"/>
              </a:rPr>
              <a:t>урока</a:t>
            </a:r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«Употребление </a:t>
            </a:r>
            <a:r>
              <a:rPr lang="ru-RU" sz="5400" dirty="0">
                <a:solidFill>
                  <a:srgbClr val="C00000"/>
                </a:solidFill>
                <a:latin typeface="Comic Sans MS" pitchFamily="66" charset="0"/>
              </a:rPr>
              <a:t>имен существительных в </a:t>
            </a:r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речи </a:t>
            </a:r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Морфологические нормы</a:t>
            </a: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</a:rPr>
              <a:t>.»</a:t>
            </a:r>
            <a:endParaRPr lang="ru-RU" sz="40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278</TotalTime>
  <Words>154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В каком вы настроении?</vt:lpstr>
      <vt:lpstr>Что такое клад?</vt:lpstr>
      <vt:lpstr>Клад-это знания! Чем ты будешь заниматься на уроке?</vt:lpstr>
      <vt:lpstr>Расставь ударения!</vt:lpstr>
      <vt:lpstr>Говори правильно! Поставь эти слова в форму мн. числа род. падежа </vt:lpstr>
      <vt:lpstr>Говори правильно!  </vt:lpstr>
      <vt:lpstr>На столе лежала записка</vt:lpstr>
      <vt:lpstr>На столе лежала записка</vt:lpstr>
      <vt:lpstr>Тема урока «Употребление имен существительных в речи   Морфологические нормы.»</vt:lpstr>
      <vt:lpstr>Рефлексия</vt:lpstr>
      <vt:lpstr>Домашнее задание</vt:lpstr>
      <vt:lpstr>В каком вы настроении уходите с урока?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Употребление имен существительных в речи</dc:title>
  <dc:creator>Маша</dc:creator>
  <cp:lastModifiedBy>Алла</cp:lastModifiedBy>
  <cp:revision>24</cp:revision>
  <dcterms:created xsi:type="dcterms:W3CDTF">2012-01-29T19:10:44Z</dcterms:created>
  <dcterms:modified xsi:type="dcterms:W3CDTF">2015-02-03T07:17:56Z</dcterms:modified>
</cp:coreProperties>
</file>