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8.jpg" ContentType="image/gif"/>
  <Override PartName="/ppt/media/image19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20"/>
  </p:notesMasterIdLst>
  <p:sldIdLst>
    <p:sldId id="256" r:id="rId2"/>
    <p:sldId id="273" r:id="rId3"/>
    <p:sldId id="257" r:id="rId4"/>
    <p:sldId id="274" r:id="rId5"/>
    <p:sldId id="275" r:id="rId6"/>
    <p:sldId id="276" r:id="rId7"/>
    <p:sldId id="259" r:id="rId8"/>
    <p:sldId id="260" r:id="rId9"/>
    <p:sldId id="277" r:id="rId10"/>
    <p:sldId id="263" r:id="rId11"/>
    <p:sldId id="278" r:id="rId12"/>
    <p:sldId id="279" r:id="rId13"/>
    <p:sldId id="280" r:id="rId14"/>
    <p:sldId id="281" r:id="rId15"/>
    <p:sldId id="270" r:id="rId16"/>
    <p:sldId id="271" r:id="rId17"/>
    <p:sldId id="283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60C7B-F04A-45FF-9A88-3FEE8788D7CB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52532-D501-43C0-9551-D7672836E2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684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52532-D501-43C0-9551-D7672836E20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83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412350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213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73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41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18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370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389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103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375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590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05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49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30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21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9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425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34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05E3DBB-95AE-42D0-9A63-5F44A93CCB47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1E37060-A39B-417C-B801-381A59B95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2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ihard_Shtraus-nachalo_chto_gde_kogda_-_tema_igry_Chto_Gde_Kogda__muzofon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864"/>
            <a:ext cx="6912768" cy="69127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2214577"/>
          </a:xfrm>
        </p:spPr>
        <p:txBody>
          <a:bodyPr>
            <a:normAutofit/>
          </a:bodyPr>
          <a:lstStyle/>
          <a:p>
            <a:pPr algn="ctr"/>
            <a:r>
              <a:rPr lang="ru-RU" sz="6000" b="1" i="1" kern="10" dirty="0" smtClean="0">
                <a:ln w="12700">
                  <a:solidFill>
                    <a:srgbClr val="CBED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Имя </a:t>
            </a:r>
            <a:br>
              <a:rPr lang="ru-RU" sz="6000" b="1" i="1" kern="10" dirty="0" smtClean="0">
                <a:ln w="12700">
                  <a:solidFill>
                    <a:srgbClr val="CBED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</a:br>
            <a:r>
              <a:rPr lang="ru-RU" sz="6000" b="1" i="1" kern="10" dirty="0" smtClean="0">
                <a:ln w="12700">
                  <a:solidFill>
                    <a:srgbClr val="CBED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числительное</a:t>
            </a:r>
            <a:endParaRPr lang="ru-RU" sz="6000" b="1" i="1" kern="10" dirty="0">
              <a:ln w="12700">
                <a:solidFill>
                  <a:srgbClr val="CBEDFF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20320" dir="1799969" algn="tl" rotWithShape="0">
                  <a:srgbClr val="000000">
                    <a:alpha val="39998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684584" y="4068177"/>
            <a:ext cx="6400800" cy="1148708"/>
          </a:xfrm>
        </p:spPr>
        <p:txBody>
          <a:bodyPr/>
          <a:lstStyle/>
          <a:p>
            <a:pPr algn="ctr"/>
            <a:r>
              <a:rPr lang="ru-RU" sz="6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n-lt"/>
                <a:ea typeface="+mn-lt"/>
                <a:cs typeface="+mn-lt"/>
              </a:rPr>
              <a:t>(обобщение)</a:t>
            </a:r>
          </a:p>
          <a:p>
            <a:endParaRPr lang="ru-RU" dirty="0"/>
          </a:p>
        </p:txBody>
      </p:sp>
      <p:pic>
        <p:nvPicPr>
          <p:cNvPr id="6" name="Rihard_Shtraus-nachalo_chto_gde_kogda_-_tema_igry_Chto_Gde_Kogda__muzofon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58200" y="633520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50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Ошибки? Отредактируем!</a:t>
            </a:r>
            <a:r>
              <a:rPr lang="ru-RU" sz="48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ru-RU" sz="4800" dirty="0" smtClean="0">
                <a:solidFill>
                  <a:srgbClr val="92D050"/>
                </a:solidFill>
                <a:latin typeface="Arial Black" pitchFamily="34" charset="0"/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925903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latin typeface="Arial Black" pitchFamily="34" charset="0"/>
              </a:rPr>
              <a:t>И.п. </a:t>
            </a:r>
            <a:r>
              <a:rPr lang="ru-RU" sz="2800" b="1" i="1" dirty="0" err="1" smtClean="0">
                <a:latin typeface="Book Antiqua" pitchFamily="18" charset="0"/>
              </a:rPr>
              <a:t>Тристо</a:t>
            </a:r>
            <a:r>
              <a:rPr lang="ru-RU" sz="2800" b="1" i="1" dirty="0" smtClean="0">
                <a:latin typeface="Book Antiqua" pitchFamily="18" charset="0"/>
              </a:rPr>
              <a:t> сорок шесть гектаров;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latin typeface="Arial Black" pitchFamily="34" charset="0"/>
              </a:rPr>
              <a:t>Р.п. </a:t>
            </a:r>
            <a:r>
              <a:rPr lang="ru-RU" sz="2800" b="1" i="1" dirty="0" err="1" smtClean="0">
                <a:latin typeface="Book Antiqua" pitchFamily="18" charset="0"/>
              </a:rPr>
              <a:t>Семиста</a:t>
            </a:r>
            <a:r>
              <a:rPr lang="ru-RU" sz="2800" b="1" i="1" dirty="0" smtClean="0">
                <a:latin typeface="Book Antiqua" pitchFamily="18" charset="0"/>
              </a:rPr>
              <a:t> пятидесяти пяти килограммов;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latin typeface="Arial Black" pitchFamily="34" charset="0"/>
              </a:rPr>
              <a:t>Д.п. </a:t>
            </a:r>
            <a:r>
              <a:rPr lang="ru-RU" sz="2800" b="1" i="1" dirty="0" err="1" smtClean="0">
                <a:latin typeface="Book Antiqua" pitchFamily="18" charset="0"/>
              </a:rPr>
              <a:t>Стам</a:t>
            </a:r>
            <a:r>
              <a:rPr lang="ru-RU" sz="2800" b="1" i="1" dirty="0" smtClean="0">
                <a:latin typeface="Book Antiqua" pitchFamily="18" charset="0"/>
              </a:rPr>
              <a:t> шестидесяти двум сантиметрам;</a:t>
            </a:r>
          </a:p>
          <a:p>
            <a:pPr>
              <a:spcBef>
                <a:spcPct val="50000"/>
              </a:spcBef>
              <a:buNone/>
              <a:defRPr/>
            </a:pPr>
            <a:r>
              <a:rPr lang="ru-RU" sz="2800" b="1" i="1" dirty="0" smtClean="0">
                <a:latin typeface="Book Antiqua" pitchFamily="18" charset="0"/>
              </a:rPr>
              <a:t>      </a:t>
            </a:r>
            <a:r>
              <a:rPr lang="ru-RU" sz="2800" b="1" i="1" dirty="0" err="1" smtClean="0">
                <a:latin typeface="Book Antiqua" pitchFamily="18" charset="0"/>
              </a:rPr>
              <a:t>Трёхстам</a:t>
            </a:r>
            <a:r>
              <a:rPr lang="ru-RU" sz="2800" b="1" i="1" dirty="0" smtClean="0">
                <a:latin typeface="Book Antiqua" pitchFamily="18" charset="0"/>
              </a:rPr>
              <a:t> сорока шести гектарам;</a:t>
            </a:r>
          </a:p>
          <a:p>
            <a:pPr>
              <a:spcBef>
                <a:spcPct val="50000"/>
              </a:spcBef>
              <a:buNone/>
              <a:defRPr/>
            </a:pPr>
            <a:r>
              <a:rPr lang="ru-RU" sz="2800" b="1" i="1" dirty="0" smtClean="0">
                <a:latin typeface="Book Antiqua" pitchFamily="18" charset="0"/>
              </a:rPr>
              <a:t>       </a:t>
            </a:r>
            <a:r>
              <a:rPr lang="ru-RU" sz="2800" b="1" i="1" dirty="0" err="1" smtClean="0">
                <a:latin typeface="Book Antiqua" pitchFamily="18" charset="0"/>
              </a:rPr>
              <a:t>Девяностам</a:t>
            </a:r>
            <a:r>
              <a:rPr lang="ru-RU" sz="2800" b="1" i="1" dirty="0" smtClean="0">
                <a:latin typeface="Book Antiqua" pitchFamily="18" charset="0"/>
              </a:rPr>
              <a:t> девяти экземплярам;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latin typeface="Arial Black" pitchFamily="34" charset="0"/>
              </a:rPr>
              <a:t>П.п. </a:t>
            </a:r>
            <a:r>
              <a:rPr lang="ru-RU" sz="2800" b="1" i="1" dirty="0" smtClean="0">
                <a:latin typeface="Book Antiqua" pitchFamily="18" charset="0"/>
              </a:rPr>
              <a:t>О </a:t>
            </a:r>
            <a:r>
              <a:rPr lang="ru-RU" sz="2800" b="1" i="1" dirty="0" err="1" smtClean="0">
                <a:latin typeface="Book Antiqua" pitchFamily="18" charset="0"/>
              </a:rPr>
              <a:t>семисотах</a:t>
            </a:r>
            <a:r>
              <a:rPr lang="ru-RU" sz="2800" b="1" i="1" dirty="0" smtClean="0">
                <a:latin typeface="Book Antiqua" pitchFamily="18" charset="0"/>
              </a:rPr>
              <a:t> пятидесяти пяти  граммах;</a:t>
            </a:r>
          </a:p>
          <a:p>
            <a:pPr>
              <a:spcBef>
                <a:spcPct val="50000"/>
              </a:spcBef>
              <a:buNone/>
              <a:defRPr/>
            </a:pPr>
            <a:r>
              <a:rPr lang="ru-RU" sz="2800" b="1" i="1" dirty="0" smtClean="0">
                <a:latin typeface="Book Antiqua" pitchFamily="18" charset="0"/>
              </a:rPr>
              <a:t>       О </a:t>
            </a:r>
            <a:r>
              <a:rPr lang="ru-RU" sz="2800" b="1" i="1" dirty="0" err="1" smtClean="0">
                <a:latin typeface="Book Antiqua" pitchFamily="18" charset="0"/>
              </a:rPr>
              <a:t>стах</a:t>
            </a:r>
            <a:r>
              <a:rPr lang="ru-RU" sz="2800" b="1" i="1" dirty="0" smtClean="0">
                <a:latin typeface="Book Antiqua" pitchFamily="18" charset="0"/>
              </a:rPr>
              <a:t> шестидесяти двух процентах</a:t>
            </a:r>
            <a:r>
              <a:rPr lang="ru-RU" sz="28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.</a:t>
            </a:r>
            <a:endParaRPr lang="ru-RU" sz="2800" b="1" i="1" dirty="0">
              <a:solidFill>
                <a:schemeClr val="accent1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692695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ПРОВЕРКА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982" y="188640"/>
            <a:ext cx="8712967" cy="6480720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И.п.</a:t>
            </a:r>
            <a:r>
              <a:rPr lang="ru-RU" sz="3600" b="1" i="1" dirty="0" smtClean="0">
                <a:solidFill>
                  <a:srgbClr val="FF0000"/>
                </a:solidFill>
              </a:rPr>
              <a:t>Триста</a:t>
            </a:r>
            <a:r>
              <a:rPr lang="ru-RU" sz="3600" b="1" i="1" dirty="0" smtClean="0"/>
              <a:t> сорок шесть килограммов</a:t>
            </a:r>
          </a:p>
          <a:p>
            <a:r>
              <a:rPr lang="ru-RU" sz="3600" b="1" i="1" dirty="0" smtClean="0"/>
              <a:t>Р.п.</a:t>
            </a:r>
            <a:r>
              <a:rPr lang="ru-RU" sz="3600" b="1" i="1" dirty="0" smtClean="0">
                <a:solidFill>
                  <a:srgbClr val="FF0000"/>
                </a:solidFill>
              </a:rPr>
              <a:t>Семисот </a:t>
            </a:r>
            <a:r>
              <a:rPr lang="ru-RU" sz="3600" b="1" i="1" dirty="0" smtClean="0"/>
              <a:t>пятидесяти пяти килограммов</a:t>
            </a:r>
          </a:p>
          <a:p>
            <a:r>
              <a:rPr lang="ru-RU" sz="3600" b="1" i="1" dirty="0" smtClean="0"/>
              <a:t>Д.п. </a:t>
            </a:r>
            <a:r>
              <a:rPr lang="ru-RU" sz="3600" b="1" i="1" dirty="0" smtClean="0">
                <a:solidFill>
                  <a:srgbClr val="FF0000"/>
                </a:solidFill>
              </a:rPr>
              <a:t>Ста </a:t>
            </a:r>
            <a:r>
              <a:rPr lang="ru-RU" sz="3600" b="1" i="1" dirty="0" smtClean="0"/>
              <a:t>шестидесяти двум килограммам</a:t>
            </a:r>
          </a:p>
          <a:p>
            <a:r>
              <a:rPr lang="ru-RU" sz="3600" b="1" i="1" dirty="0"/>
              <a:t> </a:t>
            </a:r>
            <a:r>
              <a:rPr lang="ru-RU" sz="3600" b="1" i="1" dirty="0" smtClean="0"/>
              <a:t>          </a:t>
            </a:r>
            <a:r>
              <a:rPr lang="ru-RU" sz="3600" b="1" i="1" dirty="0" smtClean="0">
                <a:solidFill>
                  <a:srgbClr val="FF0000"/>
                </a:solidFill>
              </a:rPr>
              <a:t>Трёмстам </a:t>
            </a:r>
            <a:r>
              <a:rPr lang="ru-RU" sz="3600" b="1" i="1" dirty="0" smtClean="0"/>
              <a:t>сорока шести гектарам</a:t>
            </a:r>
          </a:p>
          <a:p>
            <a:r>
              <a:rPr lang="ru-RU" sz="3600" b="1" i="1" dirty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          Девяносто </a:t>
            </a:r>
            <a:r>
              <a:rPr lang="ru-RU" sz="3600" b="1" i="1" dirty="0" smtClean="0"/>
              <a:t>девяти килограммам</a:t>
            </a:r>
          </a:p>
          <a:p>
            <a:r>
              <a:rPr lang="ru-RU" sz="3600" b="1" i="1" dirty="0" smtClean="0"/>
              <a:t>П.п. О </a:t>
            </a:r>
            <a:r>
              <a:rPr lang="ru-RU" sz="3600" b="1" i="1" dirty="0" smtClean="0">
                <a:solidFill>
                  <a:srgbClr val="FF0000"/>
                </a:solidFill>
              </a:rPr>
              <a:t>семистах</a:t>
            </a:r>
            <a:r>
              <a:rPr lang="ru-RU" sz="3600" b="1" i="1" dirty="0" smtClean="0"/>
              <a:t> семидесяти пяти граммах</a:t>
            </a:r>
          </a:p>
          <a:p>
            <a:r>
              <a:rPr lang="ru-RU" sz="3600" b="1" i="1" dirty="0" smtClean="0"/>
              <a:t>  о</a:t>
            </a:r>
            <a:r>
              <a:rPr lang="ru-RU" sz="3600" b="1" i="1" dirty="0" smtClean="0">
                <a:solidFill>
                  <a:srgbClr val="FF0000"/>
                </a:solidFill>
              </a:rPr>
              <a:t> ста </a:t>
            </a:r>
            <a:r>
              <a:rPr lang="ru-RU" sz="3600" b="1" i="1" dirty="0" smtClean="0"/>
              <a:t>шестидесяти двух процентах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51403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9443" y="28616"/>
            <a:ext cx="7704667" cy="19812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Замените, где возможно, количественные числительные </a:t>
            </a:r>
            <a:r>
              <a:rPr lang="ru-RU" b="1" i="1">
                <a:solidFill>
                  <a:srgbClr val="FF0000"/>
                </a:solidFill>
              </a:rPr>
              <a:t>на </a:t>
            </a:r>
            <a:r>
              <a:rPr lang="ru-RU" b="1" i="1" smtClean="0">
                <a:solidFill>
                  <a:srgbClr val="FF0000"/>
                </a:solidFill>
              </a:rPr>
              <a:t>собирательные.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2009816"/>
            <a:ext cx="8604448" cy="4659544"/>
          </a:xfrm>
        </p:spPr>
        <p:txBody>
          <a:bodyPr>
            <a:noAutofit/>
          </a:bodyPr>
          <a:lstStyle/>
          <a:p>
            <a:r>
              <a:rPr lang="ru-RU" sz="6000" dirty="0"/>
              <a:t>3 (девушки), 4 (гусята), </a:t>
            </a:r>
            <a:endParaRPr lang="ru-RU" sz="6000" dirty="0" smtClean="0"/>
          </a:p>
          <a:p>
            <a:r>
              <a:rPr lang="ru-RU" sz="6000" dirty="0" smtClean="0"/>
              <a:t>5 </a:t>
            </a:r>
            <a:r>
              <a:rPr lang="ru-RU" sz="6000" dirty="0"/>
              <a:t>(брюки), 7 (тетради), </a:t>
            </a:r>
            <a:endParaRPr lang="ru-RU" sz="6000" dirty="0" smtClean="0"/>
          </a:p>
          <a:p>
            <a:r>
              <a:rPr lang="ru-RU" sz="6000" dirty="0" smtClean="0"/>
              <a:t>2 </a:t>
            </a:r>
            <a:r>
              <a:rPr lang="ru-RU" sz="6000" dirty="0"/>
              <a:t>(друзья), 15 (козлята).</a:t>
            </a:r>
          </a:p>
        </p:txBody>
      </p:sp>
    </p:spTree>
    <p:extLst>
      <p:ext uri="{BB962C8B-B14F-4D97-AF65-F5344CB8AC3E}">
        <p14:creationId xmlns:p14="http://schemas.microsoft.com/office/powerpoint/2010/main" val="5556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052736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Проверка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980728"/>
            <a:ext cx="8054363" cy="5688632"/>
          </a:xfrm>
        </p:spPr>
        <p:txBody>
          <a:bodyPr>
            <a:normAutofit/>
          </a:bodyPr>
          <a:lstStyle/>
          <a:p>
            <a:r>
              <a:rPr lang="ru-RU" sz="4400" b="1" i="1" dirty="0" smtClean="0"/>
              <a:t>Три девушки,</a:t>
            </a:r>
          </a:p>
          <a:p>
            <a:r>
              <a:rPr lang="ru-RU" sz="4400" b="1" i="1" dirty="0" smtClean="0"/>
              <a:t>Четверо гусят,</a:t>
            </a:r>
          </a:p>
          <a:p>
            <a:r>
              <a:rPr lang="ru-RU" sz="4400" b="1" i="1" dirty="0" smtClean="0"/>
              <a:t>Пятеро брюк,</a:t>
            </a:r>
          </a:p>
          <a:p>
            <a:r>
              <a:rPr lang="ru-RU" sz="4400" b="1" i="1" dirty="0" smtClean="0"/>
              <a:t>Семь тетрадей,</a:t>
            </a:r>
          </a:p>
          <a:p>
            <a:r>
              <a:rPr lang="ru-RU" sz="4400" b="1" i="1" dirty="0" smtClean="0"/>
              <a:t>Двое друзей,</a:t>
            </a:r>
          </a:p>
          <a:p>
            <a:r>
              <a:rPr lang="ru-RU" sz="4400" b="1" i="1" dirty="0" smtClean="0"/>
              <a:t>Пятнадцать козлят.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211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2" y="116632"/>
            <a:ext cx="7704667" cy="288032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/>
            </a:r>
            <a:br>
              <a:rPr lang="ru-RU" sz="6000" b="1" i="1" dirty="0" smtClean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FF0000"/>
                </a:solidFill>
              </a:rPr>
              <a:t>ТЕСТ</a:t>
            </a:r>
            <a:br>
              <a:rPr lang="ru-RU" sz="6000" b="1" i="1" dirty="0" smtClean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FF0000"/>
                </a:solidFill>
              </a:rPr>
              <a:t>ПРОВЕРКА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-243408"/>
            <a:ext cx="7704667" cy="710140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r>
              <a:rPr lang="ru-RU" sz="6000" b="1" dirty="0" smtClean="0"/>
              <a:t>-4                                        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2</a:t>
            </a:r>
            <a:r>
              <a:rPr lang="ru-RU" sz="6000" b="1" dirty="0" smtClean="0"/>
              <a:t>- 1)-В,2)-Б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r>
              <a:rPr lang="ru-RU" sz="6000" b="1" dirty="0" smtClean="0"/>
              <a:t>-1)-В, 2)-А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4</a:t>
            </a:r>
            <a:r>
              <a:rPr lang="ru-RU" sz="6000" b="1" dirty="0" smtClean="0"/>
              <a:t>-3               </a:t>
            </a:r>
            <a:r>
              <a:rPr lang="ru-RU" sz="6000" b="1" dirty="0" smtClean="0">
                <a:solidFill>
                  <a:srgbClr val="FF0000"/>
                </a:solidFill>
              </a:rPr>
              <a:t>5</a:t>
            </a:r>
            <a:r>
              <a:rPr lang="ru-RU" sz="6000" b="1" dirty="0" smtClean="0"/>
              <a:t>-3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6</a:t>
            </a:r>
            <a:r>
              <a:rPr lang="ru-RU" sz="6000" b="1" dirty="0" smtClean="0"/>
              <a:t>-1               </a:t>
            </a:r>
            <a:r>
              <a:rPr lang="ru-RU" sz="6000" b="1" dirty="0" smtClean="0">
                <a:solidFill>
                  <a:srgbClr val="FF0000"/>
                </a:solidFill>
              </a:rPr>
              <a:t>7</a:t>
            </a:r>
            <a:r>
              <a:rPr lang="ru-RU" sz="6000" b="1" dirty="0" smtClean="0"/>
              <a:t>-2        </a:t>
            </a:r>
          </a:p>
        </p:txBody>
      </p:sp>
    </p:spTree>
    <p:extLst>
      <p:ext uri="{BB962C8B-B14F-4D97-AF65-F5344CB8AC3E}">
        <p14:creationId xmlns:p14="http://schemas.microsoft.com/office/powerpoint/2010/main" val="25716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675266"/>
          </a:xfrm>
        </p:spPr>
        <p:txBody>
          <a:bodyPr>
            <a:normAutofit/>
          </a:bodyPr>
          <a:lstStyle/>
          <a:p>
            <a:pPr algn="ctr"/>
            <a: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Подведём итоги</a:t>
            </a:r>
            <a: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/>
            </a:r>
            <a:b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928926" y="1566291"/>
            <a:ext cx="507209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400" b="1" i="1" dirty="0" smtClean="0">
                <a:latin typeface="Book Antiqua" pitchFamily="18" charset="0"/>
              </a:rPr>
              <a:t>Что такое имя числительное</a:t>
            </a:r>
            <a:r>
              <a:rPr lang="en-US" sz="2400" b="1" i="1" dirty="0" smtClean="0">
                <a:latin typeface="Book Antiqua" pitchFamily="18" charset="0"/>
              </a:rPr>
              <a:t>?</a:t>
            </a:r>
            <a:endParaRPr lang="ru-RU" sz="2400" b="1" i="1" dirty="0" smtClean="0">
              <a:latin typeface="Book Antiqua" pitchFamily="18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400" b="1" i="1" dirty="0" smtClean="0">
                <a:latin typeface="Book Antiqua" pitchFamily="18" charset="0"/>
              </a:rPr>
              <a:t> Какие разряды числительных вы знаете</a:t>
            </a:r>
            <a:r>
              <a:rPr lang="en-US" sz="2400" b="1" i="1" dirty="0" smtClean="0">
                <a:latin typeface="Book Antiqua" pitchFamily="18" charset="0"/>
              </a:rPr>
              <a:t>?</a:t>
            </a:r>
            <a:r>
              <a:rPr lang="ru-RU" sz="2400" b="1" i="1" dirty="0" smtClean="0">
                <a:latin typeface="Book Antiqua" pitchFamily="18" charset="0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400" b="1" i="1" dirty="0" smtClean="0">
                <a:latin typeface="Book Antiqua" pitchFamily="18" charset="0"/>
              </a:rPr>
              <a:t>Как изменяются имена числительные</a:t>
            </a:r>
            <a:r>
              <a:rPr lang="en-US" sz="2400" b="1" i="1" dirty="0" smtClean="0">
                <a:latin typeface="Book Antiqua" pitchFamily="18" charset="0"/>
              </a:rPr>
              <a:t>?</a:t>
            </a:r>
            <a:r>
              <a:rPr lang="ru-RU" sz="2400" b="1" i="1" dirty="0" smtClean="0">
                <a:latin typeface="Book Antiqua" pitchFamily="18" charset="0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2400" b="1" i="1" dirty="0" smtClean="0">
                <a:latin typeface="Book Antiqua" pitchFamily="18" charset="0"/>
              </a:rPr>
              <a:t>Ч</a:t>
            </a:r>
            <a:r>
              <a:rPr lang="ru-RU" sz="2400" b="1" i="1" dirty="0" smtClean="0">
                <a:latin typeface="Book Antiqua" pitchFamily="18" charset="0"/>
              </a:rPr>
              <a:t>то вы знаете о правописании числительных</a:t>
            </a:r>
            <a:r>
              <a:rPr lang="en-US" sz="2400" b="1" i="1" dirty="0" smtClean="0">
                <a:latin typeface="Book Antiqua" pitchFamily="18" charset="0"/>
              </a:rPr>
              <a:t>?</a:t>
            </a:r>
            <a:r>
              <a:rPr lang="ru-RU" sz="2400" b="1" i="1" dirty="0" smtClean="0">
                <a:latin typeface="Book Antiqua" pitchFamily="18" charset="0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ru-RU" sz="2400" b="1" i="1" dirty="0" smtClean="0">
                <a:latin typeface="Book Antiqua" pitchFamily="18" charset="0"/>
              </a:rPr>
              <a:t>На что надо обращать внимание при употреблении числительных, чтобы вас считали культурным человеком</a:t>
            </a:r>
            <a:r>
              <a:rPr lang="en-US" sz="2400" b="1" i="1" dirty="0" smtClean="0">
                <a:latin typeface="Book Antiqua" pitchFamily="18" charset="0"/>
              </a:rPr>
              <a:t>?</a:t>
            </a:r>
            <a:endParaRPr lang="ru-RU" sz="2400" b="1" i="1" dirty="0">
              <a:latin typeface="Book Antiqua" pitchFamily="18" charset="0"/>
            </a:endParaRPr>
          </a:p>
        </p:txBody>
      </p:sp>
      <p:pic>
        <p:nvPicPr>
          <p:cNvPr id="7" name="Рисунок 6" descr="http://im3-tub-ru.yandex.net/i?id=482367651-36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2214554"/>
            <a:ext cx="2357454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17032"/>
            <a:ext cx="4154763" cy="32967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67526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Домашнее задание</a:t>
            </a:r>
            <a:r>
              <a:rPr lang="en-US" sz="4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</a:t>
            </a:r>
            <a:r>
              <a:rPr lang="ru-RU" sz="4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-603448"/>
            <a:ext cx="8856984" cy="705678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b="1" i="1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sz="4400" b="1" i="1" dirty="0">
              <a:latin typeface="Book Antiqua" pitchFamily="18" charset="0"/>
            </a:endParaRPr>
          </a:p>
          <a:p>
            <a:pPr algn="ctr">
              <a:buNone/>
            </a:pPr>
            <a:endParaRPr lang="ru-RU" sz="4400" b="1" i="1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sz="5600" b="1" i="1" dirty="0" smtClean="0">
                <a:latin typeface="Book Antiqua" pitchFamily="18" charset="0"/>
              </a:rPr>
              <a:t>Составить текст в публицистическом стиле о животных, используя чис</a:t>
            </a:r>
            <a:r>
              <a:rPr lang="ru-RU" sz="5600" b="1" i="1" dirty="0" smtClean="0">
                <a:solidFill>
                  <a:schemeClr val="bg1"/>
                </a:solidFill>
                <a:latin typeface="Book Antiqua" pitchFamily="18" charset="0"/>
              </a:rPr>
              <a:t>лительные</a:t>
            </a:r>
            <a:r>
              <a:rPr lang="ru-RU" sz="5600" b="1" i="1" dirty="0" smtClean="0">
                <a:latin typeface="Book Antiqua" pitchFamily="18" charset="0"/>
              </a:rPr>
              <a:t>.</a:t>
            </a:r>
          </a:p>
          <a:p>
            <a:pPr algn="ctr">
              <a:buNone/>
            </a:pPr>
            <a:endParaRPr lang="ru-RU" b="1" i="1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b="1" i="1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b="1" i="1" dirty="0" smtClean="0">
              <a:latin typeface="Book Antiqua" pitchFamily="18" charset="0"/>
            </a:endParaRPr>
          </a:p>
          <a:p>
            <a:pPr>
              <a:buNone/>
            </a:pPr>
            <a:endParaRPr lang="ru-RU" b="1" i="1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b="1" i="1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258" y="1844824"/>
            <a:ext cx="4087725" cy="46033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917912">
            <a:off x="703953" y="787955"/>
            <a:ext cx="620881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Н</a:t>
            </a:r>
            <a:r>
              <a:rPr lang="ru-RU" sz="60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аграждение </a:t>
            </a:r>
            <a:r>
              <a:rPr lang="ru-RU" sz="60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победителей</a:t>
            </a:r>
            <a:endParaRPr lang="ru-RU" sz="60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23200"/>
            <a:ext cx="3816424" cy="40086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902" y="2823367"/>
            <a:ext cx="3789041" cy="3789041"/>
          </a:xfrm>
          <a:prstGeom prst="rect">
            <a:avLst/>
          </a:prstGeom>
        </p:spPr>
      </p:pic>
      <p:pic>
        <p:nvPicPr>
          <p:cNvPr id="7" name="фанфар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53261" y="612504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76800"/>
            <a:ext cx="7704667" cy="19812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Спасибо за работу на уроке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880685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0"/>
            <a:ext cx="3468008" cy="3642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660" y="2376263"/>
            <a:ext cx="3187731" cy="318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1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915337"/>
            <a:ext cx="7902724" cy="1303867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Что общего у данных слов и в чём их различия?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916832"/>
            <a:ext cx="2572735" cy="1542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916832"/>
            <a:ext cx="3907875" cy="15424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1916832"/>
            <a:ext cx="3603048" cy="1542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688043"/>
            <a:ext cx="4395597" cy="1542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1753" y="2688043"/>
            <a:ext cx="3627434" cy="15424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629" y="3474110"/>
            <a:ext cx="6498899" cy="15424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9029" y="3459254"/>
            <a:ext cx="2859272" cy="15424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03714" y="4365104"/>
            <a:ext cx="5230821" cy="15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3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335"/>
            <a:ext cx="6798734" cy="1303867"/>
          </a:xfrm>
        </p:spPr>
        <p:txBody>
          <a:bodyPr>
            <a:normAutofit/>
          </a:bodyPr>
          <a:lstStyle/>
          <a:p>
            <a:pPr algn="ctr"/>
            <a:r>
              <a:rPr lang="ru-RU" sz="6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Цели:</a:t>
            </a:r>
            <a:endParaRPr lang="ru-RU" sz="60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6140" y="1650785"/>
            <a:ext cx="8229600" cy="3293558"/>
          </a:xfrm>
        </p:spPr>
        <p:txBody>
          <a:bodyPr>
            <a:noAutofit/>
          </a:bodyPr>
          <a:lstStyle/>
          <a:p>
            <a:r>
              <a:rPr lang="ru-RU" sz="3200" b="1" dirty="0"/>
              <a:t>Сегодня на уроке нам нужно подготовиться к контрольной работе, результаты которой покажут, насколько хорошо вы усвоили эту тему. Мы повторим склонение имени числительного, разряды, поговорим об употреблении числительных в устной и письменной </a:t>
            </a:r>
            <a:r>
              <a:rPr lang="ru-RU" sz="3200" b="1" dirty="0" smtClean="0"/>
              <a:t>речи.</a:t>
            </a:r>
            <a:endParaRPr lang="ru-RU" sz="3200" b="1" dirty="0"/>
          </a:p>
        </p:txBody>
      </p:sp>
      <p:pic>
        <p:nvPicPr>
          <p:cNvPr id="6" name="Рисунок 19" descr="Препятствие 2. «Немного истории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5373216"/>
            <a:ext cx="1143008" cy="1000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20" descr="Препятствие 1. «Изучи теорию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0573" y="757568"/>
            <a:ext cx="1071570" cy="9286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КЛЮЧ К УПРАЖНЕНИЮ №</a:t>
            </a:r>
            <a:r>
              <a:rPr lang="ru-RU" sz="5400" b="1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СТР</a:t>
            </a:r>
            <a:r>
              <a:rPr lang="ru-RU" sz="4800" b="1" dirty="0" smtClean="0">
                <a:solidFill>
                  <a:srgbClr val="FF0000"/>
                </a:solidFill>
              </a:rPr>
              <a:t>. 56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90135"/>
            <a:ext cx="7848872" cy="3444997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ru-RU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+;  2- -;  3-+;  4-+;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-; 6- -;  7- +;   8-+;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 -; 10-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-.</a:t>
            </a:r>
            <a:endParaRPr lang="ru-RU" sz="6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0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883567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Какую орфограмму отражает схема?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360092"/>
            <a:ext cx="8280920" cy="3475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/>
              <a:t>5-20,30</a:t>
            </a:r>
            <a:r>
              <a:rPr lang="ru-RU" sz="5400" dirty="0" smtClean="0"/>
              <a:t> </a:t>
            </a:r>
            <a:r>
              <a:rPr lang="ru-RU" sz="4800" dirty="0" smtClean="0"/>
              <a:t>           </a:t>
            </a:r>
            <a:r>
              <a:rPr lang="ru-RU" sz="5400" b="1" dirty="0" smtClean="0"/>
              <a:t>50-80,500-900</a:t>
            </a:r>
            <a:endParaRPr lang="ru-RU" sz="4800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1907704" y="2852936"/>
            <a:ext cx="21602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28183" y="2852936"/>
            <a:ext cx="21602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982133" y="4437112"/>
            <a:ext cx="2160240" cy="21602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834466" y="4365104"/>
            <a:ext cx="3121910" cy="21602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>
            <a:off x="982133" y="4059070"/>
            <a:ext cx="277499" cy="61206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>
            <a:off x="4834466" y="3933056"/>
            <a:ext cx="313598" cy="648072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ловина рамки 14"/>
          <p:cNvSpPr/>
          <p:nvPr/>
        </p:nvSpPr>
        <p:spPr>
          <a:xfrm flipH="1">
            <a:off x="2897538" y="4051971"/>
            <a:ext cx="252122" cy="576064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оловина рамки 15"/>
          <p:cNvSpPr/>
          <p:nvPr/>
        </p:nvSpPr>
        <p:spPr>
          <a:xfrm flipH="1">
            <a:off x="7668344" y="3933056"/>
            <a:ext cx="288032" cy="648072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98098" y="3729806"/>
            <a:ext cx="7585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/>
              <a:t> 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16853" y="3574238"/>
            <a:ext cx="8226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 Ь</a:t>
            </a:r>
          </a:p>
        </p:txBody>
      </p:sp>
    </p:spTree>
    <p:extLst>
      <p:ext uri="{BB962C8B-B14F-4D97-AF65-F5344CB8AC3E}">
        <p14:creationId xmlns:p14="http://schemas.microsoft.com/office/powerpoint/2010/main" val="193412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05273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4485718"/>
              </p:ext>
            </p:extLst>
          </p:nvPr>
        </p:nvGraphicFramePr>
        <p:xfrm>
          <a:off x="969478" y="1043406"/>
          <a:ext cx="7704138" cy="5162306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805361"/>
                <a:gridCol w="3898777"/>
              </a:tblGrid>
              <a:tr h="65740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Ь В СЕРЕДИНЕ СЛОВА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Ь НА КОНЦЕ СЛОВА</a:t>
                      </a:r>
                      <a:endParaRPr lang="ru-RU" sz="2800" dirty="0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Пятьдесят</a:t>
                      </a:r>
                    </a:p>
                    <a:p>
                      <a:r>
                        <a:rPr lang="ru-RU" sz="4400" dirty="0" smtClean="0"/>
                        <a:t>семьдесят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Двадцать</a:t>
                      </a:r>
                    </a:p>
                    <a:p>
                      <a:r>
                        <a:rPr lang="ru-RU" sz="4400" dirty="0" smtClean="0"/>
                        <a:t>одиннадцать</a:t>
                      </a:r>
                      <a:endParaRPr lang="ru-RU" sz="4400" dirty="0"/>
                    </a:p>
                  </a:txBody>
                  <a:tcPr/>
                </a:tc>
              </a:tr>
              <a:tr h="768086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семьсот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тридцать</a:t>
                      </a:r>
                      <a:endParaRPr lang="ru-RU" sz="4400" dirty="0"/>
                    </a:p>
                  </a:txBody>
                  <a:tcPr/>
                </a:tc>
              </a:tr>
              <a:tr h="768086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восемьсот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шесть</a:t>
                      </a:r>
                      <a:endParaRPr lang="ru-RU" sz="4400" dirty="0"/>
                    </a:p>
                  </a:txBody>
                  <a:tcPr/>
                </a:tc>
              </a:tr>
              <a:tr h="768086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девятьсот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девятнадцать</a:t>
                      </a:r>
                      <a:endParaRPr lang="ru-RU" sz="4400" dirty="0"/>
                    </a:p>
                  </a:txBody>
                  <a:tcPr/>
                </a:tc>
              </a:tr>
              <a:tr h="768086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шестьсот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пятнадцать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11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75884">
            <a:off x="763979" y="-1918"/>
            <a:ext cx="5859434" cy="1287782"/>
          </a:xfrm>
        </p:spPr>
        <p:txBody>
          <a:bodyPr>
            <a:normAutofit/>
          </a:bodyPr>
          <a:lstStyle/>
          <a:p>
            <a:r>
              <a:rPr lang="ru-RU" sz="48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Посчитаем?</a:t>
            </a:r>
            <a:endParaRPr lang="ru-RU" sz="4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2565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 325 сложить 112, </a:t>
            </a:r>
          </a:p>
          <a:p>
            <a:pPr algn="ctr">
              <a:buNone/>
            </a:pPr>
            <a:r>
              <a:rPr lang="ru-RU" sz="6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 2,1 прибавить 4,2, </a:t>
            </a:r>
          </a:p>
          <a:p>
            <a:pPr algn="ctr">
              <a:buNone/>
            </a:pPr>
            <a:r>
              <a:rPr lang="ru-RU" sz="6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От 777 отнять 333</a:t>
            </a:r>
            <a:endParaRPr lang="ru-RU" sz="54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0"/>
            <a:ext cx="5900750" cy="836712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Проверим!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496944" cy="6021288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>
                <a:latin typeface="Arial Black" pitchFamily="34" charset="0"/>
              </a:rPr>
              <a:t>С тремястами двадцатью пятью сложить сто двенадцать.</a:t>
            </a:r>
          </a:p>
          <a:p>
            <a:r>
              <a:rPr lang="ru-RU" sz="4000" dirty="0" smtClean="0">
                <a:latin typeface="Arial Black" pitchFamily="34" charset="0"/>
              </a:rPr>
              <a:t>К двум целым одной десятой прибавить четыре целых две десятых.</a:t>
            </a:r>
          </a:p>
          <a:p>
            <a:r>
              <a:rPr lang="ru-RU" sz="4000" dirty="0" smtClean="0">
                <a:latin typeface="Arial Black" pitchFamily="34" charset="0"/>
              </a:rPr>
              <a:t>От семисот семидесяти семи отнять триста тридцать три.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45024"/>
            <a:ext cx="8568952" cy="1981200"/>
          </a:xfrm>
        </p:spPr>
        <p:txBody>
          <a:bodyPr>
            <a:no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Лирико</a:t>
            </a:r>
            <a:r>
              <a:rPr lang="ru-RU" sz="6000" b="1" dirty="0" smtClean="0">
                <a:solidFill>
                  <a:srgbClr val="FF0000"/>
                </a:solidFill>
              </a:rPr>
              <a:t> – математический перерыв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-99392"/>
            <a:ext cx="437617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6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388</TotalTime>
  <Words>386</Words>
  <Application>Microsoft Office PowerPoint</Application>
  <PresentationFormat>Экран (4:3)</PresentationFormat>
  <Paragraphs>91</Paragraphs>
  <Slides>18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Arial Black</vt:lpstr>
      <vt:lpstr>Book Antiqua</vt:lpstr>
      <vt:lpstr>Calibri</vt:lpstr>
      <vt:lpstr>Corbel</vt:lpstr>
      <vt:lpstr>Impact</vt:lpstr>
      <vt:lpstr>Times New Roman</vt:lpstr>
      <vt:lpstr>Параллакс</vt:lpstr>
      <vt:lpstr>Имя  числительное</vt:lpstr>
      <vt:lpstr>Что общего у данных слов и в чём их различия?</vt:lpstr>
      <vt:lpstr>Цели:</vt:lpstr>
      <vt:lpstr>КЛЮЧ К УПРАЖНЕНИЮ №1 СТР. 56</vt:lpstr>
      <vt:lpstr>Какую орфограмму отражает схема?</vt:lpstr>
      <vt:lpstr>ПРОВЕРКА</vt:lpstr>
      <vt:lpstr>Посчитаем?</vt:lpstr>
      <vt:lpstr>Проверим!</vt:lpstr>
      <vt:lpstr>Лирико – математический перерыв</vt:lpstr>
      <vt:lpstr>Ошибки? Отредактируем! </vt:lpstr>
      <vt:lpstr>ПРОВЕРКА</vt:lpstr>
      <vt:lpstr>Замените, где возможно, количественные числительные на собирательные.</vt:lpstr>
      <vt:lpstr>Проверка</vt:lpstr>
      <vt:lpstr> ТЕСТ ПРОВЕРКА</vt:lpstr>
      <vt:lpstr>Подведём итоги </vt:lpstr>
      <vt:lpstr>Домашнее задание: </vt:lpstr>
      <vt:lpstr>Презентация PowerPoint</vt:lpstr>
      <vt:lpstr>Спасибо за работу на уроке</vt:lpstr>
    </vt:vector>
  </TitlesOfParts>
  <Company>USN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 числительное</dc:title>
  <dc:creator>c400</dc:creator>
  <cp:lastModifiedBy>Ирина Диесперова</cp:lastModifiedBy>
  <cp:revision>46</cp:revision>
  <dcterms:created xsi:type="dcterms:W3CDTF">2013-04-18T15:30:16Z</dcterms:created>
  <dcterms:modified xsi:type="dcterms:W3CDTF">2015-03-12T14:12:52Z</dcterms:modified>
</cp:coreProperties>
</file>