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ls" ContentType="application/vnd.ms-exce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theme/themeOverride1.xml" ContentType="application/vnd.openxmlformats-officedocument.themeOverr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theme/themeOverride2.xml" ContentType="application/vnd.openxmlformats-officedocument.themeOverride+xml"/>
  <Default Extension="wav" ContentType="audio/wav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8" r:id="rId2"/>
    <p:sldId id="305" r:id="rId3"/>
    <p:sldId id="257" r:id="rId4"/>
    <p:sldId id="268" r:id="rId5"/>
    <p:sldId id="270" r:id="rId6"/>
    <p:sldId id="276" r:id="rId7"/>
    <p:sldId id="269" r:id="rId8"/>
    <p:sldId id="277" r:id="rId9"/>
    <p:sldId id="271" r:id="rId10"/>
    <p:sldId id="272" r:id="rId11"/>
    <p:sldId id="278" r:id="rId12"/>
    <p:sldId id="273" r:id="rId13"/>
    <p:sldId id="304" r:id="rId14"/>
    <p:sldId id="279" r:id="rId15"/>
    <p:sldId id="260" r:id="rId16"/>
    <p:sldId id="261" r:id="rId17"/>
    <p:sldId id="306" r:id="rId18"/>
    <p:sldId id="266" r:id="rId19"/>
    <p:sldId id="267" r:id="rId20"/>
    <p:sldId id="280" r:id="rId21"/>
    <p:sldId id="262" r:id="rId22"/>
    <p:sldId id="263" r:id="rId23"/>
    <p:sldId id="265" r:id="rId24"/>
    <p:sldId id="264" r:id="rId25"/>
    <p:sldId id="310" r:id="rId26"/>
    <p:sldId id="312" r:id="rId27"/>
    <p:sldId id="282" r:id="rId28"/>
    <p:sldId id="301" r:id="rId29"/>
    <p:sldId id="307" r:id="rId30"/>
    <p:sldId id="309" r:id="rId31"/>
    <p:sldId id="302" r:id="rId32"/>
    <p:sldId id="308" r:id="rId33"/>
    <p:sldId id="283" r:id="rId34"/>
    <p:sldId id="285" r:id="rId35"/>
    <p:sldId id="286" r:id="rId36"/>
    <p:sldId id="289" r:id="rId37"/>
    <p:sldId id="291" r:id="rId38"/>
    <p:sldId id="295" r:id="rId39"/>
    <p:sldId id="303" r:id="rId40"/>
    <p:sldId id="297" r:id="rId41"/>
    <p:sldId id="298" r:id="rId42"/>
    <p:sldId id="299" r:id="rId43"/>
    <p:sldId id="311" r:id="rId4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66" d="100"/>
          <a:sy n="66" d="100"/>
        </p:scale>
        <p:origin x="-2934" y="-108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hPercent val="92"/>
      <c:depthPercent val="100"/>
      <c:rAngAx val="1"/>
    </c:view3D>
    <c:floor>
      <c:spPr>
        <a:solidFill>
          <a:srgbClr val="C0C0C0"/>
        </a:solidFill>
        <a:ln w="3175">
          <a:solidFill>
            <a:schemeClr val="tx1"/>
          </a:solidFill>
          <a:prstDash val="solid"/>
        </a:ln>
      </c:spPr>
    </c:floor>
    <c:sideWall>
      <c:spPr>
        <a:noFill/>
        <a:ln w="12700">
          <a:solidFill>
            <a:schemeClr val="tx1"/>
          </a:solidFill>
          <a:prstDash val="solid"/>
        </a:ln>
      </c:spPr>
    </c:sideWall>
    <c:backWall>
      <c:spPr>
        <a:noFill/>
        <a:ln w="12700">
          <a:solidFill>
            <a:schemeClr val="tx1"/>
          </a:solidFill>
          <a:prstDash val="solid"/>
        </a:ln>
      </c:spPr>
    </c:backWall>
    <c:plotArea>
      <c:layout>
        <c:manualLayout>
          <c:layoutTarget val="inner"/>
          <c:xMode val="edge"/>
          <c:yMode val="edge"/>
          <c:x val="5.8312655086850108E-2"/>
          <c:y val="3.0508474576271212E-2"/>
          <c:w val="0.72580645161290325"/>
          <c:h val="0.8728813559322034"/>
        </c:manualLayout>
      </c:layout>
      <c:bar3DChart>
        <c:barDir val="col"/>
        <c:grouping val="clustered"/>
        <c:ser>
          <c:idx val="0"/>
          <c:order val="0"/>
          <c:tx>
            <c:strRef>
              <c:f>Sheet1!$A$2</c:f>
              <c:strCache>
                <c:ptCount val="1"/>
              </c:strCache>
            </c:strRef>
          </c:tx>
          <c:spPr>
            <a:solidFill>
              <a:schemeClr val="accent1"/>
            </a:solidFill>
            <a:ln w="9247">
              <a:solidFill>
                <a:schemeClr val="tx1"/>
              </a:solidFill>
              <a:prstDash val="solid"/>
            </a:ln>
          </c:spPr>
          <c:dLbls>
            <c:spPr>
              <a:noFill/>
              <a:ln w="18503">
                <a:noFill/>
              </a:ln>
            </c:spPr>
            <c:txPr>
              <a:bodyPr/>
              <a:lstStyle/>
              <a:p>
                <a:pPr>
                  <a:defRPr sz="2184" b="1" i="0" u="none" strike="noStrike" baseline="30000">
                    <a:solidFill>
                      <a:schemeClr val="tx1"/>
                    </a:solidFill>
                    <a:latin typeface="Times New Roman"/>
                    <a:ea typeface="Times New Roman"/>
                    <a:cs typeface="Times New Roman"/>
                  </a:defRPr>
                </a:pPr>
                <a:endParaRPr lang="ru-RU"/>
              </a:p>
            </c:txPr>
            <c:showVal val="1"/>
          </c:dLbls>
          <c:cat>
            <c:strRef>
              <c:f>Sheet1!$B$1:$E$1</c:f>
              <c:strCache>
                <c:ptCount val="2"/>
                <c:pt idx="0">
                  <c:v>2008/2009</c:v>
                </c:pt>
                <c:pt idx="1">
                  <c:v>2009/2010</c:v>
                </c:pt>
              </c:strCache>
            </c:strRef>
          </c:cat>
          <c:val>
            <c:numRef>
              <c:f>Sheet1!$B$2:$E$2</c:f>
              <c:numCache>
                <c:formatCode>General</c:formatCode>
                <c:ptCount val="4"/>
                <c:pt idx="0">
                  <c:v>12</c:v>
                </c:pt>
                <c:pt idx="1">
                  <c:v>17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</c:strCache>
            </c:strRef>
          </c:tx>
          <c:spPr>
            <a:solidFill>
              <a:schemeClr val="tx2">
                <a:lumMod val="75000"/>
              </a:schemeClr>
            </a:solidFill>
            <a:ln w="9247">
              <a:solidFill>
                <a:schemeClr val="tx1"/>
              </a:solidFill>
              <a:prstDash val="solid"/>
            </a:ln>
          </c:spPr>
          <c:dLbls>
            <c:spPr>
              <a:noFill/>
              <a:ln w="18503">
                <a:noFill/>
              </a:ln>
            </c:spPr>
            <c:txPr>
              <a:bodyPr/>
              <a:lstStyle/>
              <a:p>
                <a:pPr>
                  <a:defRPr sz="1717" b="0" i="0" u="none" strike="noStrike" baseline="30000">
                    <a:solidFill>
                      <a:schemeClr val="tx1"/>
                    </a:solidFill>
                    <a:latin typeface="Times New Roman"/>
                    <a:ea typeface="Times New Roman"/>
                    <a:cs typeface="Times New Roman"/>
                  </a:defRPr>
                </a:pPr>
                <a:endParaRPr lang="ru-RU"/>
              </a:p>
            </c:txPr>
            <c:showVal val="1"/>
          </c:dLbls>
          <c:cat>
            <c:strRef>
              <c:f>Sheet1!$B$1:$E$1</c:f>
              <c:strCache>
                <c:ptCount val="2"/>
                <c:pt idx="0">
                  <c:v>2008/2009</c:v>
                </c:pt>
                <c:pt idx="1">
                  <c:v>2009/2010</c:v>
                </c:pt>
              </c:strCache>
            </c:strRef>
          </c:cat>
          <c:val>
            <c:numRef>
              <c:f>Sheet1!$B$3:$E$3</c:f>
              <c:numCache>
                <c:formatCode>General</c:formatCode>
                <c:ptCount val="4"/>
              </c:numCache>
            </c:numRef>
          </c:val>
        </c:ser>
        <c:gapDepth val="0"/>
        <c:shape val="box"/>
        <c:axId val="154239360"/>
        <c:axId val="154240896"/>
        <c:axId val="0"/>
      </c:bar3DChart>
      <c:catAx>
        <c:axId val="154239360"/>
        <c:scaling>
          <c:orientation val="minMax"/>
        </c:scaling>
        <c:axPos val="b"/>
        <c:numFmt formatCode="General" sourceLinked="1"/>
        <c:tickLblPos val="low"/>
        <c:spPr>
          <a:ln w="2311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1785" b="1" i="0" u="none" strike="noStrike" baseline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defRPr>
            </a:pPr>
            <a:endParaRPr lang="ru-RU"/>
          </a:p>
        </c:txPr>
        <c:crossAx val="154240896"/>
        <c:crosses val="autoZero"/>
        <c:auto val="1"/>
        <c:lblAlgn val="ctr"/>
        <c:lblOffset val="100"/>
        <c:tickLblSkip val="1"/>
        <c:tickMarkSkip val="1"/>
      </c:catAx>
      <c:valAx>
        <c:axId val="154240896"/>
        <c:scaling>
          <c:orientation val="minMax"/>
        </c:scaling>
        <c:axPos val="l"/>
        <c:majorGridlines>
          <c:spPr>
            <a:ln w="2311">
              <a:solidFill>
                <a:schemeClr val="tx1"/>
              </a:solidFill>
              <a:prstDash val="solid"/>
            </a:ln>
          </c:spPr>
        </c:majorGridlines>
        <c:numFmt formatCode="General" sourceLinked="1"/>
        <c:tickLblPos val="nextTo"/>
        <c:spPr>
          <a:ln w="2311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1282" b="1" i="0" u="none" strike="noStrike" baseline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defRPr>
            </a:pPr>
            <a:endParaRPr lang="ru-RU"/>
          </a:p>
        </c:txPr>
        <c:crossAx val="154239360"/>
        <c:crosses val="autoZero"/>
        <c:crossBetween val="between"/>
      </c:valAx>
      <c:spPr>
        <a:noFill/>
        <a:ln w="25398">
          <a:noFill/>
        </a:ln>
      </c:spPr>
    </c:plotArea>
    <c:plotVisOnly val="1"/>
    <c:dispBlanksAs val="gap"/>
  </c:chart>
  <c:spPr>
    <a:noFill/>
    <a:ln>
      <a:noFill/>
    </a:ln>
  </c:spPr>
  <c:txPr>
    <a:bodyPr/>
    <a:lstStyle/>
    <a:p>
      <a:pPr>
        <a:defRPr sz="1282" b="1" i="0" u="none" strike="noStrike" baseline="0">
          <a:solidFill>
            <a:schemeClr val="tx1"/>
          </a:solidFill>
          <a:latin typeface="Times New Roman"/>
          <a:ea typeface="Times New Roman"/>
          <a:cs typeface="Times New Roman"/>
        </a:defRPr>
      </a:pPr>
      <a:endParaRPr lang="ru-RU"/>
    </a:p>
  </c:txPr>
  <c:externalData r:id="rId1"/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1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6.png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35A9D4-6C89-4677-A9D6-1DE41447641B}" type="datetimeFigureOut">
              <a:rPr lang="ru-RU"/>
              <a:pPr>
                <a:defRPr/>
              </a:pPr>
              <a:t>16.10.2012</a:t>
            </a:fld>
            <a:endParaRPr lang="ru-RU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382065-F92D-46EF-A610-BB6163388CF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867681-6DFC-47E5-9F5E-F4A24DD427F7}" type="datetimeFigureOut">
              <a:rPr lang="ru-RU"/>
              <a:pPr>
                <a:defRPr/>
              </a:pPr>
              <a:t>16.10.2012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DF3CC2-2EBD-4174-9C67-77B9759671D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E154BB-EDFB-4690-853B-A32B3C3681BE}" type="datetimeFigureOut">
              <a:rPr lang="ru-RU"/>
              <a:pPr>
                <a:defRPr/>
              </a:pPr>
              <a:t>16.10.2012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152DB3-F33E-4FE0-B0E5-15D9F0467D6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0FC830-3A48-474C-973D-109762A96926}" type="datetimeFigureOut">
              <a:rPr lang="ru-RU"/>
              <a:pPr>
                <a:defRPr/>
              </a:pPr>
              <a:t>16.10.2012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C11C87-5540-46ED-BB36-ABC2BC6669F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ECBEFA-4E48-49B2-A9E8-1846FBAD4093}" type="datetimeFigureOut">
              <a:rPr lang="ru-RU"/>
              <a:pPr>
                <a:defRPr/>
              </a:pPr>
              <a:t>16.10.2012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89BF4B-CE5D-4095-B999-CF829701DCC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5200AF-807B-41A5-99C8-397E2F2ABE76}" type="datetimeFigureOut">
              <a:rPr lang="ru-RU"/>
              <a:pPr>
                <a:defRPr/>
              </a:pPr>
              <a:t>16.10.2012</a:t>
            </a:fld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38724B-9712-4E5A-B8E4-B242F0778FA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64D087-DD2D-49CE-8937-D0BF2F3B56C8}" type="datetimeFigureOut">
              <a:rPr lang="ru-RU"/>
              <a:pPr>
                <a:defRPr/>
              </a:pPr>
              <a:t>16.10.2012</a:t>
            </a:fld>
            <a:endParaRPr lang="ru-RU"/>
          </a:p>
        </p:txBody>
      </p:sp>
      <p:sp>
        <p:nvSpPr>
          <p:cNvPr id="8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D44922-3B45-4EFF-AC3A-CA9C4963844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EECE90-9953-4F6C-81B6-62A2553180CE}" type="datetimeFigureOut">
              <a:rPr lang="ru-RU"/>
              <a:pPr>
                <a:defRPr/>
              </a:pPr>
              <a:t>16.10.2012</a:t>
            </a:fld>
            <a:endParaRPr lang="ru-RU"/>
          </a:p>
        </p:txBody>
      </p:sp>
      <p:sp>
        <p:nvSpPr>
          <p:cNvPr id="4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F03DC9-F277-4211-A059-D9AE087A51D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DD60B6-F6FE-4798-AC32-E1BF68A1EE8E}" type="datetimeFigureOut">
              <a:rPr lang="ru-RU"/>
              <a:pPr>
                <a:defRPr/>
              </a:pPr>
              <a:t>16.10.2012</a:t>
            </a:fld>
            <a:endParaRPr lang="ru-RU"/>
          </a:p>
        </p:txBody>
      </p:sp>
      <p:sp>
        <p:nvSpPr>
          <p:cNvPr id="3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606AA0-31B3-45BB-B343-9C70BCB3C3B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D0336B-9476-4BA5-929A-958FD7107958}" type="datetimeFigureOut">
              <a:rPr lang="ru-RU"/>
              <a:pPr>
                <a:defRPr/>
              </a:pPr>
              <a:t>16.10.2012</a:t>
            </a:fld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FF4B03-72F7-4D04-85FB-0BAFDE7B6C8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с одним вырезанным скругленным углом 4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ый треугольник 5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Полилиния 6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9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3CE104-9644-492E-9DBB-63A64F5A8E45}" type="datetimeFigureOut">
              <a:rPr lang="ru-RU"/>
              <a:pPr>
                <a:defRPr/>
              </a:pPr>
              <a:t>16.10.2012</a:t>
            </a:fld>
            <a:endParaRPr lang="ru-RU"/>
          </a:p>
        </p:txBody>
      </p:sp>
      <p:sp>
        <p:nvSpPr>
          <p:cNvPr id="10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2FFD99-8757-464F-B46D-A9CCDCFCA61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4100" name="Заголовок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4101" name="Текст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82B6B12-62CF-451A-830F-0017EDC28134}" type="datetimeFigureOut">
              <a:rPr lang="ru-RU"/>
              <a:pPr>
                <a:defRPr/>
              </a:pPr>
              <a:t>16.10.2012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904E987-F46B-4E31-B008-D1FD54D4B6A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grpSp>
        <p:nvGrpSpPr>
          <p:cNvPr id="4105" name="Группа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63" r:id="rId1"/>
    <p:sldLayoutId id="2147483855" r:id="rId2"/>
    <p:sldLayoutId id="2147483864" r:id="rId3"/>
    <p:sldLayoutId id="2147483856" r:id="rId4"/>
    <p:sldLayoutId id="2147483857" r:id="rId5"/>
    <p:sldLayoutId id="2147483858" r:id="rId6"/>
    <p:sldLayoutId id="2147483859" r:id="rId7"/>
    <p:sldLayoutId id="2147483860" r:id="rId8"/>
    <p:sldLayoutId id="2147483865" r:id="rId9"/>
    <p:sldLayoutId id="2147483861" r:id="rId10"/>
    <p:sldLayoutId id="2147483862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_Microsoft_Office_Excel1.xls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__________Microsoft_Office_Excel2.xls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5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_Microsoft_Office_Excel3.xls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53.jpeg"/><Relationship Id="rId4" Type="http://schemas.openxmlformats.org/officeDocument/2006/relationships/image" Target="../media/image52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57.jpeg"/><Relationship Id="rId4" Type="http://schemas.openxmlformats.org/officeDocument/2006/relationships/image" Target="../media/image56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2.jpeg"/><Relationship Id="rId5" Type="http://schemas.openxmlformats.org/officeDocument/2006/relationships/image" Target="../media/image61.jpeg"/><Relationship Id="rId4" Type="http://schemas.openxmlformats.org/officeDocument/2006/relationships/image" Target="../media/image60.jpe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8.jpeg"/><Relationship Id="rId3" Type="http://schemas.openxmlformats.org/officeDocument/2006/relationships/image" Target="../media/image63.jpeg"/><Relationship Id="rId7" Type="http://schemas.openxmlformats.org/officeDocument/2006/relationships/image" Target="../media/image6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6.jpeg"/><Relationship Id="rId5" Type="http://schemas.openxmlformats.org/officeDocument/2006/relationships/image" Target="../media/image65.jpeg"/><Relationship Id="rId4" Type="http://schemas.openxmlformats.org/officeDocument/2006/relationships/image" Target="../media/image64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1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6.jpeg"/><Relationship Id="rId5" Type="http://schemas.openxmlformats.org/officeDocument/2006/relationships/image" Target="../media/image75.jpeg"/><Relationship Id="rId4" Type="http://schemas.openxmlformats.org/officeDocument/2006/relationships/image" Target="../media/image74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7" Type="http://schemas.openxmlformats.org/officeDocument/2006/relationships/image" Target="../media/image82.jpeg"/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1.jpeg"/><Relationship Id="rId5" Type="http://schemas.openxmlformats.org/officeDocument/2006/relationships/image" Target="../media/image80.jpeg"/><Relationship Id="rId4" Type="http://schemas.openxmlformats.org/officeDocument/2006/relationships/image" Target="../media/image79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jpeg"/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86.jpeg"/><Relationship Id="rId4" Type="http://schemas.openxmlformats.org/officeDocument/2006/relationships/image" Target="../media/image85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jpeg"/><Relationship Id="rId2" Type="http://schemas.openxmlformats.org/officeDocument/2006/relationships/image" Target="../media/image87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9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jpeg"/><Relationship Id="rId2" Type="http://schemas.openxmlformats.org/officeDocument/2006/relationships/image" Target="../media/image90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93.jpeg"/><Relationship Id="rId4" Type="http://schemas.openxmlformats.org/officeDocument/2006/relationships/image" Target="../media/image92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7.jpeg"/><Relationship Id="rId5" Type="http://schemas.openxmlformats.org/officeDocument/2006/relationships/image" Target="../media/image96.jpeg"/><Relationship Id="rId4" Type="http://schemas.openxmlformats.org/officeDocument/2006/relationships/image" Target="../media/image95.jpe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jpeg"/><Relationship Id="rId2" Type="http://schemas.openxmlformats.org/officeDocument/2006/relationships/image" Target="../media/image98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0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jpeg"/><Relationship Id="rId2" Type="http://schemas.openxmlformats.org/officeDocument/2006/relationships/image" Target="../media/image101.jpeg"/><Relationship Id="rId1" Type="http://schemas.openxmlformats.org/officeDocument/2006/relationships/slideLayout" Target="../slideLayouts/slideLayout3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jpeg"/><Relationship Id="rId2" Type="http://schemas.openxmlformats.org/officeDocument/2006/relationships/image" Target="../media/image103.jpeg"/><Relationship Id="rId1" Type="http://schemas.openxmlformats.org/officeDocument/2006/relationships/slideLayout" Target="../slideLayouts/slideLayout3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357166"/>
            <a:ext cx="9144000" cy="1143008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Государственное  бюджетное образовательное учреждение</a:t>
            </a:r>
            <a:br>
              <a:rPr lang="ru-RU" sz="2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начального профессионального образования</a:t>
            </a:r>
            <a:br>
              <a:rPr lang="ru-RU" sz="2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профессиональное училище № 46</a:t>
            </a:r>
            <a:br>
              <a:rPr lang="ru-RU" sz="2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Краснодарского края</a:t>
            </a:r>
            <a:endParaRPr lang="ru-RU" sz="24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2875" y="5715000"/>
            <a:ext cx="9001125" cy="857250"/>
          </a:xfrm>
        </p:spPr>
        <p:txBody>
          <a:bodyPr>
            <a:noAutofit/>
          </a:bodyPr>
          <a:lstStyle/>
          <a:p>
            <a:pPr marR="0" algn="ctr" eaLnBrk="1" hangingPunct="1">
              <a:defRPr/>
            </a:pPr>
            <a:r>
              <a:rPr lang="ru-RU" sz="2400" smtClean="0">
                <a:solidFill>
                  <a:srgbClr val="FFFF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Москалевой Евгении Ивановны</a:t>
            </a:r>
          </a:p>
          <a:p>
            <a:pPr marR="0" algn="ctr" eaLnBrk="1" hangingPunct="1">
              <a:defRPr/>
            </a:pPr>
            <a:r>
              <a:rPr lang="ru-RU" sz="2400" smtClean="0">
                <a:solidFill>
                  <a:srgbClr val="FFFF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преподаватель спецдисциплин по профессии «Повар, кондитер»</a:t>
            </a:r>
          </a:p>
        </p:txBody>
      </p:sp>
      <p:pic>
        <p:nvPicPr>
          <p:cNvPr id="4" name="Picture 2" descr="C:\Users\я\Desktop\Преподаватель года 2012\DSC_0201 - копия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00034" y="1714488"/>
            <a:ext cx="3929090" cy="381400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197" name="Прямоугольник 4"/>
          <p:cNvSpPr>
            <a:spLocks noChangeArrowheads="1"/>
          </p:cNvSpPr>
          <p:nvPr/>
        </p:nvSpPr>
        <p:spPr bwMode="auto">
          <a:xfrm>
            <a:off x="4286250" y="2214563"/>
            <a:ext cx="4857750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ПРЕЗЕНТАЦИЯ</a:t>
            </a:r>
          </a:p>
          <a:p>
            <a:pPr algn="ctr"/>
            <a:r>
              <a:rPr lang="ru-RU" sz="36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ПЕДАГОГИЧЕСКОЙ ИННОВАЦИОННОЙ ДЕЯТЕЛЬНОСТИ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5143500" y="1000125"/>
            <a:ext cx="2428875" cy="2286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>
              <a:buFontTx/>
              <a:buChar char="•"/>
              <a:tabLst>
                <a:tab pos="908050" algn="l"/>
              </a:tabLst>
              <a:defRPr/>
            </a:pPr>
            <a:r>
              <a:rPr lang="ru-RU"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Мозговой штурм </a:t>
            </a:r>
          </a:p>
          <a:p>
            <a:pPr algn="just">
              <a:buFontTx/>
              <a:buChar char="•"/>
              <a:tabLst>
                <a:tab pos="908050" algn="l"/>
              </a:tabLst>
              <a:defRPr/>
            </a:pPr>
            <a:r>
              <a:rPr lang="ru-RU"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(брейнсторм, мозговая атака) </a:t>
            </a:r>
            <a:endParaRPr lang="ru-RU" sz="2000">
              <a:solidFill>
                <a:schemeClr val="tx1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5286375" y="4000500"/>
            <a:ext cx="2500313" cy="242887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Мастер - класс</a:t>
            </a:r>
          </a:p>
        </p:txBody>
      </p:sp>
      <p:sp>
        <p:nvSpPr>
          <p:cNvPr id="6" name="Овал 5"/>
          <p:cNvSpPr/>
          <p:nvPr/>
        </p:nvSpPr>
        <p:spPr>
          <a:xfrm>
            <a:off x="857250" y="4000500"/>
            <a:ext cx="2714625" cy="25003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Кейс - метод</a:t>
            </a:r>
          </a:p>
        </p:txBody>
      </p:sp>
      <p:sp>
        <p:nvSpPr>
          <p:cNvPr id="8" name="Овал 7"/>
          <p:cNvSpPr/>
          <p:nvPr/>
        </p:nvSpPr>
        <p:spPr>
          <a:xfrm>
            <a:off x="357188" y="857250"/>
            <a:ext cx="2643187" cy="242887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Круглый стол, дискуссия, дебаты</a:t>
            </a:r>
          </a:p>
        </p:txBody>
      </p:sp>
      <p:sp>
        <p:nvSpPr>
          <p:cNvPr id="12290" name="Rectangle 2"/>
          <p:cNvSpPr>
            <a:spLocks noChangeArrowheads="1"/>
          </p:cNvSpPr>
          <p:nvPr/>
        </p:nvSpPr>
        <p:spPr bwMode="auto">
          <a:xfrm>
            <a:off x="0" y="0"/>
            <a:ext cx="892968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>
              <a:tabLst>
                <a:tab pos="908050" algn="l"/>
              </a:tabLst>
              <a:defRPr/>
            </a:pPr>
            <a:r>
              <a:rPr lang="ru-RU" sz="3200" b="1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Интерактивные методы обучения</a:t>
            </a:r>
            <a:endParaRPr lang="ru-RU" sz="3200" b="1">
              <a:solidFill>
                <a:srgbClr val="FF0000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12" name="Стрелка вправо 11"/>
          <p:cNvSpPr/>
          <p:nvPr/>
        </p:nvSpPr>
        <p:spPr>
          <a:xfrm>
            <a:off x="3071813" y="2071688"/>
            <a:ext cx="2000250" cy="35718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" name="Стрелка вниз 12"/>
          <p:cNvSpPr/>
          <p:nvPr/>
        </p:nvSpPr>
        <p:spPr>
          <a:xfrm>
            <a:off x="6429375" y="3357563"/>
            <a:ext cx="357188" cy="5715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6" name="Стрелка влево 15"/>
          <p:cNvSpPr/>
          <p:nvPr/>
        </p:nvSpPr>
        <p:spPr>
          <a:xfrm>
            <a:off x="3571875" y="5143500"/>
            <a:ext cx="1643063" cy="35718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7" name="Стрелка вверх 16"/>
          <p:cNvSpPr/>
          <p:nvPr/>
        </p:nvSpPr>
        <p:spPr>
          <a:xfrm>
            <a:off x="1714500" y="3286125"/>
            <a:ext cx="357188" cy="785813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14313" y="428625"/>
            <a:ext cx="8929687" cy="4429125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Анализ конкретных ситуаций (</a:t>
            </a:r>
            <a:r>
              <a:rPr lang="ru-RU" sz="28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case-study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) - эффективный метод активизации учебно-познавательной деятельности обучаемых.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5842" name="Picture 2" descr="C:\Users\я\Desktop\Группа№ 47\практика\DSCF3948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1571612"/>
            <a:ext cx="4190997" cy="328614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5843" name="Picture 3" descr="C:\Users\я\Desktop\Группа№ 47\практика\DSCF3951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929322" y="2571744"/>
            <a:ext cx="3071816" cy="428625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5844" name="Picture 4" descr="C:\Users\я\Desktop\Группа№ 47\практика\DSCF3952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500297" y="2928934"/>
            <a:ext cx="4286279" cy="328614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142852"/>
            <a:ext cx="7851648" cy="642942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«Кейс -метод»</a:t>
            </a:r>
            <a:endParaRPr lang="ru-RU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22" name="Picture 2" descr="C:\Users\я\Desktop\Группа№ 47\практика\DSCF3925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3786190"/>
            <a:ext cx="3786182" cy="283963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24" name="Picture 4" descr="C:\Users\я\Desktop\Группа№ 47\практика\DSCF3936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714876" y="3571876"/>
            <a:ext cx="4667250" cy="350043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25" name="Picture 5" descr="C:\Users\я\Desktop\Группа№ 47\практика\DSCF3940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0" y="214290"/>
            <a:ext cx="3905246" cy="292893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26" name="Picture 6" descr="C:\Users\я\Desktop\Группа№ 47\практика\DSCF3946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072066" y="142852"/>
            <a:ext cx="4381499" cy="328612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3" descr="C:\Users\я\Desktop\Группа№ 47\практика\DSCF3932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2381233" y="2143116"/>
            <a:ext cx="4191029" cy="314327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Овал 10"/>
          <p:cNvSpPr/>
          <p:nvPr/>
        </p:nvSpPr>
        <p:spPr>
          <a:xfrm>
            <a:off x="2643188" y="5572125"/>
            <a:ext cx="3357562" cy="127158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Применение «кейс – метода» во время экскурсии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на производстве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42852"/>
            <a:ext cx="7772400" cy="428628"/>
          </a:xfrm>
        </p:spPr>
        <p:txBody>
          <a:bodyPr/>
          <a:lstStyle/>
          <a:p>
            <a:pPr algn="ctr">
              <a:defRPr/>
            </a:pPr>
            <a:r>
              <a:rPr lang="ru-RU" sz="200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Экскурсия ООО «Дуэт»</a:t>
            </a:r>
            <a:endParaRPr lang="ru-RU" sz="200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7348" name="Picture 4" descr="C:\Users\я\Desktop\Группа№ 47\Дуэт\SDC14710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3143272" cy="271462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7349" name="Picture 5" descr="C:\Users\я\Desktop\Группа№ 47\Дуэт\SDC14712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" y="3286124"/>
            <a:ext cx="3738492" cy="314327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7350" name="Picture 6" descr="C:\Users\я\Desktop\Группа№ 47\Дуэт\SDC14718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929321" y="0"/>
            <a:ext cx="3190897" cy="292893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7351" name="Picture 7" descr="C:\Users\я\Desktop\Группа№ 47\Дуэт\SDC14722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357818" y="3214686"/>
            <a:ext cx="3643338" cy="335758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7352" name="Picture 8" descr="C:\Users\я\Desktop\Группа№ 47\Дуэт\SDC14733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2714612" y="1643050"/>
            <a:ext cx="3857652" cy="292891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3" name="Овал 12"/>
          <p:cNvSpPr/>
          <p:nvPr/>
        </p:nvSpPr>
        <p:spPr>
          <a:xfrm>
            <a:off x="3214688" y="785813"/>
            <a:ext cx="2857500" cy="9286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1400" b="1" dirty="0"/>
              <a:t>Методы развития самостоятельности и активности учащихся</a:t>
            </a:r>
          </a:p>
        </p:txBody>
      </p:sp>
      <p:sp>
        <p:nvSpPr>
          <p:cNvPr id="14" name="Овал 13"/>
          <p:cNvSpPr/>
          <p:nvPr/>
        </p:nvSpPr>
        <p:spPr>
          <a:xfrm>
            <a:off x="2643188" y="5214938"/>
            <a:ext cx="4143375" cy="142875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16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самостоятельное  наблюдение, учебно-производственные экскурсии, решение производственно-технических задач</a:t>
            </a:r>
            <a:endParaRPr lang="ru-RU" sz="1600" dirty="0">
              <a:ea typeface="Calibri" pitchFamily="34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42852"/>
            <a:ext cx="7772400" cy="571504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sz="320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Метод проектов.</a:t>
            </a:r>
            <a:endParaRPr lang="ru-RU" sz="320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507" name="Текст 2"/>
          <p:cNvSpPr>
            <a:spLocks noGrp="1"/>
          </p:cNvSpPr>
          <p:nvPr>
            <p:ph type="body" idx="1"/>
          </p:nvPr>
        </p:nvSpPr>
        <p:spPr>
          <a:xfrm>
            <a:off x="214313" y="857250"/>
            <a:ext cx="8643937" cy="5786438"/>
          </a:xfrm>
        </p:spPr>
        <p:txBody>
          <a:bodyPr/>
          <a:lstStyle/>
          <a:p>
            <a:pPr eaLnBrk="1" hangingPunct="1"/>
            <a:r>
              <a:rPr lang="ru-RU" sz="24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Метод проектов</a:t>
            </a:r>
            <a:r>
              <a:rPr lang="ru-RU" sz="240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smtClean="0">
                <a:latin typeface="Times New Roman" pitchFamily="18" charset="0"/>
                <a:cs typeface="Times New Roman" pitchFamily="18" charset="0"/>
              </a:rPr>
              <a:t>– выполнение индивидуального или группового творческого проекта, по какой – либо теме. </a:t>
            </a:r>
          </a:p>
          <a:p>
            <a:pPr eaLnBrk="1" hangingPunct="1"/>
            <a:r>
              <a:rPr lang="ru-RU" sz="2400" smtClean="0">
                <a:latin typeface="Times New Roman" pitchFamily="18" charset="0"/>
                <a:cs typeface="Times New Roman" pitchFamily="18" charset="0"/>
              </a:rPr>
              <a:t>В данном методе учащиеся: самостоятельно и охотно приобретают недостающие знания из разных источников;</a:t>
            </a:r>
          </a:p>
          <a:p>
            <a:pPr eaLnBrk="1" hangingPunct="1">
              <a:buFontTx/>
              <a:buChar char="-"/>
            </a:pPr>
            <a:r>
              <a:rPr lang="ru-RU" sz="2400" smtClean="0">
                <a:latin typeface="Times New Roman" pitchFamily="18" charset="0"/>
                <a:cs typeface="Times New Roman" pitchFamily="18" charset="0"/>
              </a:rPr>
              <a:t>учатся пользоваться приобретенными знаниями для решения познавательных и практических задач;</a:t>
            </a:r>
          </a:p>
          <a:p>
            <a:pPr eaLnBrk="1" hangingPunct="1">
              <a:buFontTx/>
              <a:buChar char="-"/>
            </a:pPr>
            <a:r>
              <a:rPr lang="ru-RU" sz="2400" smtClean="0">
                <a:latin typeface="Times New Roman" pitchFamily="18" charset="0"/>
                <a:cs typeface="Times New Roman" pitchFamily="18" charset="0"/>
              </a:rPr>
              <a:t>приобретают коммуникативные умения, работая в различных группах;</a:t>
            </a:r>
          </a:p>
          <a:p>
            <a:pPr eaLnBrk="1" hangingPunct="1">
              <a:buFontTx/>
              <a:buChar char="-"/>
            </a:pPr>
            <a:r>
              <a:rPr lang="ru-RU" sz="2400" smtClean="0">
                <a:latin typeface="Times New Roman" pitchFamily="18" charset="0"/>
                <a:cs typeface="Times New Roman" pitchFamily="18" charset="0"/>
              </a:rPr>
              <a:t> развивают исследовательские умения (умения выявления проблем, сбора информации, наблюдения, проведения эксперимента, анализа, построения гипотез, общения); развивают системное мышление. </a:t>
            </a:r>
          </a:p>
          <a:p>
            <a:pPr eaLnBrk="1" hangingPunct="1"/>
            <a:endParaRPr lang="ru-RU" smtClean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285728"/>
            <a:ext cx="8182004" cy="500066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Этапы реализации  методов проектов :</a:t>
            </a:r>
            <a:r>
              <a:rPr lang="ru-RU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7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 имеется собственная подборка заданий)</a:t>
            </a:r>
            <a:endParaRPr lang="ru-RU" sz="27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4282" y="1142984"/>
            <a:ext cx="8715436" cy="5500726"/>
          </a:xfrm>
        </p:spPr>
        <p:txBody>
          <a:bodyPr>
            <a:normAutofit fontScale="92500" lnSpcReduction="20000"/>
          </a:bodyPr>
          <a:lstStyle/>
          <a:p>
            <a:pPr algn="l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2800" kern="10" dirty="0" smtClean="0">
                <a:ln w="9525">
                  <a:noFill/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1 этап - </a:t>
            </a:r>
            <a:r>
              <a:rPr lang="ru-RU" sz="2800" kern="10" dirty="0" smtClean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задания на развитие умений видеть проблемы,  выдвигать гипотезы, задавать вопросы.</a:t>
            </a:r>
          </a:p>
          <a:p>
            <a:pPr algn="just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2800" kern="10" dirty="0" smtClean="0">
                <a:ln w="9525">
                  <a:noFill/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2 этап - </a:t>
            </a:r>
            <a:r>
              <a:rPr lang="ru-RU" sz="2800" kern="10" dirty="0" smtClean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задания на подбор литературы по заданной теме,</a:t>
            </a:r>
          </a:p>
          <a:p>
            <a:pPr algn="just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2800" kern="10" dirty="0" smtClean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ориентировку  в справочнике, в тексте по ключевым словами,  формирование умения видеть главную мысль.</a:t>
            </a:r>
          </a:p>
          <a:p>
            <a:pPr algn="just" eaLnBrk="1" fontAlgn="auto" hangingPunct="1">
              <a:lnSpc>
                <a:spcPct val="110000"/>
              </a:lnSpc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2800" kern="10" dirty="0" smtClean="0">
                <a:ln w="9525">
                  <a:noFill/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3 этап - </a:t>
            </a:r>
            <a:r>
              <a:rPr lang="ru-RU" sz="2800" kern="10" dirty="0" smtClean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задания в виде написания реферата на заданную тему по справочной литературе, выполнение мини-проекта,  поиск своего решения по </a:t>
            </a:r>
          </a:p>
          <a:p>
            <a:pPr algn="just" eaLnBrk="1" fontAlgn="auto" hangingPunct="1">
              <a:lnSpc>
                <a:spcPct val="110000"/>
              </a:lnSpc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2800" kern="10" dirty="0" smtClean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заданной проблеме.</a:t>
            </a:r>
          </a:p>
          <a:p>
            <a:pPr algn="l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2800" kern="10" dirty="0" smtClean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4 этап -</a:t>
            </a:r>
            <a:r>
              <a:rPr lang="ru-RU" sz="2800" kern="10" dirty="0" smtClean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самостоятельное </a:t>
            </a:r>
          </a:p>
          <a:p>
            <a:pPr algn="l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2800" kern="10" dirty="0" smtClean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выполнение  проектов, </a:t>
            </a:r>
          </a:p>
          <a:p>
            <a:pPr algn="l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2800" kern="10" dirty="0" smtClean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исследований   различных  типов.</a:t>
            </a:r>
          </a:p>
          <a:p>
            <a:pPr algn="just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tabLst>
                <a:tab pos="6005513" algn="l"/>
              </a:tabLst>
              <a:defRPr/>
            </a:pPr>
            <a:r>
              <a:rPr lang="ru-RU" sz="2800" kern="10" dirty="0" smtClean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l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ru-RU" dirty="0"/>
          </a:p>
        </p:txBody>
      </p:sp>
      <p:pic>
        <p:nvPicPr>
          <p:cNvPr id="4098" name="Picture 2" descr="C:\Users\я\Desktop\Группа№ 47\фото на уроке\DSCF2611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714876" y="3643314"/>
            <a:ext cx="4095747" cy="321468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285728"/>
            <a:ext cx="7851648" cy="571504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ТИПОЛОГИЯ ПРОЕКТОВ</a:t>
            </a:r>
            <a:endParaRPr lang="ru-RU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3214688" y="857250"/>
            <a:ext cx="2643187" cy="571500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Исследовательские 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214688" y="1571625"/>
            <a:ext cx="2643187" cy="571500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Поисковые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286125" y="2286000"/>
            <a:ext cx="2571750" cy="642938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Творческие</a:t>
            </a:r>
          </a:p>
        </p:txBody>
      </p:sp>
      <p:cxnSp>
        <p:nvCxnSpPr>
          <p:cNvPr id="9" name="Прямая со стрелкой 8"/>
          <p:cNvCxnSpPr/>
          <p:nvPr/>
        </p:nvCxnSpPr>
        <p:spPr>
          <a:xfrm>
            <a:off x="5929313" y="1357313"/>
            <a:ext cx="1428750" cy="1285875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>
            <a:stCxn id="4" idx="1"/>
          </p:cNvCxnSpPr>
          <p:nvPr/>
        </p:nvCxnSpPr>
        <p:spPr>
          <a:xfrm rot="10800000" flipV="1">
            <a:off x="1714500" y="1143000"/>
            <a:ext cx="1500188" cy="150018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Скругленный прямоугольник 12"/>
          <p:cNvSpPr/>
          <p:nvPr/>
        </p:nvSpPr>
        <p:spPr>
          <a:xfrm>
            <a:off x="6858000" y="2643188"/>
            <a:ext cx="2286000" cy="571500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Монопроекты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6858000" y="3429000"/>
            <a:ext cx="2286000" cy="571500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Межпредметные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проекты</a:t>
            </a: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285750" y="2714625"/>
            <a:ext cx="2071688" cy="571500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Краткосрочные</a:t>
            </a: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285750" y="3500438"/>
            <a:ext cx="2071688" cy="571500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Долгосрочные</a:t>
            </a:r>
          </a:p>
        </p:txBody>
      </p:sp>
      <p:cxnSp>
        <p:nvCxnSpPr>
          <p:cNvPr id="22" name="Соединительная линия уступом 21"/>
          <p:cNvCxnSpPr/>
          <p:nvPr/>
        </p:nvCxnSpPr>
        <p:spPr>
          <a:xfrm rot="16200000" flipH="1">
            <a:off x="4643438" y="3143250"/>
            <a:ext cx="2000250" cy="1714500"/>
          </a:xfrm>
          <a:prstGeom prst="bentConnector3">
            <a:avLst>
              <a:gd name="adj1" fmla="val 50000"/>
            </a:avLst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Соединительная линия уступом 23"/>
          <p:cNvCxnSpPr/>
          <p:nvPr/>
        </p:nvCxnSpPr>
        <p:spPr>
          <a:xfrm rot="5400000">
            <a:off x="2964656" y="3178970"/>
            <a:ext cx="1857375" cy="1643062"/>
          </a:xfrm>
          <a:prstGeom prst="bentConnector3">
            <a:avLst>
              <a:gd name="adj1" fmla="val 50000"/>
            </a:avLst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566" name="Прямоугольник 26"/>
          <p:cNvSpPr>
            <a:spLocks noChangeArrowheads="1"/>
          </p:cNvSpPr>
          <p:nvPr/>
        </p:nvSpPr>
        <p:spPr bwMode="auto">
          <a:xfrm>
            <a:off x="5715000" y="5229225"/>
            <a:ext cx="2786063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0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индивидуальные</a:t>
            </a:r>
          </a:p>
          <a:p>
            <a:r>
              <a:rPr lang="ru-RU" sz="20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 парные </a:t>
            </a:r>
          </a:p>
          <a:p>
            <a:r>
              <a:rPr lang="ru-RU" sz="20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 групповые</a:t>
            </a:r>
          </a:p>
          <a:p>
            <a:r>
              <a:rPr lang="ru-RU" sz="20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 коллективные</a:t>
            </a:r>
          </a:p>
        </p:txBody>
      </p:sp>
      <p:sp>
        <p:nvSpPr>
          <p:cNvPr id="23567" name="Прямоугольник 27"/>
          <p:cNvSpPr>
            <a:spLocks noChangeArrowheads="1"/>
          </p:cNvSpPr>
          <p:nvPr/>
        </p:nvSpPr>
        <p:spPr bwMode="auto">
          <a:xfrm>
            <a:off x="2571750" y="5229225"/>
            <a:ext cx="242887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Char char="-"/>
            </a:pPr>
            <a:r>
              <a:rPr lang="ru-RU" sz="20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внутригрупповые</a:t>
            </a:r>
          </a:p>
          <a:p>
            <a:pPr>
              <a:buFontTx/>
              <a:buChar char="-"/>
            </a:pPr>
            <a:r>
              <a:rPr lang="ru-RU" sz="20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межгрупповые</a:t>
            </a:r>
          </a:p>
        </p:txBody>
      </p:sp>
      <p:pic>
        <p:nvPicPr>
          <p:cNvPr id="5122" name="Picture 2" descr="C:\Users\я\Desktop\Группа№ 47\фото на уроке\DSCF2616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429389" y="642917"/>
            <a:ext cx="2714612" cy="203595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3" name="Picture 3" descr="C:\Users\я\Desktop\Группа№ 47\фото на уроке\DSCF2620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4023169"/>
            <a:ext cx="2928926" cy="261916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-214338"/>
            <a:ext cx="7772400" cy="71438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320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Метод исследования:</a:t>
            </a:r>
            <a:endParaRPr lang="ru-RU" sz="320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579" name="Текст 2"/>
          <p:cNvSpPr>
            <a:spLocks noGrp="1"/>
          </p:cNvSpPr>
          <p:nvPr>
            <p:ph type="body" idx="1"/>
          </p:nvPr>
        </p:nvSpPr>
        <p:spPr>
          <a:xfrm>
            <a:off x="357188" y="500063"/>
            <a:ext cx="8501062" cy="5929312"/>
          </a:xfrm>
        </p:spPr>
        <p:txBody>
          <a:bodyPr/>
          <a:lstStyle/>
          <a:p>
            <a:pPr eaLnBrk="1" hangingPunct="1"/>
            <a:r>
              <a:rPr lang="ru-RU" sz="24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Исследовательская работа </a:t>
            </a:r>
            <a:r>
              <a:rPr lang="ru-RU" sz="2400" smtClean="0">
                <a:latin typeface="Times New Roman" pitchFamily="18" charset="0"/>
                <a:cs typeface="Times New Roman" pitchFamily="18" charset="0"/>
              </a:rPr>
              <a:t>- это вид самостоятельной аналитической деятельности обучающихся в области систематизированного изучения какого-либо вопроса или актуальной проблемы, выходящих за рамки учебного процесса. Такая работа способствует созданию общенаучного фундамента и выработке исследовательских навыков. </a:t>
            </a:r>
          </a:p>
          <a:p>
            <a:pPr eaLnBrk="1" hangingPunct="1"/>
            <a:r>
              <a:rPr lang="ru-RU" sz="240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Проведение научного исследования с обучающимися имеет следующие цели: </a:t>
            </a:r>
          </a:p>
          <a:p>
            <a:pPr eaLnBrk="1" hangingPunct="1"/>
            <a:r>
              <a:rPr lang="ru-RU" sz="2400" smtClean="0">
                <a:latin typeface="Times New Roman" pitchFamily="18" charset="0"/>
                <a:cs typeface="Times New Roman" pitchFamily="18" charset="0"/>
              </a:rPr>
              <a:t>- приобщить их к процессу выработки новых знаний; </a:t>
            </a:r>
          </a:p>
          <a:p>
            <a:pPr eaLnBrk="1" hangingPunct="1"/>
            <a:r>
              <a:rPr lang="ru-RU" sz="2400" smtClean="0">
                <a:latin typeface="Times New Roman" pitchFamily="18" charset="0"/>
                <a:cs typeface="Times New Roman" pitchFamily="18" charset="0"/>
              </a:rPr>
              <a:t>-  освоить один из нестандартных видов познавательной деятельности; </a:t>
            </a:r>
          </a:p>
          <a:p>
            <a:pPr eaLnBrk="1" hangingPunct="1"/>
            <a:r>
              <a:rPr lang="ru-RU" sz="2400" smtClean="0">
                <a:latin typeface="Times New Roman" pitchFamily="18" charset="0"/>
                <a:cs typeface="Times New Roman" pitchFamily="18" charset="0"/>
              </a:rPr>
              <a:t>- научить пользоваться нормативной, учебной литературой, практическими материалами; </a:t>
            </a:r>
          </a:p>
          <a:p>
            <a:pPr eaLnBrk="1" hangingPunct="1"/>
            <a:r>
              <a:rPr lang="ru-RU" sz="2400" baseline="3000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2400" smtClean="0">
                <a:latin typeface="Times New Roman" pitchFamily="18" charset="0"/>
                <a:cs typeface="Times New Roman" pitchFamily="18" charset="0"/>
              </a:rPr>
              <a:t>  предоставить возможность выступить публично, провести полемику, донести до слушателей свою точку зрения, обосновать ее.</a:t>
            </a:r>
          </a:p>
          <a:p>
            <a:pPr eaLnBrk="1" hangingPunct="1"/>
            <a:endParaRPr lang="ru-RU" sz="240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я\Documents\Моя\Фото Женя\IMG_3151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3428976"/>
            <a:ext cx="4929190" cy="342902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195" name="Picture 3" descr="C:\Users\я\Documents\Моя\Фото Женя\IMG_3152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643438" y="3357562"/>
            <a:ext cx="4667251" cy="350043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196" name="Picture 4" descr="C:\Users\я\Documents\Моя\Фото Женя\IMG_3154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476718" y="0"/>
            <a:ext cx="4667282" cy="350046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197" name="Picture 5" descr="C:\Users\я\Documents\Моя\Фото Женя\IMG_3153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0" y="1"/>
            <a:ext cx="4786314" cy="358973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Овал 7"/>
          <p:cNvSpPr/>
          <p:nvPr/>
        </p:nvSpPr>
        <p:spPr>
          <a:xfrm>
            <a:off x="3000375" y="2928938"/>
            <a:ext cx="3786188" cy="135731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Урок – проект: Мясорубка с индивидуальным приводом МИМ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82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0" y="214313"/>
            <a:ext cx="9144000" cy="5238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Метод проектной деятельности</a:t>
            </a:r>
            <a:endParaRPr lang="ru-RU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+mn-cs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214290"/>
            <a:ext cx="7851648" cy="642942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Метод исследовательской  деятельность</a:t>
            </a:r>
            <a:endParaRPr lang="ru-RU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20" name="Picture 4" descr="C:\Users\я\Desktop\Группа№ 47\104_FUJI\DSCF4029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643438" y="642917"/>
            <a:ext cx="4500562" cy="389606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221" name="Picture 5" descr="C:\Users\я\Desktop\Группа№ 47\104_FUJI\DSCF4031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714356"/>
            <a:ext cx="4786314" cy="373261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222" name="Picture 6" descr="C:\Users\я\Desktop\Группа№ 47\104_FUJI\DSCF4041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0" y="3857604"/>
            <a:ext cx="4000528" cy="300039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223" name="Picture 7" descr="C:\Users\я\Desktop\Группа№ 47\104_FUJI\DSCF4052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588521" y="3643314"/>
            <a:ext cx="4698387" cy="321468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Овал 10"/>
          <p:cNvSpPr/>
          <p:nvPr/>
        </p:nvSpPr>
        <p:spPr>
          <a:xfrm>
            <a:off x="2786063" y="3286125"/>
            <a:ext cx="3786187" cy="1143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Урок – исследование: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Универсальное тепловое оборудование –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пароконвектоматы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214290"/>
            <a:ext cx="8929718" cy="1000132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Использование современных образовательных технологий</a:t>
            </a:r>
            <a:endParaRPr lang="ru-RU" sz="3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3" name="Group 16"/>
          <p:cNvGrpSpPr>
            <a:grpSpLocks noGrp="1"/>
          </p:cNvGrpSpPr>
          <p:nvPr>
            <p:ph type="subTitle" idx="1"/>
          </p:nvPr>
        </p:nvGrpSpPr>
        <p:grpSpPr bwMode="auto">
          <a:xfrm>
            <a:off x="1214438" y="1357313"/>
            <a:ext cx="7283450" cy="5286375"/>
            <a:chOff x="1514" y="1414"/>
            <a:chExt cx="3670" cy="2138"/>
          </a:xfrm>
        </p:grpSpPr>
        <p:sp>
          <p:nvSpPr>
            <p:cNvPr id="6" name="Freeform 17"/>
            <p:cNvSpPr>
              <a:spLocks/>
            </p:cNvSpPr>
            <p:nvPr/>
          </p:nvSpPr>
          <p:spPr bwMode="gray">
            <a:xfrm>
              <a:off x="4817" y="1446"/>
              <a:ext cx="363" cy="533"/>
            </a:xfrm>
            <a:custGeom>
              <a:avLst/>
              <a:gdLst/>
              <a:ahLst/>
              <a:cxnLst>
                <a:cxn ang="0">
                  <a:pos x="308" y="120"/>
                </a:cxn>
                <a:cxn ang="0">
                  <a:pos x="0" y="444"/>
                </a:cxn>
                <a:cxn ang="0">
                  <a:pos x="0" y="286"/>
                </a:cxn>
                <a:cxn ang="0">
                  <a:pos x="308" y="0"/>
                </a:cxn>
                <a:cxn ang="0">
                  <a:pos x="308" y="120"/>
                </a:cxn>
              </a:cxnLst>
              <a:rect l="0" t="0" r="r" b="b"/>
              <a:pathLst>
                <a:path w="308" h="444">
                  <a:moveTo>
                    <a:pt x="308" y="120"/>
                  </a:moveTo>
                  <a:lnTo>
                    <a:pt x="0" y="444"/>
                  </a:lnTo>
                  <a:lnTo>
                    <a:pt x="0" y="286"/>
                  </a:lnTo>
                  <a:lnTo>
                    <a:pt x="308" y="0"/>
                  </a:lnTo>
                  <a:lnTo>
                    <a:pt x="308" y="120"/>
                  </a:lnTo>
                  <a:close/>
                </a:path>
              </a:pathLst>
            </a:custGeom>
            <a:gradFill rotWithShape="1">
              <a:gsLst>
                <a:gs pos="0">
                  <a:schemeClr val="accent2">
                    <a:gamma/>
                    <a:shade val="46275"/>
                    <a:invGamma/>
                  </a:schemeClr>
                </a:gs>
                <a:gs pos="50000">
                  <a:schemeClr val="accent2"/>
                </a:gs>
                <a:gs pos="100000">
                  <a:schemeClr val="accent2">
                    <a:gamma/>
                    <a:shade val="46275"/>
                    <a:invGamma/>
                  </a:scheme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9223" name="Freeform 18"/>
            <p:cNvSpPr>
              <a:spLocks/>
            </p:cNvSpPr>
            <p:nvPr/>
          </p:nvSpPr>
          <p:spPr bwMode="gray">
            <a:xfrm>
              <a:off x="3078" y="1446"/>
              <a:ext cx="2106" cy="341"/>
            </a:xfrm>
            <a:custGeom>
              <a:avLst/>
              <a:gdLst>
                <a:gd name="T0" fmla="*/ 39920 w 1786"/>
                <a:gd name="T1" fmla="*/ 11006 h 284"/>
                <a:gd name="T2" fmla="*/ 0 w 1786"/>
                <a:gd name="T3" fmla="*/ 11006 h 284"/>
                <a:gd name="T4" fmla="*/ 12035 w 1786"/>
                <a:gd name="T5" fmla="*/ 0 h 284"/>
                <a:gd name="T6" fmla="*/ 48240 w 1786"/>
                <a:gd name="T7" fmla="*/ 0 h 284"/>
                <a:gd name="T8" fmla="*/ 39920 w 1786"/>
                <a:gd name="T9" fmla="*/ 11006 h 28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786"/>
                <a:gd name="T16" fmla="*/ 0 h 284"/>
                <a:gd name="T17" fmla="*/ 1786 w 1786"/>
                <a:gd name="T18" fmla="*/ 284 h 28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786" h="284">
                  <a:moveTo>
                    <a:pt x="1478" y="284"/>
                  </a:moveTo>
                  <a:lnTo>
                    <a:pt x="0" y="284"/>
                  </a:lnTo>
                  <a:lnTo>
                    <a:pt x="446" y="0"/>
                  </a:lnTo>
                  <a:lnTo>
                    <a:pt x="1786" y="0"/>
                  </a:lnTo>
                  <a:lnTo>
                    <a:pt x="1478" y="284"/>
                  </a:lnTo>
                  <a:close/>
                </a:path>
              </a:pathLst>
            </a:custGeom>
            <a:solidFill>
              <a:schemeClr val="accent2"/>
            </a:solidFill>
            <a:ln w="0">
              <a:noFill/>
              <a:round/>
              <a:headEnd/>
              <a:tailEnd/>
            </a:ln>
          </p:spPr>
          <p:txBody>
            <a:bodyPr/>
            <a:lstStyle/>
            <a:p>
              <a:pPr algn="ctr"/>
              <a:r>
                <a:rPr lang="ru-RU" b="1">
                  <a:solidFill>
                    <a:schemeClr val="bg1"/>
                  </a:solidFill>
                  <a:latin typeface="Constantia" pitchFamily="18" charset="0"/>
                </a:rPr>
                <a:t>    </a:t>
              </a:r>
              <a:r>
                <a:rPr lang="ru-RU" b="1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Технология уровневой дифференциации</a:t>
              </a:r>
            </a:p>
          </p:txBody>
        </p:sp>
        <p:sp>
          <p:nvSpPr>
            <p:cNvPr id="8" name="Freeform 19"/>
            <p:cNvSpPr>
              <a:spLocks/>
            </p:cNvSpPr>
            <p:nvPr/>
          </p:nvSpPr>
          <p:spPr bwMode="gray">
            <a:xfrm>
              <a:off x="4452" y="1970"/>
              <a:ext cx="363" cy="530"/>
            </a:xfrm>
            <a:custGeom>
              <a:avLst/>
              <a:gdLst/>
              <a:ahLst/>
              <a:cxnLst>
                <a:cxn ang="0">
                  <a:pos x="308" y="120"/>
                </a:cxn>
                <a:cxn ang="0">
                  <a:pos x="0" y="442"/>
                </a:cxn>
                <a:cxn ang="0">
                  <a:pos x="0" y="286"/>
                </a:cxn>
                <a:cxn ang="0">
                  <a:pos x="308" y="0"/>
                </a:cxn>
                <a:cxn ang="0">
                  <a:pos x="308" y="120"/>
                </a:cxn>
              </a:cxnLst>
              <a:rect l="0" t="0" r="r" b="b"/>
              <a:pathLst>
                <a:path w="308" h="442">
                  <a:moveTo>
                    <a:pt x="308" y="120"/>
                  </a:moveTo>
                  <a:lnTo>
                    <a:pt x="0" y="442"/>
                  </a:lnTo>
                  <a:lnTo>
                    <a:pt x="0" y="286"/>
                  </a:lnTo>
                  <a:lnTo>
                    <a:pt x="308" y="0"/>
                  </a:lnTo>
                  <a:lnTo>
                    <a:pt x="308" y="120"/>
                  </a:lnTo>
                  <a:close/>
                </a:path>
              </a:pathLst>
            </a:custGeom>
            <a:gradFill rotWithShape="1">
              <a:gsLst>
                <a:gs pos="0">
                  <a:schemeClr val="hlink">
                    <a:gamma/>
                    <a:shade val="46275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46275"/>
                    <a:invGamma/>
                  </a:scheme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9225" name="Freeform 20"/>
            <p:cNvSpPr>
              <a:spLocks/>
            </p:cNvSpPr>
            <p:nvPr/>
          </p:nvSpPr>
          <p:spPr bwMode="gray">
            <a:xfrm>
              <a:off x="2555" y="1970"/>
              <a:ext cx="2264" cy="340"/>
            </a:xfrm>
            <a:custGeom>
              <a:avLst/>
              <a:gdLst>
                <a:gd name="T0" fmla="*/ 43565 w 1920"/>
                <a:gd name="T1" fmla="*/ 10384 h 284"/>
                <a:gd name="T2" fmla="*/ 0 w 1920"/>
                <a:gd name="T3" fmla="*/ 10384 h 284"/>
                <a:gd name="T4" fmla="*/ 12035 w 1920"/>
                <a:gd name="T5" fmla="*/ 0 h 284"/>
                <a:gd name="T6" fmla="*/ 51857 w 1920"/>
                <a:gd name="T7" fmla="*/ 0 h 284"/>
                <a:gd name="T8" fmla="*/ 43565 w 1920"/>
                <a:gd name="T9" fmla="*/ 10384 h 28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920"/>
                <a:gd name="T16" fmla="*/ 0 h 284"/>
                <a:gd name="T17" fmla="*/ 1920 w 1920"/>
                <a:gd name="T18" fmla="*/ 284 h 28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920" h="284">
                  <a:moveTo>
                    <a:pt x="1612" y="284"/>
                  </a:moveTo>
                  <a:lnTo>
                    <a:pt x="0" y="284"/>
                  </a:lnTo>
                  <a:lnTo>
                    <a:pt x="446" y="0"/>
                  </a:lnTo>
                  <a:lnTo>
                    <a:pt x="1920" y="0"/>
                  </a:lnTo>
                  <a:lnTo>
                    <a:pt x="1612" y="284"/>
                  </a:lnTo>
                  <a:close/>
                </a:path>
              </a:pathLst>
            </a:custGeom>
            <a:solidFill>
              <a:schemeClr val="hlink"/>
            </a:solidFill>
            <a:ln w="0">
              <a:noFill/>
              <a:round/>
              <a:headEnd/>
              <a:tailEnd/>
            </a:ln>
          </p:spPr>
          <p:txBody>
            <a:bodyPr/>
            <a:lstStyle/>
            <a:p>
              <a:pPr algn="ctr"/>
              <a:r>
                <a:rPr lang="ru-RU" b="1">
                  <a:solidFill>
                    <a:schemeClr val="bg1"/>
                  </a:solidFill>
                  <a:latin typeface="Constantia" pitchFamily="18" charset="0"/>
                </a:rPr>
                <a:t>               </a:t>
              </a:r>
              <a:r>
                <a:rPr lang="ru-RU" b="1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Интерактивные методы </a:t>
              </a:r>
            </a:p>
            <a:p>
              <a:pPr algn="ctr"/>
              <a:r>
                <a:rPr lang="ru-RU" b="1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 обучения</a:t>
              </a:r>
            </a:p>
          </p:txBody>
        </p:sp>
        <p:sp>
          <p:nvSpPr>
            <p:cNvPr id="10" name="Freeform 21"/>
            <p:cNvSpPr>
              <a:spLocks/>
            </p:cNvSpPr>
            <p:nvPr/>
          </p:nvSpPr>
          <p:spPr bwMode="gray">
            <a:xfrm>
              <a:off x="4086" y="2494"/>
              <a:ext cx="362" cy="532"/>
            </a:xfrm>
            <a:custGeom>
              <a:avLst/>
              <a:gdLst/>
              <a:ahLst/>
              <a:cxnLst>
                <a:cxn ang="0">
                  <a:pos x="306" y="122"/>
                </a:cxn>
                <a:cxn ang="0">
                  <a:pos x="0" y="444"/>
                </a:cxn>
                <a:cxn ang="0">
                  <a:pos x="0" y="286"/>
                </a:cxn>
                <a:cxn ang="0">
                  <a:pos x="306" y="0"/>
                </a:cxn>
                <a:cxn ang="0">
                  <a:pos x="306" y="122"/>
                </a:cxn>
              </a:cxnLst>
              <a:rect l="0" t="0" r="r" b="b"/>
              <a:pathLst>
                <a:path w="306" h="444">
                  <a:moveTo>
                    <a:pt x="306" y="122"/>
                  </a:moveTo>
                  <a:lnTo>
                    <a:pt x="0" y="444"/>
                  </a:lnTo>
                  <a:lnTo>
                    <a:pt x="0" y="286"/>
                  </a:lnTo>
                  <a:lnTo>
                    <a:pt x="306" y="0"/>
                  </a:lnTo>
                  <a:lnTo>
                    <a:pt x="306" y="122"/>
                  </a:lnTo>
                  <a:close/>
                </a:path>
              </a:pathLst>
            </a:custGeom>
            <a:gradFill rotWithShape="1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50000">
                  <a:schemeClr val="folHlink"/>
                </a:gs>
                <a:gs pos="100000">
                  <a:schemeClr val="folHlink">
                    <a:gamma/>
                    <a:shade val="46275"/>
                    <a:invGamma/>
                  </a:scheme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1" name="Freeform 22"/>
            <p:cNvSpPr>
              <a:spLocks/>
            </p:cNvSpPr>
            <p:nvPr/>
          </p:nvSpPr>
          <p:spPr bwMode="gray">
            <a:xfrm>
              <a:off x="3722" y="3019"/>
              <a:ext cx="364" cy="533"/>
            </a:xfrm>
            <a:custGeom>
              <a:avLst/>
              <a:gdLst/>
              <a:ahLst/>
              <a:cxnLst>
                <a:cxn ang="0">
                  <a:pos x="308" y="122"/>
                </a:cxn>
                <a:cxn ang="0">
                  <a:pos x="0" y="444"/>
                </a:cxn>
                <a:cxn ang="0">
                  <a:pos x="0" y="286"/>
                </a:cxn>
                <a:cxn ang="0">
                  <a:pos x="308" y="0"/>
                </a:cxn>
                <a:cxn ang="0">
                  <a:pos x="308" y="122"/>
                </a:cxn>
              </a:cxnLst>
              <a:rect l="0" t="0" r="r" b="b"/>
              <a:pathLst>
                <a:path w="308" h="444">
                  <a:moveTo>
                    <a:pt x="308" y="122"/>
                  </a:moveTo>
                  <a:lnTo>
                    <a:pt x="0" y="444"/>
                  </a:lnTo>
                  <a:lnTo>
                    <a:pt x="0" y="286"/>
                  </a:lnTo>
                  <a:lnTo>
                    <a:pt x="308" y="0"/>
                  </a:lnTo>
                  <a:lnTo>
                    <a:pt x="308" y="122"/>
                  </a:lnTo>
                  <a:close/>
                </a:path>
              </a:pathLst>
            </a:custGeom>
            <a:gradFill rotWithShape="1">
              <a:gsLst>
                <a:gs pos="0">
                  <a:schemeClr val="tx1">
                    <a:gamma/>
                    <a:shade val="46275"/>
                    <a:invGamma/>
                  </a:schemeClr>
                </a:gs>
                <a:gs pos="50000">
                  <a:schemeClr val="tx1"/>
                </a:gs>
                <a:gs pos="100000">
                  <a:schemeClr val="tx1">
                    <a:gamma/>
                    <a:shade val="46275"/>
                    <a:invGamma/>
                  </a:scheme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9228" name="Freeform 23"/>
            <p:cNvSpPr>
              <a:spLocks/>
            </p:cNvSpPr>
            <p:nvPr/>
          </p:nvSpPr>
          <p:spPr bwMode="gray">
            <a:xfrm>
              <a:off x="1515" y="3022"/>
              <a:ext cx="2571" cy="340"/>
            </a:xfrm>
            <a:custGeom>
              <a:avLst/>
              <a:gdLst>
                <a:gd name="T0" fmla="*/ 50740 w 2180"/>
                <a:gd name="T1" fmla="*/ 10384 h 284"/>
                <a:gd name="T2" fmla="*/ 0 w 2180"/>
                <a:gd name="T3" fmla="*/ 10384 h 284"/>
                <a:gd name="T4" fmla="*/ 12080 w 2180"/>
                <a:gd name="T5" fmla="*/ 0 h 284"/>
                <a:gd name="T6" fmla="*/ 59063 w 2180"/>
                <a:gd name="T7" fmla="*/ 0 h 284"/>
                <a:gd name="T8" fmla="*/ 50740 w 2180"/>
                <a:gd name="T9" fmla="*/ 10384 h 28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80"/>
                <a:gd name="T16" fmla="*/ 0 h 284"/>
                <a:gd name="T17" fmla="*/ 2180 w 2180"/>
                <a:gd name="T18" fmla="*/ 284 h 28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80" h="284">
                  <a:moveTo>
                    <a:pt x="1872" y="284"/>
                  </a:moveTo>
                  <a:lnTo>
                    <a:pt x="0" y="284"/>
                  </a:lnTo>
                  <a:lnTo>
                    <a:pt x="446" y="0"/>
                  </a:lnTo>
                  <a:lnTo>
                    <a:pt x="2180" y="0"/>
                  </a:lnTo>
                  <a:lnTo>
                    <a:pt x="1872" y="284"/>
                  </a:lnTo>
                  <a:close/>
                </a:path>
              </a:pathLst>
            </a:custGeom>
            <a:solidFill>
              <a:schemeClr val="tx1"/>
            </a:solidFill>
            <a:ln w="0">
              <a:noFill/>
              <a:round/>
              <a:headEnd/>
              <a:tailEnd/>
            </a:ln>
          </p:spPr>
          <p:txBody>
            <a:bodyPr/>
            <a:lstStyle/>
            <a:p>
              <a:pPr algn="ctr"/>
              <a:r>
                <a:rPr lang="ru-RU">
                  <a:latin typeface="Constantia" pitchFamily="18" charset="0"/>
                </a:rPr>
                <a:t>        </a:t>
              </a:r>
              <a:r>
                <a:rPr lang="ru-RU" b="1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Информационно-</a:t>
              </a:r>
            </a:p>
            <a:p>
              <a:pPr algn="ctr"/>
              <a:r>
                <a:rPr lang="ru-RU" b="1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коммуникационные технологии</a:t>
              </a:r>
            </a:p>
          </p:txBody>
        </p:sp>
        <p:sp>
          <p:nvSpPr>
            <p:cNvPr id="9229" name="Freeform 24"/>
            <p:cNvSpPr>
              <a:spLocks/>
            </p:cNvSpPr>
            <p:nvPr/>
          </p:nvSpPr>
          <p:spPr bwMode="gray">
            <a:xfrm>
              <a:off x="1619" y="1414"/>
              <a:ext cx="1468" cy="1879"/>
            </a:xfrm>
            <a:custGeom>
              <a:avLst/>
              <a:gdLst>
                <a:gd name="T0" fmla="*/ 2 w 1824"/>
                <a:gd name="T1" fmla="*/ 3 h 2648"/>
                <a:gd name="T2" fmla="*/ 2 w 1824"/>
                <a:gd name="T3" fmla="*/ 2 h 2648"/>
                <a:gd name="T4" fmla="*/ 2 w 1824"/>
                <a:gd name="T5" fmla="*/ 2 h 2648"/>
                <a:gd name="T6" fmla="*/ 2 w 1824"/>
                <a:gd name="T7" fmla="*/ 1 h 2648"/>
                <a:gd name="T8" fmla="*/ 4 w 1824"/>
                <a:gd name="T9" fmla="*/ 1 h 2648"/>
                <a:gd name="T10" fmla="*/ 5 w 1824"/>
                <a:gd name="T11" fmla="*/ 1 h 2648"/>
                <a:gd name="T12" fmla="*/ 7 w 1824"/>
                <a:gd name="T13" fmla="*/ 1 h 2648"/>
                <a:gd name="T14" fmla="*/ 8 w 1824"/>
                <a:gd name="T15" fmla="*/ 1 h 2648"/>
                <a:gd name="T16" fmla="*/ 10 w 1824"/>
                <a:gd name="T17" fmla="*/ 1 h 2648"/>
                <a:gd name="T18" fmla="*/ 12 w 1824"/>
                <a:gd name="T19" fmla="*/ 1 h 2648"/>
                <a:gd name="T20" fmla="*/ 13 w 1824"/>
                <a:gd name="T21" fmla="*/ 1 h 2648"/>
                <a:gd name="T22" fmla="*/ 14 w 1824"/>
                <a:gd name="T23" fmla="*/ 1 h 2648"/>
                <a:gd name="T24" fmla="*/ 15 w 1824"/>
                <a:gd name="T25" fmla="*/ 1 h 2648"/>
                <a:gd name="T26" fmla="*/ 16 w 1824"/>
                <a:gd name="T27" fmla="*/ 1 h 2648"/>
                <a:gd name="T28" fmla="*/ 16 w 1824"/>
                <a:gd name="T29" fmla="*/ 1 h 2648"/>
                <a:gd name="T30" fmla="*/ 23 w 1824"/>
                <a:gd name="T31" fmla="*/ 1 h 2648"/>
                <a:gd name="T32" fmla="*/ 20 w 1824"/>
                <a:gd name="T33" fmla="*/ 1 h 2648"/>
                <a:gd name="T34" fmla="*/ 20 w 1824"/>
                <a:gd name="T35" fmla="*/ 1 h 2648"/>
                <a:gd name="T36" fmla="*/ 20 w 1824"/>
                <a:gd name="T37" fmla="*/ 1 h 2648"/>
                <a:gd name="T38" fmla="*/ 19 w 1824"/>
                <a:gd name="T39" fmla="*/ 1 h 2648"/>
                <a:gd name="T40" fmla="*/ 18 w 1824"/>
                <a:gd name="T41" fmla="*/ 1 h 2648"/>
                <a:gd name="T42" fmla="*/ 16 w 1824"/>
                <a:gd name="T43" fmla="*/ 1 h 2648"/>
                <a:gd name="T44" fmla="*/ 15 w 1824"/>
                <a:gd name="T45" fmla="*/ 1 h 2648"/>
                <a:gd name="T46" fmla="*/ 13 w 1824"/>
                <a:gd name="T47" fmla="*/ 1 h 2648"/>
                <a:gd name="T48" fmla="*/ 12 w 1824"/>
                <a:gd name="T49" fmla="*/ 1 h 2648"/>
                <a:gd name="T50" fmla="*/ 10 w 1824"/>
                <a:gd name="T51" fmla="*/ 1 h 2648"/>
                <a:gd name="T52" fmla="*/ 8 w 1824"/>
                <a:gd name="T53" fmla="*/ 1 h 2648"/>
                <a:gd name="T54" fmla="*/ 6 w 1824"/>
                <a:gd name="T55" fmla="*/ 1 h 2648"/>
                <a:gd name="T56" fmla="*/ 5 w 1824"/>
                <a:gd name="T57" fmla="*/ 1 h 2648"/>
                <a:gd name="T58" fmla="*/ 3 w 1824"/>
                <a:gd name="T59" fmla="*/ 2 h 2648"/>
                <a:gd name="T60" fmla="*/ 2 w 1824"/>
                <a:gd name="T61" fmla="*/ 2 h 2648"/>
                <a:gd name="T62" fmla="*/ 2 w 1824"/>
                <a:gd name="T63" fmla="*/ 3 h 2648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1824"/>
                <a:gd name="T97" fmla="*/ 0 h 2648"/>
                <a:gd name="T98" fmla="*/ 1824 w 1824"/>
                <a:gd name="T99" fmla="*/ 2648 h 2648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1824" h="2648">
                  <a:moveTo>
                    <a:pt x="0" y="2648"/>
                  </a:moveTo>
                  <a:lnTo>
                    <a:pt x="12" y="2464"/>
                  </a:lnTo>
                  <a:lnTo>
                    <a:pt x="32" y="2288"/>
                  </a:lnTo>
                  <a:lnTo>
                    <a:pt x="56" y="2120"/>
                  </a:lnTo>
                  <a:lnTo>
                    <a:pt x="88" y="1960"/>
                  </a:lnTo>
                  <a:lnTo>
                    <a:pt x="124" y="1808"/>
                  </a:lnTo>
                  <a:lnTo>
                    <a:pt x="166" y="1662"/>
                  </a:lnTo>
                  <a:lnTo>
                    <a:pt x="212" y="1524"/>
                  </a:lnTo>
                  <a:lnTo>
                    <a:pt x="262" y="1394"/>
                  </a:lnTo>
                  <a:lnTo>
                    <a:pt x="316" y="1270"/>
                  </a:lnTo>
                  <a:lnTo>
                    <a:pt x="372" y="1154"/>
                  </a:lnTo>
                  <a:lnTo>
                    <a:pt x="430" y="1044"/>
                  </a:lnTo>
                  <a:lnTo>
                    <a:pt x="490" y="942"/>
                  </a:lnTo>
                  <a:lnTo>
                    <a:pt x="550" y="846"/>
                  </a:lnTo>
                  <a:lnTo>
                    <a:pt x="612" y="758"/>
                  </a:lnTo>
                  <a:lnTo>
                    <a:pt x="672" y="674"/>
                  </a:lnTo>
                  <a:lnTo>
                    <a:pt x="734" y="598"/>
                  </a:lnTo>
                  <a:lnTo>
                    <a:pt x="792" y="528"/>
                  </a:lnTo>
                  <a:lnTo>
                    <a:pt x="850" y="464"/>
                  </a:lnTo>
                  <a:lnTo>
                    <a:pt x="906" y="408"/>
                  </a:lnTo>
                  <a:lnTo>
                    <a:pt x="960" y="356"/>
                  </a:lnTo>
                  <a:lnTo>
                    <a:pt x="1010" y="310"/>
                  </a:lnTo>
                  <a:lnTo>
                    <a:pt x="1056" y="270"/>
                  </a:lnTo>
                  <a:lnTo>
                    <a:pt x="1096" y="236"/>
                  </a:lnTo>
                  <a:lnTo>
                    <a:pt x="1134" y="208"/>
                  </a:lnTo>
                  <a:lnTo>
                    <a:pt x="1164" y="184"/>
                  </a:lnTo>
                  <a:lnTo>
                    <a:pt x="1190" y="166"/>
                  </a:lnTo>
                  <a:lnTo>
                    <a:pt x="1208" y="154"/>
                  </a:lnTo>
                  <a:lnTo>
                    <a:pt x="1220" y="146"/>
                  </a:lnTo>
                  <a:lnTo>
                    <a:pt x="1224" y="144"/>
                  </a:lnTo>
                  <a:lnTo>
                    <a:pt x="848" y="0"/>
                  </a:lnTo>
                  <a:lnTo>
                    <a:pt x="1728" y="56"/>
                  </a:lnTo>
                  <a:lnTo>
                    <a:pt x="1824" y="480"/>
                  </a:lnTo>
                  <a:lnTo>
                    <a:pt x="1568" y="328"/>
                  </a:lnTo>
                  <a:lnTo>
                    <a:pt x="1564" y="328"/>
                  </a:lnTo>
                  <a:lnTo>
                    <a:pt x="1554" y="332"/>
                  </a:lnTo>
                  <a:lnTo>
                    <a:pt x="1538" y="338"/>
                  </a:lnTo>
                  <a:lnTo>
                    <a:pt x="1514" y="346"/>
                  </a:lnTo>
                  <a:lnTo>
                    <a:pt x="1486" y="356"/>
                  </a:lnTo>
                  <a:lnTo>
                    <a:pt x="1452" y="370"/>
                  </a:lnTo>
                  <a:lnTo>
                    <a:pt x="1412" y="388"/>
                  </a:lnTo>
                  <a:lnTo>
                    <a:pt x="1370" y="410"/>
                  </a:lnTo>
                  <a:lnTo>
                    <a:pt x="1322" y="436"/>
                  </a:lnTo>
                  <a:lnTo>
                    <a:pt x="1270" y="466"/>
                  </a:lnTo>
                  <a:lnTo>
                    <a:pt x="1216" y="500"/>
                  </a:lnTo>
                  <a:lnTo>
                    <a:pt x="1158" y="540"/>
                  </a:lnTo>
                  <a:lnTo>
                    <a:pt x="1098" y="584"/>
                  </a:lnTo>
                  <a:lnTo>
                    <a:pt x="1034" y="636"/>
                  </a:lnTo>
                  <a:lnTo>
                    <a:pt x="970" y="692"/>
                  </a:lnTo>
                  <a:lnTo>
                    <a:pt x="904" y="756"/>
                  </a:lnTo>
                  <a:lnTo>
                    <a:pt x="836" y="824"/>
                  </a:lnTo>
                  <a:lnTo>
                    <a:pt x="770" y="900"/>
                  </a:lnTo>
                  <a:lnTo>
                    <a:pt x="700" y="984"/>
                  </a:lnTo>
                  <a:lnTo>
                    <a:pt x="632" y="1076"/>
                  </a:lnTo>
                  <a:lnTo>
                    <a:pt x="566" y="1174"/>
                  </a:lnTo>
                  <a:lnTo>
                    <a:pt x="498" y="1280"/>
                  </a:lnTo>
                  <a:lnTo>
                    <a:pt x="434" y="1394"/>
                  </a:lnTo>
                  <a:lnTo>
                    <a:pt x="370" y="1518"/>
                  </a:lnTo>
                  <a:lnTo>
                    <a:pt x="308" y="1650"/>
                  </a:lnTo>
                  <a:lnTo>
                    <a:pt x="248" y="1792"/>
                  </a:lnTo>
                  <a:lnTo>
                    <a:pt x="192" y="1944"/>
                  </a:lnTo>
                  <a:lnTo>
                    <a:pt x="138" y="2104"/>
                  </a:lnTo>
                  <a:lnTo>
                    <a:pt x="88" y="2274"/>
                  </a:lnTo>
                  <a:lnTo>
                    <a:pt x="42" y="2456"/>
                  </a:lnTo>
                  <a:lnTo>
                    <a:pt x="0" y="2648"/>
                  </a:lnTo>
                  <a:close/>
                </a:path>
              </a:pathLst>
            </a:custGeom>
            <a:gradFill rotWithShape="1">
              <a:gsLst>
                <a:gs pos="0">
                  <a:srgbClr val="D11364"/>
                </a:gs>
                <a:gs pos="100000">
                  <a:srgbClr val="61092E"/>
                </a:gs>
              </a:gsLst>
              <a:lin ang="5400000" scaled="1"/>
            </a:gradFill>
            <a:ln w="0">
              <a:noFill/>
              <a:round/>
              <a:headEnd/>
              <a:tailEnd/>
            </a:ln>
          </p:spPr>
          <p:txBody>
            <a:bodyPr/>
            <a:lstStyle/>
            <a:p>
              <a:endParaRPr lang="ru-RU">
                <a:latin typeface="Constantia" pitchFamily="18" charset="0"/>
              </a:endParaRPr>
            </a:p>
          </p:txBody>
        </p:sp>
        <p:sp>
          <p:nvSpPr>
            <p:cNvPr id="14" name="Rectangle 25"/>
            <p:cNvSpPr>
              <a:spLocks noChangeArrowheads="1"/>
            </p:cNvSpPr>
            <p:nvPr/>
          </p:nvSpPr>
          <p:spPr bwMode="gray">
            <a:xfrm>
              <a:off x="3082" y="1787"/>
              <a:ext cx="1743" cy="192"/>
            </a:xfrm>
            <a:prstGeom prst="rect">
              <a:avLst/>
            </a:prstGeom>
            <a:gradFill rotWithShape="1">
              <a:gsLst>
                <a:gs pos="0">
                  <a:schemeClr val="accent2">
                    <a:gamma/>
                    <a:shade val="72549"/>
                    <a:invGamma/>
                  </a:schemeClr>
                </a:gs>
                <a:gs pos="50000">
                  <a:schemeClr val="accent2"/>
                </a:gs>
                <a:gs pos="100000">
                  <a:schemeClr val="accent2">
                    <a:gamma/>
                    <a:shade val="72549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b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Игровые технологии</a:t>
              </a:r>
              <a:endParaRPr lang="en-US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5" name="Rectangle 26"/>
            <p:cNvSpPr>
              <a:spLocks noChangeArrowheads="1"/>
            </p:cNvSpPr>
            <p:nvPr/>
          </p:nvSpPr>
          <p:spPr bwMode="gray">
            <a:xfrm>
              <a:off x="2556" y="2310"/>
              <a:ext cx="1900" cy="187"/>
            </a:xfrm>
            <a:prstGeom prst="rect">
              <a:avLst/>
            </a:prstGeom>
            <a:gradFill rotWithShape="1">
              <a:gsLst>
                <a:gs pos="0">
                  <a:schemeClr val="hlink">
                    <a:gamma/>
                    <a:shade val="72549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72549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b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Проблемное обучение</a:t>
              </a:r>
              <a:endParaRPr lang="en-US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9232" name="Freeform 27"/>
            <p:cNvSpPr>
              <a:spLocks/>
            </p:cNvSpPr>
            <p:nvPr/>
          </p:nvSpPr>
          <p:spPr bwMode="gray">
            <a:xfrm>
              <a:off x="2036" y="2494"/>
              <a:ext cx="2415" cy="343"/>
            </a:xfrm>
            <a:custGeom>
              <a:avLst/>
              <a:gdLst>
                <a:gd name="T0" fmla="*/ 47078 w 2048"/>
                <a:gd name="T1" fmla="*/ 10819 h 286"/>
                <a:gd name="T2" fmla="*/ 0 w 2048"/>
                <a:gd name="T3" fmla="*/ 10819 h 286"/>
                <a:gd name="T4" fmla="*/ 12044 w 2048"/>
                <a:gd name="T5" fmla="*/ 0 h 286"/>
                <a:gd name="T6" fmla="*/ 55350 w 2048"/>
                <a:gd name="T7" fmla="*/ 0 h 286"/>
                <a:gd name="T8" fmla="*/ 47078 w 2048"/>
                <a:gd name="T9" fmla="*/ 10819 h 28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048"/>
                <a:gd name="T16" fmla="*/ 0 h 286"/>
                <a:gd name="T17" fmla="*/ 2048 w 2048"/>
                <a:gd name="T18" fmla="*/ 286 h 28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048" h="286">
                  <a:moveTo>
                    <a:pt x="1742" y="286"/>
                  </a:moveTo>
                  <a:lnTo>
                    <a:pt x="0" y="286"/>
                  </a:lnTo>
                  <a:lnTo>
                    <a:pt x="446" y="0"/>
                  </a:lnTo>
                  <a:lnTo>
                    <a:pt x="2048" y="0"/>
                  </a:lnTo>
                  <a:lnTo>
                    <a:pt x="1742" y="286"/>
                  </a:lnTo>
                  <a:close/>
                </a:path>
              </a:pathLst>
            </a:custGeom>
            <a:solidFill>
              <a:schemeClr val="folHlink"/>
            </a:solidFill>
            <a:ln w="0">
              <a:noFill/>
              <a:round/>
              <a:headEnd/>
              <a:tailEnd/>
            </a:ln>
          </p:spPr>
          <p:txBody>
            <a:bodyPr/>
            <a:lstStyle/>
            <a:p>
              <a:pPr algn="ctr"/>
              <a:r>
                <a:rPr lang="ru-RU" b="1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Личностно-</a:t>
              </a:r>
            </a:p>
            <a:p>
              <a:pPr algn="ctr"/>
              <a:r>
                <a:rPr lang="ru-RU" b="1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ориентированное обучение</a:t>
              </a:r>
            </a:p>
          </p:txBody>
        </p:sp>
        <p:sp>
          <p:nvSpPr>
            <p:cNvPr id="17" name="Rectangle 28"/>
            <p:cNvSpPr>
              <a:spLocks noChangeArrowheads="1"/>
            </p:cNvSpPr>
            <p:nvPr/>
          </p:nvSpPr>
          <p:spPr bwMode="gray">
            <a:xfrm>
              <a:off x="2038" y="2836"/>
              <a:ext cx="2056" cy="189"/>
            </a:xfrm>
            <a:prstGeom prst="rect">
              <a:avLst/>
            </a:prstGeom>
            <a:gradFill rotWithShape="1">
              <a:gsLst>
                <a:gs pos="0">
                  <a:schemeClr val="folHlink">
                    <a:gamma/>
                    <a:shade val="72549"/>
                    <a:invGamma/>
                  </a:schemeClr>
                </a:gs>
                <a:gs pos="50000">
                  <a:schemeClr val="folHlink"/>
                </a:gs>
                <a:gs pos="100000">
                  <a:schemeClr val="folHlink">
                    <a:gamma/>
                    <a:shade val="72549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b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Метод проектов, исследований</a:t>
              </a:r>
              <a:endParaRPr lang="en-US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8" name="Rectangle 29"/>
            <p:cNvSpPr>
              <a:spLocks noChangeArrowheads="1"/>
            </p:cNvSpPr>
            <p:nvPr/>
          </p:nvSpPr>
          <p:spPr bwMode="gray">
            <a:xfrm>
              <a:off x="1514" y="3363"/>
              <a:ext cx="2213" cy="187"/>
            </a:xfrm>
            <a:prstGeom prst="rect">
              <a:avLst/>
            </a:prstGeom>
            <a:gradFill rotWithShape="1">
              <a:gsLst>
                <a:gs pos="0">
                  <a:schemeClr val="tx1">
                    <a:gamma/>
                    <a:shade val="72549"/>
                    <a:invGamma/>
                  </a:schemeClr>
                </a:gs>
                <a:gs pos="50000">
                  <a:schemeClr val="tx1"/>
                </a:gs>
                <a:gs pos="100000">
                  <a:schemeClr val="tx1">
                    <a:gamma/>
                    <a:shade val="72549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b="1" dirty="0" err="1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Деятельностный</a:t>
              </a:r>
              <a:r>
                <a:rPr lang="ru-RU" b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 метод</a:t>
              </a:r>
              <a:endParaRPr lang="en-US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pic>
        <p:nvPicPr>
          <p:cNvPr id="3074" name="Picture 2" descr="C:\Users\я\Desktop\Группа№ 47\практика\DSCF3934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1142984"/>
            <a:ext cx="2643174" cy="264320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6" name="Picture 4" descr="C:\Users\я\Desktop\Группа№ 47\фото на уроке\DSCF2612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572250" y="3429000"/>
            <a:ext cx="2571750" cy="34290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41" name="Picture 5" descr="C:\Users\я\Desktop\Группа№ 47\8 марта\SDC13310 - копия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143604" y="571480"/>
            <a:ext cx="3000396" cy="400052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Прямоугольник 8"/>
          <p:cNvSpPr/>
          <p:nvPr/>
        </p:nvSpPr>
        <p:spPr>
          <a:xfrm>
            <a:off x="785813" y="142875"/>
            <a:ext cx="7358062" cy="107791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Выступают с докладами, рефератами,  разрабатывают презентации</a:t>
            </a:r>
            <a:endParaRPr lang="ru-RU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1" name="Picture 3" descr="C:\Users\я\Desktop\группа 44\Классный час\Урок повара. 002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3714752"/>
            <a:ext cx="4357686" cy="314324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Picture 2" descr="G:\103_PANA\P1030734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214810" y="3268264"/>
            <a:ext cx="4786316" cy="358973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Picture 6" descr="C:\Users\я\Desktop\Группа№ 47\открытый урок\DSCF3993 - копия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42910" y="1071546"/>
            <a:ext cx="4286280" cy="314545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7188" y="0"/>
            <a:ext cx="8429625" cy="1357313"/>
          </a:xfrm>
        </p:spPr>
        <p:txBody>
          <a:bodyPr>
            <a:normAutofit/>
          </a:bodyPr>
          <a:lstStyle/>
          <a:p>
            <a:pPr marR="0" algn="ctr" eaLnBrk="1" hangingPunct="1">
              <a:lnSpc>
                <a:spcPct val="90000"/>
              </a:lnSpc>
              <a:defRPr/>
            </a:pPr>
            <a:r>
              <a:rPr lang="ru-RU" sz="28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Результаты итоговой аттестации по предмету: «Оборудование предприятий общественного питания».</a:t>
            </a:r>
            <a:endParaRPr lang="ru-RU" sz="2800" b="1" smtClean="0">
              <a:solidFill>
                <a:srgbClr val="FF0000"/>
              </a:solidFill>
            </a:endParaRPr>
          </a:p>
        </p:txBody>
      </p:sp>
      <p:graphicFrame>
        <p:nvGraphicFramePr>
          <p:cNvPr id="1026" name="Диаграмма 3"/>
          <p:cNvGraphicFramePr>
            <a:graphicFrameLocks/>
          </p:cNvGraphicFramePr>
          <p:nvPr/>
        </p:nvGraphicFramePr>
        <p:xfrm>
          <a:off x="0" y="1357313"/>
          <a:ext cx="8929688" cy="5072062"/>
        </p:xfrm>
        <a:graphic>
          <a:graphicData uri="http://schemas.openxmlformats.org/presentationml/2006/ole">
            <p:oleObj spid="_x0000_s1026" r:id="rId3" imgW="8931414" imgH="5072312" progId="Excel.Chart.8">
              <p:embed/>
            </p:oleObj>
          </a:graphicData>
        </a:graphic>
      </p:graphicFrame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214290"/>
            <a:ext cx="7851648" cy="1071570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Результаты итоговых выпускных экзаменов по предмету «Оборудование предприятий общественного питания»</a:t>
            </a:r>
            <a:endParaRPr lang="ru-RU" sz="2800" dirty="0">
              <a:solidFill>
                <a:srgbClr val="FF0000"/>
              </a:solidFill>
            </a:endParaRPr>
          </a:p>
        </p:txBody>
      </p:sp>
      <p:pic>
        <p:nvPicPr>
          <p:cNvPr id="7" name="Picture 2" descr="C:\Users\я\Desktop\группа\Экзамен\SDC1080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43571" y="928671"/>
            <a:ext cx="3500429" cy="282725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graphicFrame>
        <p:nvGraphicFramePr>
          <p:cNvPr id="2050" name="Диаграмма 7"/>
          <p:cNvGraphicFramePr>
            <a:graphicFrameLocks/>
          </p:cNvGraphicFramePr>
          <p:nvPr/>
        </p:nvGraphicFramePr>
        <p:xfrm>
          <a:off x="428625" y="1357313"/>
          <a:ext cx="8286750" cy="5214937"/>
        </p:xfrm>
        <a:graphic>
          <a:graphicData uri="http://schemas.openxmlformats.org/presentationml/2006/ole">
            <p:oleObj spid="_x0000_s2050" r:id="rId4" imgW="8291279" imgH="5212532" progId="Excel.Chart.8">
              <p:embed/>
            </p:oleObj>
          </a:graphicData>
        </a:graphic>
      </p:graphicFrame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4313" y="285750"/>
            <a:ext cx="8572500" cy="1071563"/>
          </a:xfrm>
        </p:spPr>
        <p:txBody>
          <a:bodyPr>
            <a:normAutofit/>
          </a:bodyPr>
          <a:lstStyle/>
          <a:p>
            <a:pPr marR="0" algn="ctr" eaLnBrk="1" hangingPunct="1">
              <a:defRPr/>
            </a:pPr>
            <a:r>
              <a:rPr lang="ru-RU" sz="28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Учащиеся выпущенные с повышенным разрядом по профессии «Повар,кондитер</a:t>
            </a:r>
            <a:r>
              <a:rPr lang="ru-RU" smtClean="0"/>
              <a:t>»</a:t>
            </a:r>
          </a:p>
        </p:txBody>
      </p:sp>
      <p:graphicFrame>
        <p:nvGraphicFramePr>
          <p:cNvPr id="4" name="Object 6"/>
          <p:cNvGraphicFramePr>
            <a:graphicFrameLocks noGrp="1" noChangeAspect="1"/>
          </p:cNvGraphicFramePr>
          <p:nvPr>
            <p:ph/>
          </p:nvPr>
        </p:nvGraphicFramePr>
        <p:xfrm>
          <a:off x="0" y="1976438"/>
          <a:ext cx="9144000" cy="45783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7170" name="Picture 2" descr="C:\Users\я\Desktop\группа 44\2010-05-05, Последний звонок-2010\Последний звонок-2010 023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929322" y="3714752"/>
            <a:ext cx="3214678" cy="287538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171" name="Picture 3" descr="C:\Users\я\Desktop\группа 44\2010-05-05, Последний звонок-2010\Последний звонок-2010 046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905478" y="1428736"/>
            <a:ext cx="3238522" cy="250033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85720" y="357166"/>
            <a:ext cx="8501122" cy="500066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Результаты трудоустройства выпускников</a:t>
            </a:r>
            <a:endParaRPr lang="ru-RU" sz="2800" dirty="0">
              <a:solidFill>
                <a:srgbClr val="FF0000"/>
              </a:solidFill>
            </a:endParaRPr>
          </a:p>
        </p:txBody>
      </p:sp>
      <p:graphicFrame>
        <p:nvGraphicFramePr>
          <p:cNvPr id="3074" name="Диаграмма 3"/>
          <p:cNvGraphicFramePr>
            <a:graphicFrameLocks/>
          </p:cNvGraphicFramePr>
          <p:nvPr/>
        </p:nvGraphicFramePr>
        <p:xfrm>
          <a:off x="0" y="1143000"/>
          <a:ext cx="7000875" cy="4714875"/>
        </p:xfrm>
        <a:graphic>
          <a:graphicData uri="http://schemas.openxmlformats.org/presentationml/2006/ole">
            <p:oleObj spid="_x0000_s3074" r:id="rId3" imgW="6998815" imgH="4718713" progId="Excel.Chart.8">
              <p:embed/>
            </p:oleObj>
          </a:graphicData>
        </a:graphic>
      </p:graphicFrame>
      <p:pic>
        <p:nvPicPr>
          <p:cNvPr id="6146" name="Picture 2" descr="C:\Users\я\Desktop\Группа№ 47\SDC14731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643702" y="642918"/>
            <a:ext cx="2714626" cy="340518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4" descr="C:\Users\я\Documents\Моя\июл 08 2007\S5001271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643703" y="3143248"/>
            <a:ext cx="2500298" cy="335758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214290"/>
            <a:ext cx="7851648" cy="71438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Перспективы и планируемые результаты</a:t>
            </a:r>
            <a:endParaRPr lang="ru-RU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699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7188" y="1000125"/>
            <a:ext cx="8429625" cy="5429250"/>
          </a:xfrm>
        </p:spPr>
        <p:txBody>
          <a:bodyPr/>
          <a:lstStyle/>
          <a:p>
            <a:pPr marR="0" algn="l" eaLnBrk="1" hangingPunct="1">
              <a:lnSpc>
                <a:spcPct val="90000"/>
              </a:lnSpc>
            </a:pPr>
            <a:r>
              <a:rPr lang="ru-RU" smtClean="0"/>
              <a:t>-Работаю над созданием графика проведения лабораторно – практических занятий с учащимися  на предприятиях общественного питания;</a:t>
            </a:r>
          </a:p>
          <a:p>
            <a:pPr marR="0" algn="l" eaLnBrk="1" hangingPunct="1">
              <a:lnSpc>
                <a:spcPct val="90000"/>
              </a:lnSpc>
            </a:pPr>
            <a:r>
              <a:rPr lang="ru-RU" smtClean="0"/>
              <a:t>- Посещаю предприятия общественного питания с целью выявления модернизированного  оборудования;</a:t>
            </a:r>
          </a:p>
          <a:p>
            <a:pPr marR="0" algn="l" eaLnBrk="1" hangingPunct="1">
              <a:lnSpc>
                <a:spcPct val="90000"/>
              </a:lnSpc>
            </a:pPr>
            <a:r>
              <a:rPr lang="ru-RU" smtClean="0"/>
              <a:t>- Согласовываю с администрацией училища и руководителями предприятия график проведения лабораторно – практических занятий на производстве;</a:t>
            </a:r>
          </a:p>
          <a:p>
            <a:pPr marR="0" algn="l" eaLnBrk="1" hangingPunct="1">
              <a:lnSpc>
                <a:spcPct val="90000"/>
              </a:lnSpc>
            </a:pPr>
            <a:r>
              <a:rPr lang="ru-RU" smtClean="0"/>
              <a:t>- Помогаю учащимся в решении вопроса о летнем трудоустройстве на предприятия общественного питания;</a:t>
            </a:r>
          </a:p>
          <a:p>
            <a:pPr marR="0" algn="l" eaLnBrk="1" hangingPunct="1">
              <a:lnSpc>
                <a:spcPct val="90000"/>
              </a:lnSpc>
            </a:pPr>
            <a:r>
              <a:rPr lang="ru-RU" smtClean="0"/>
              <a:t>- Планирую выдать проектно – исследовательские  задания по изучению нового модернизированного оборудования;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85728"/>
            <a:ext cx="8643998" cy="1571636"/>
          </a:xfrm>
        </p:spPr>
        <p:txBody>
          <a:bodyPr/>
          <a:lstStyle/>
          <a:p>
            <a:pPr algn="just">
              <a:defRPr/>
            </a:pPr>
            <a:r>
              <a:rPr lang="ru-RU" sz="320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Методическая тема, над которой я работаю «Пути, формы и методы социализации личности учащихся в условиях НПО». </a:t>
            </a:r>
            <a:endParaRPr lang="ru-RU" sz="320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723" name="Текст 2"/>
          <p:cNvSpPr>
            <a:spLocks noGrp="1"/>
          </p:cNvSpPr>
          <p:nvPr>
            <p:ph type="body" idx="1"/>
          </p:nvPr>
        </p:nvSpPr>
        <p:spPr>
          <a:xfrm>
            <a:off x="530225" y="2000250"/>
            <a:ext cx="7772400" cy="4572000"/>
          </a:xfrm>
        </p:spPr>
        <p:txBody>
          <a:bodyPr/>
          <a:lstStyle/>
          <a:p>
            <a:pPr algn="just"/>
            <a:r>
              <a:rPr lang="ru-RU" sz="2800" smtClean="0">
                <a:latin typeface="Times New Roman" pitchFamily="18" charset="0"/>
                <a:cs typeface="Times New Roman" pitchFamily="18" charset="0"/>
              </a:rPr>
              <a:t>Задачи:</a:t>
            </a:r>
          </a:p>
          <a:p>
            <a:pPr algn="just"/>
            <a:r>
              <a:rPr lang="ru-RU" sz="2800" smtClean="0">
                <a:latin typeface="Times New Roman" pitchFamily="18" charset="0"/>
                <a:cs typeface="Times New Roman" pitchFamily="18" charset="0"/>
              </a:rPr>
              <a:t>-воспитание у учащихся гражданственности, патриотизма, уважения к правам ,свободам и обязанностям человека;</a:t>
            </a:r>
          </a:p>
          <a:p>
            <a:pPr algn="just"/>
            <a:r>
              <a:rPr lang="ru-RU" sz="2800" smtClean="0">
                <a:latin typeface="Times New Roman" pitchFamily="18" charset="0"/>
                <a:cs typeface="Times New Roman" pitchFamily="18" charset="0"/>
              </a:rPr>
              <a:t>- развитие и воспитание трудолюбия, творческого отношения к учению ,труду и жизни;</a:t>
            </a:r>
          </a:p>
          <a:p>
            <a:pPr algn="just"/>
            <a:r>
              <a:rPr lang="ru-RU" sz="2800" smtClean="0">
                <a:latin typeface="Times New Roman" pitchFamily="18" charset="0"/>
                <a:cs typeface="Times New Roman" pitchFamily="18" charset="0"/>
              </a:rPr>
              <a:t>-формирование ценностного отношения к здоровью и здоровому образу жизни;</a:t>
            </a:r>
          </a:p>
          <a:p>
            <a:pPr algn="just"/>
            <a:r>
              <a:rPr lang="ru-RU" sz="2800" smtClean="0">
                <a:latin typeface="Times New Roman" pitchFamily="18" charset="0"/>
                <a:cs typeface="Times New Roman" pitchFamily="18" charset="0"/>
              </a:rPr>
              <a:t>-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Текст 2"/>
          <p:cNvSpPr>
            <a:spLocks noGrp="1"/>
          </p:cNvSpPr>
          <p:nvPr>
            <p:ph type="body" idx="1"/>
          </p:nvPr>
        </p:nvSpPr>
        <p:spPr>
          <a:xfrm>
            <a:off x="142875" y="214313"/>
            <a:ext cx="8858250" cy="642937"/>
          </a:xfrm>
        </p:spPr>
        <p:txBody>
          <a:bodyPr/>
          <a:lstStyle/>
          <a:p>
            <a:pPr algn="ctr"/>
            <a:r>
              <a:rPr lang="ru-RU" sz="4400" b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Воспитательная работа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29A1F27-522E-42DB-8D4F-43CF866E8E4A}" type="slidenum">
              <a:rPr lang="ru-RU" smtClean="0"/>
              <a:pPr>
                <a:defRPr/>
              </a:pPr>
              <a:t>27</a:t>
            </a:fld>
            <a:endParaRPr lang="ru-RU"/>
          </a:p>
        </p:txBody>
      </p:sp>
      <p:pic>
        <p:nvPicPr>
          <p:cNvPr id="31748" name="Picture 2" descr="C:\Users\я\Desktop\Группа№ 47\1 сентября\SDC12426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286250" y="3357563"/>
            <a:ext cx="4429125" cy="3322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9" name="Picture 3" descr="C:\Users\я\Desktop\группа 44\2010-05-05, Последний звонок-2010\Последний звонок-2010 045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14313" y="1000125"/>
            <a:ext cx="4667250" cy="35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Овал 6"/>
          <p:cNvSpPr/>
          <p:nvPr/>
        </p:nvSpPr>
        <p:spPr>
          <a:xfrm>
            <a:off x="5000625" y="1143000"/>
            <a:ext cx="3000375" cy="11287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/>
              <a:t>Группа № 44</a:t>
            </a:r>
          </a:p>
        </p:txBody>
      </p:sp>
      <p:sp>
        <p:nvSpPr>
          <p:cNvPr id="8" name="Овал 7"/>
          <p:cNvSpPr/>
          <p:nvPr/>
        </p:nvSpPr>
        <p:spPr>
          <a:xfrm>
            <a:off x="857250" y="5214938"/>
            <a:ext cx="2786063" cy="105727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/>
              <a:t>Группа № 47</a:t>
            </a:r>
          </a:p>
        </p:txBody>
      </p:sp>
    </p:spTree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1285861"/>
            <a:ext cx="8572560" cy="5214974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ru-RU" sz="2000" smtClean="0">
                <a:ln w="5000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</a:rPr>
              <a:t> </a:t>
            </a:r>
            <a:r>
              <a:rPr lang="ru-RU" sz="2000" smtClean="0">
                <a:ln w="5000" cmpd="sng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smtClean="0">
                <a:ln w="5000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Классные часы посвященные</a:t>
            </a:r>
            <a:br>
              <a:rPr lang="ru-RU" sz="2800" smtClean="0">
                <a:ln w="5000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smtClean="0">
                <a:ln w="5000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патриотическому воспитанию</a:t>
            </a:r>
            <a:endParaRPr lang="ru-RU" sz="2800">
              <a:ln w="5000" cmpd="sng">
                <a:solidFill>
                  <a:schemeClr val="tx1"/>
                </a:solidFill>
                <a:prstDash val="solid"/>
              </a:ln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0" y="0"/>
            <a:ext cx="9144000" cy="928670"/>
          </a:xfrm>
        </p:spPr>
        <p:txBody>
          <a:bodyPr>
            <a:normAutofit fontScale="55000" lnSpcReduction="20000"/>
          </a:bodyPr>
          <a:lstStyle/>
          <a:p>
            <a:pPr algn="ctr">
              <a:defRPr/>
            </a:pP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 Воспитание у учащихся уважения к правам ,свободам и обязанностям человека</a:t>
            </a:r>
            <a:r>
              <a:rPr lang="ru-RU" sz="2800" b="1" i="1" dirty="0" smtClean="0">
                <a:ln w="5000" cmpd="sng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latin typeface="Times New Roman" pitchFamily="18" charset="0"/>
              </a:rPr>
              <a:t/>
            </a:r>
            <a:br>
              <a:rPr lang="ru-RU" sz="2800" b="1" i="1" dirty="0" smtClean="0">
                <a:ln w="5000" cmpd="sng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latin typeface="Times New Roman" pitchFamily="18" charset="0"/>
              </a:rPr>
            </a:br>
            <a:endParaRPr lang="ru-RU" sz="2800" b="1" i="1" dirty="0">
              <a:solidFill>
                <a:srgbClr val="FF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D1BC440-EE63-4A7A-B1F5-64CFF7157EBB}" type="slidenum">
              <a:rPr lang="ru-RU" smtClean="0"/>
              <a:pPr>
                <a:defRPr/>
              </a:pPr>
              <a:t>28</a:t>
            </a:fld>
            <a:endParaRPr lang="ru-RU"/>
          </a:p>
        </p:txBody>
      </p:sp>
      <p:pic>
        <p:nvPicPr>
          <p:cNvPr id="32773" name="Picture 2" descr="C:\Users\я\Desktop\группа\Память о вас жива\Месячник ОМР-2009. 09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14750" y="785813"/>
            <a:ext cx="3595688" cy="2697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4" name="Picture 3" descr="C:\Users\я\Desktop\группа\2009-12-15, Классный час\Классный час 002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14313" y="1643063"/>
            <a:ext cx="45720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5" name="Picture 4" descr="C:\Users\я\Desktop\группа\9 мая\День Победы-2009. 078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357813" y="3714750"/>
            <a:ext cx="3786187" cy="284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Овал 7"/>
          <p:cNvSpPr/>
          <p:nvPr/>
        </p:nvSpPr>
        <p:spPr>
          <a:xfrm>
            <a:off x="285750" y="714375"/>
            <a:ext cx="3071813" cy="107156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/>
              <a:t>Классный час: «Символы нашей большой и малой Родины»</a:t>
            </a:r>
          </a:p>
        </p:txBody>
      </p:sp>
      <p:sp>
        <p:nvSpPr>
          <p:cNvPr id="9" name="Овал 8"/>
          <p:cNvSpPr/>
          <p:nvPr/>
        </p:nvSpPr>
        <p:spPr>
          <a:xfrm>
            <a:off x="6286500" y="2643188"/>
            <a:ext cx="2857500" cy="14859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/>
              <a:t>Классный час: «Память о Вас жива!»</a:t>
            </a:r>
          </a:p>
        </p:txBody>
      </p:sp>
    </p:spTree>
  </p:cSld>
  <p:clrMapOvr>
    <a:masterClrMapping/>
  </p:clrMapOvr>
  <p:transition>
    <p:dissolv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0"/>
            <a:ext cx="7772400" cy="571480"/>
          </a:xfrm>
        </p:spPr>
        <p:txBody>
          <a:bodyPr/>
          <a:lstStyle/>
          <a:p>
            <a:pPr algn="ctr">
              <a:defRPr/>
            </a:pPr>
            <a:r>
              <a:rPr lang="ru-RU" sz="320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Районные мероприятия</a:t>
            </a:r>
            <a:endParaRPr lang="ru-RU" sz="320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6" descr="C:\Users\я\Desktop\Группа№ 47\блюда 47\SDC13520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857752" y="571480"/>
            <a:ext cx="4071966" cy="30539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Picture 7" descr="C:\Users\я\Desktop\Группа№ 47\блюда 47\SDC14205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786446" y="3238499"/>
            <a:ext cx="2714626" cy="36195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2" name="Picture 2" descr="C:\Users\саша\Desktop\Кудря\9 мая Каша\9 мая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0" y="571480"/>
            <a:ext cx="4802188" cy="36004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3" name="Picture 3" descr="C:\Users\саша\Desktop\Кудря\9 мая Каша\Изображение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2643174" y="3142798"/>
            <a:ext cx="2786081" cy="371520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4" name="Овал 13"/>
          <p:cNvSpPr/>
          <p:nvPr/>
        </p:nvSpPr>
        <p:spPr>
          <a:xfrm>
            <a:off x="0" y="3214688"/>
            <a:ext cx="2714625" cy="185737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/>
              <a:t>9 Мая «День  Победы»</a:t>
            </a:r>
          </a:p>
          <a:p>
            <a:pPr algn="ctr"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Полевая кухня для ветеранов ВОВ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1428736"/>
          </a:xfrm>
        </p:spPr>
        <p:txBody>
          <a:bodyPr/>
          <a:lstStyle/>
          <a:p>
            <a:pPr algn="just" eaLnBrk="1" fontAlgn="auto" hangingPunct="1">
              <a:spcAft>
                <a:spcPts val="0"/>
              </a:spcAft>
              <a:defRPr/>
            </a:pPr>
            <a:r>
              <a:rPr lang="ru-RU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Цель:</a:t>
            </a:r>
            <a:r>
              <a:rPr lang="ru-RU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интеллектуальное развитие личности, </a:t>
            </a:r>
            <a:b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формирование критического и творческого мышления, </a:t>
            </a:r>
            <a:b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умения работать с информацией</a:t>
            </a:r>
            <a:r>
              <a:rPr lang="ru-RU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7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1428750"/>
            <a:ext cx="9144000" cy="5286375"/>
          </a:xfrm>
        </p:spPr>
        <p:txBody>
          <a:bodyPr>
            <a:normAutofit/>
          </a:bodyPr>
          <a:lstStyle/>
          <a:p>
            <a:pPr marR="0" algn="just" eaLnBrk="1" hangingPunct="1">
              <a:lnSpc>
                <a:spcPct val="80000"/>
              </a:lnSpc>
              <a:defRPr/>
            </a:pPr>
            <a:r>
              <a:rPr lang="ru-RU" sz="22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   Задачи инновационной деятельности:</a:t>
            </a:r>
          </a:p>
          <a:p>
            <a:pPr marR="0" algn="just" eaLnBrk="1" hangingPunct="1">
              <a:buFont typeface="Arial" charset="0"/>
              <a:buChar char="•"/>
              <a:defRPr/>
            </a:pPr>
            <a:r>
              <a:rPr lang="ru-RU" sz="2400" smtClean="0">
                <a:effectLst>
                  <a:outerShdw blurRad="38100" dist="38100" dir="2700000" algn="tl">
                    <a:srgbClr val="04617B"/>
                  </a:outerShdw>
                </a:effectLst>
                <a:latin typeface="Times New Roman" pitchFamily="18" charset="0"/>
                <a:cs typeface="Times New Roman" pitchFamily="18" charset="0"/>
              </a:rPr>
              <a:t>формировать у каждого учащегося ключевых общих компетенции, отдавая приоритет профессиональным компетенциям;</a:t>
            </a:r>
          </a:p>
          <a:p>
            <a:pPr marR="0" algn="just" eaLnBrk="1" hangingPunct="1">
              <a:buFont typeface="Arial" charset="0"/>
              <a:buChar char="•"/>
              <a:defRPr/>
            </a:pPr>
            <a:r>
              <a:rPr lang="ru-RU" sz="2400" smtClean="0">
                <a:effectLst>
                  <a:outerShdw blurRad="38100" dist="38100" dir="2700000" algn="tl">
                    <a:srgbClr val="04617B"/>
                  </a:outerShdw>
                </a:effectLst>
                <a:latin typeface="Times New Roman" pitchFamily="18" charset="0"/>
                <a:cs typeface="Times New Roman" pitchFamily="18" charset="0"/>
              </a:rPr>
              <a:t>реализовывать идею непрерывного обогащения  информационной, коммуникативной культуры учащегося за счёт индивидуальной, творческой, созидательной деятельности в процессе освоения предмета;</a:t>
            </a:r>
          </a:p>
          <a:p>
            <a:pPr marR="0" algn="just" eaLnBrk="1" hangingPunct="1">
              <a:buFont typeface="Arial" charset="0"/>
              <a:buChar char="•"/>
              <a:defRPr/>
            </a:pPr>
            <a:r>
              <a:rPr lang="ru-RU" sz="2400" smtClean="0">
                <a:effectLst>
                  <a:outerShdw blurRad="38100" dist="38100" dir="2700000" algn="tl">
                    <a:srgbClr val="04617B"/>
                  </a:outerShdw>
                </a:effectLst>
                <a:latin typeface="Times New Roman" pitchFamily="18" charset="0"/>
                <a:cs typeface="Times New Roman" pitchFamily="18" charset="0"/>
              </a:rPr>
              <a:t>развивать творческую инициативу ученика;</a:t>
            </a:r>
          </a:p>
          <a:p>
            <a:pPr marR="0" algn="just" eaLnBrk="1" hangingPunct="1">
              <a:buFont typeface="Arial" charset="0"/>
              <a:buChar char="•"/>
              <a:defRPr/>
            </a:pPr>
            <a:r>
              <a:rPr lang="ru-RU" sz="2400" smtClean="0">
                <a:effectLst>
                  <a:outerShdw blurRad="38100" dist="38100" dir="2700000" algn="tl">
                    <a:srgbClr val="04617B"/>
                  </a:outerShdw>
                </a:effectLst>
                <a:latin typeface="Times New Roman" pitchFamily="18" charset="0"/>
                <a:cs typeface="Times New Roman" pitchFamily="18" charset="0"/>
              </a:rPr>
              <a:t>воспитывать уверенность в себе, </a:t>
            </a:r>
          </a:p>
          <a:p>
            <a:pPr marR="0" algn="just" eaLnBrk="1" hangingPunct="1">
              <a:buFont typeface="Arial" charset="0"/>
              <a:buChar char="•"/>
              <a:defRPr/>
            </a:pPr>
            <a:r>
              <a:rPr lang="ru-RU" sz="2400" smtClean="0">
                <a:effectLst>
                  <a:outerShdw blurRad="38100" dist="38100" dir="2700000" algn="tl">
                    <a:srgbClr val="04617B"/>
                  </a:outerShdw>
                </a:effectLst>
                <a:latin typeface="Times New Roman" pitchFamily="18" charset="0"/>
                <a:cs typeface="Times New Roman" pitchFamily="18" charset="0"/>
              </a:rPr>
              <a:t>потребность осознавать, что путь к  </a:t>
            </a:r>
          </a:p>
          <a:p>
            <a:pPr marR="0" algn="just" eaLnBrk="1" hangingPunct="1">
              <a:buFont typeface="Arial" charset="0"/>
              <a:buChar char="•"/>
              <a:defRPr/>
            </a:pPr>
            <a:r>
              <a:rPr lang="ru-RU" sz="2400" smtClean="0">
                <a:effectLst>
                  <a:outerShdw blurRad="38100" dist="38100" dir="2700000" algn="tl">
                    <a:srgbClr val="04617B"/>
                  </a:outerShdw>
                </a:effectLst>
                <a:latin typeface="Times New Roman" pitchFamily="18" charset="0"/>
                <a:cs typeface="Times New Roman" pitchFamily="18" charset="0"/>
              </a:rPr>
              <a:t>успешной будущей профессиональной </a:t>
            </a:r>
          </a:p>
          <a:p>
            <a:pPr marR="0" algn="just" eaLnBrk="1" hangingPunct="1">
              <a:buFont typeface="Arial" charset="0"/>
              <a:buChar char="•"/>
              <a:defRPr/>
            </a:pPr>
            <a:r>
              <a:rPr lang="ru-RU" sz="2400" smtClean="0">
                <a:effectLst>
                  <a:outerShdw blurRad="38100" dist="38100" dir="2700000" algn="tl">
                    <a:srgbClr val="04617B"/>
                  </a:outerShdw>
                </a:effectLst>
                <a:latin typeface="Times New Roman" pitchFamily="18" charset="0"/>
                <a:cs typeface="Times New Roman" pitchFamily="18" charset="0"/>
              </a:rPr>
              <a:t>деятельности лежит через творческое начало.</a:t>
            </a:r>
          </a:p>
        </p:txBody>
      </p:sp>
      <p:pic>
        <p:nvPicPr>
          <p:cNvPr id="2050" name="Picture 2" descr="C:\Users\я\Desktop\Группа№ 47\практика\DSCF3933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000728" y="4143380"/>
            <a:ext cx="3143272" cy="23574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214290"/>
            <a:ext cx="7772400" cy="714380"/>
          </a:xfrm>
        </p:spPr>
        <p:txBody>
          <a:bodyPr/>
          <a:lstStyle/>
          <a:p>
            <a:pPr algn="ctr">
              <a:defRPr/>
            </a:pPr>
            <a:r>
              <a:rPr lang="ru-RU" sz="360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Помощь ветеранам училища</a:t>
            </a:r>
            <a:endParaRPr lang="ru-RU" sz="360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EDB3F78-15A6-4449-89D8-29535F394AB3}" type="slidenum">
              <a:rPr lang="ru-RU" smtClean="0"/>
              <a:pPr>
                <a:defRPr/>
              </a:pPr>
              <a:t>30</a:t>
            </a:fld>
            <a:endParaRPr lang="ru-RU"/>
          </a:p>
        </p:txBody>
      </p:sp>
      <p:pic>
        <p:nvPicPr>
          <p:cNvPr id="23555" name="Picture 3" descr="C:\Users\я\Desktop\Группа№ 47\104_FUJI\DSCF4072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214678" y="1214422"/>
            <a:ext cx="2714626" cy="36195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3556" name="Picture 4" descr="C:\Users\я\Desktop\Группа№ 47\104_FUJI\DSCF4076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00034" y="928670"/>
            <a:ext cx="2464593" cy="328612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3557" name="Picture 5" descr="C:\Users\я\Desktop\Группа№ 47\104_FUJI\DSCF4077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643438" y="3857604"/>
            <a:ext cx="4000528" cy="300039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3558" name="Picture 6" descr="C:\Users\я\Desktop\Группа№ 47\104_FUJI\DSCF4090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285720" y="4125520"/>
            <a:ext cx="3643306" cy="273248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3559" name="Picture 7" descr="C:\Users\я\Desktop\Группа№ 47\104_FUJI\DSCF4080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6024539" y="1214422"/>
            <a:ext cx="3119461" cy="233959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Текст 2"/>
          <p:cNvSpPr>
            <a:spLocks noGrp="1"/>
          </p:cNvSpPr>
          <p:nvPr>
            <p:ph type="body" idx="1"/>
          </p:nvPr>
        </p:nvSpPr>
        <p:spPr>
          <a:xfrm>
            <a:off x="0" y="0"/>
            <a:ext cx="9144000" cy="642938"/>
          </a:xfrm>
        </p:spPr>
        <p:txBody>
          <a:bodyPr/>
          <a:lstStyle/>
          <a:p>
            <a:pPr algn="ctr"/>
            <a:r>
              <a:rPr lang="ru-RU" b="1" smtClean="0"/>
              <a:t>Мероприятия направленные на формирование ценностного отношения к здоровью  и здоровому образу жизни: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6020FE9-126C-4E66-AA3F-9568AE7F0AD3}" type="slidenum">
              <a:rPr lang="ru-RU" smtClean="0"/>
              <a:pPr>
                <a:defRPr/>
              </a:pPr>
              <a:t>31</a:t>
            </a:fld>
            <a:endParaRPr lang="ru-RU"/>
          </a:p>
        </p:txBody>
      </p:sp>
      <p:pic>
        <p:nvPicPr>
          <p:cNvPr id="4098" name="Picture 2" descr="C:\Users\я\Desktop\группа\Наркотик\SDC10728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-214346" y="500042"/>
            <a:ext cx="4357718" cy="300039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099" name="Picture 3" descr="C:\Users\я\Desktop\группа\Наркотик\SDC10734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447083" y="642918"/>
            <a:ext cx="3696917" cy="378621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9458" name="Picture 2" descr="C:\Users\я\Pictures\MP Navigator EX\2012_05_02\IMG_0037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214678" y="1785926"/>
            <a:ext cx="2222770" cy="314324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9" name="Овал 8"/>
          <p:cNvSpPr/>
          <p:nvPr/>
        </p:nvSpPr>
        <p:spPr>
          <a:xfrm>
            <a:off x="3643313" y="857250"/>
            <a:ext cx="3000375" cy="1214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/>
              <a:t>«Мы против наркотиков»!</a:t>
            </a:r>
          </a:p>
        </p:txBody>
      </p:sp>
      <p:pic>
        <p:nvPicPr>
          <p:cNvPr id="31753" name="Picture 9" descr="C:\Users\я\Desktop\Группа№ 47\конфетка за сигаретку\IMG_2247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-214346" y="3214686"/>
            <a:ext cx="4143404" cy="364331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1754" name="Picture 10" descr="C:\Users\я\Desktop\Группа№ 47\конфетка за сигаретку\PC210022.JP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3071802" y="3929066"/>
            <a:ext cx="4000528" cy="292893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1755" name="Picture 11" descr="C:\Users\я\Desktop\Группа№ 47\конфетка за сигаретку\IMG_2240.JPG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6143636" y="3643314"/>
            <a:ext cx="3000364" cy="321468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dissolv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Users\я\Desktop\группа 44\Новая папка\День района 2009. 047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19031" y="428604"/>
            <a:ext cx="4167217" cy="314327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Овал 4"/>
          <p:cNvSpPr/>
          <p:nvPr/>
        </p:nvSpPr>
        <p:spPr>
          <a:xfrm>
            <a:off x="357188" y="3857625"/>
            <a:ext cx="3357562" cy="1214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Волонтерские акции </a:t>
            </a:r>
          </a:p>
        </p:txBody>
      </p:sp>
      <p:pic>
        <p:nvPicPr>
          <p:cNvPr id="6" name="Рисунок 5" descr="G:\День рождения-2009. 072.jpg"/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000496" y="3286124"/>
            <a:ext cx="4857784" cy="328614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3" descr="G:\КУЛИНАРНАЯ СИМФОНИЯ\PB270107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000496" y="357165"/>
            <a:ext cx="4572032" cy="307183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6870" name="Прямоугольник 8"/>
          <p:cNvSpPr>
            <a:spLocks noChangeArrowheads="1"/>
          </p:cNvSpPr>
          <p:nvPr/>
        </p:nvSpPr>
        <p:spPr bwMode="auto">
          <a:xfrm>
            <a:off x="785813" y="0"/>
            <a:ext cx="792956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Районные мероприятия: волонтерские акции</a:t>
            </a:r>
            <a:endParaRPr lang="ru-RU" sz="2400" b="1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-357214"/>
            <a:ext cx="8715436" cy="1071570"/>
          </a:xfrm>
        </p:spPr>
        <p:txBody>
          <a:bodyPr/>
          <a:lstStyle/>
          <a:p>
            <a:pPr algn="ctr">
              <a:defRPr/>
            </a:pPr>
            <a:r>
              <a:rPr lang="ru-RU" sz="240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Развитие и воспитание трудолюбия, творческого отношения к учению, труду и жизни.</a:t>
            </a:r>
            <a:endParaRPr lang="ru-RU" sz="240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62" name="Picture 2" descr="C:\Users\я\Desktop\Группа№ 47\масленица\SDC13218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3214686"/>
            <a:ext cx="3921156" cy="335758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0964" name="Picture 4" descr="C:\Users\я\Desktop\Группа№ 47\масленица\SDC13210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642918"/>
            <a:ext cx="4643438" cy="25717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0968" name="Picture 8" descr="C:\Users\я\Desktop\Группа№ 47\масленица\SDC13212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572000" y="785794"/>
            <a:ext cx="4286280" cy="289323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0969" name="Picture 9" descr="C:\Users\я\Desktop\Группа№ 47\масленица\SDC13213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916334" y="3786190"/>
            <a:ext cx="4227666" cy="299779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3" name="Овал 12"/>
          <p:cNvSpPr/>
          <p:nvPr/>
        </p:nvSpPr>
        <p:spPr>
          <a:xfrm>
            <a:off x="2000250" y="3071813"/>
            <a:ext cx="4429125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/>
              <a:t>Конкурс «Масленица»</a:t>
            </a:r>
          </a:p>
          <a:p>
            <a:pPr algn="ctr">
              <a:defRPr/>
            </a:pPr>
            <a:r>
              <a:rPr lang="ru-RU" dirty="0"/>
              <a:t>1-е место</a:t>
            </a:r>
          </a:p>
        </p:txBody>
      </p:sp>
      <p:pic>
        <p:nvPicPr>
          <p:cNvPr id="14" name="Picture 7" descr="C:\Users\саша\Desktop\Кудря\кофейная\1111110005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3143240" y="4002065"/>
            <a:ext cx="2296266" cy="285593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0"/>
            <a:ext cx="7772400" cy="642918"/>
          </a:xfrm>
        </p:spPr>
        <p:txBody>
          <a:bodyPr/>
          <a:lstStyle/>
          <a:p>
            <a:pPr algn="ctr">
              <a:defRPr/>
            </a:pPr>
            <a:r>
              <a:rPr lang="ru-RU" sz="320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Краевые мероприятия</a:t>
            </a:r>
            <a:endParaRPr lang="ru-RU" sz="320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8915" name="Текст 2"/>
          <p:cNvSpPr>
            <a:spLocks noGrp="1"/>
          </p:cNvSpPr>
          <p:nvPr>
            <p:ph type="body" idx="1"/>
          </p:nvPr>
        </p:nvSpPr>
        <p:spPr>
          <a:xfrm>
            <a:off x="530225" y="2705100"/>
            <a:ext cx="7772400" cy="1509713"/>
          </a:xfrm>
        </p:spPr>
        <p:txBody>
          <a:bodyPr/>
          <a:lstStyle/>
          <a:p>
            <a:endParaRPr lang="ru-RU" smtClean="0"/>
          </a:p>
        </p:txBody>
      </p:sp>
      <p:pic>
        <p:nvPicPr>
          <p:cNvPr id="4" name="Picture 7" descr="C:\Users\саша\Desktop\Кудря\кофейная\1111110001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500826" y="285728"/>
            <a:ext cx="2428892" cy="323765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Picture 2" descr="C:\Users\саша\Desktop\Кудря\Создай себя сам Мастер класс\SDC10315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28596" y="714356"/>
            <a:ext cx="3995936" cy="2996952"/>
          </a:xfrm>
          <a:prstGeom prst="roundRect">
            <a:avLst/>
          </a:prstGeom>
          <a:noFill/>
        </p:spPr>
      </p:pic>
      <p:pic>
        <p:nvPicPr>
          <p:cNvPr id="6" name="Picture 2" descr="C:\Users\саша\Desktop\Кудря\ярмарка\SDC12535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0" y="3714752"/>
            <a:ext cx="3557451" cy="2882427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 descr="G:\КУЛИНАРНАЯ СИМФОНИЯ\PB270022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655169" y="3286124"/>
            <a:ext cx="3488832" cy="321471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Picture 2" descr="G:\КУЛИНАРНАЯ СИМФОНИЯ\PB270018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2928926" y="642918"/>
            <a:ext cx="3500462" cy="278608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9" name="Picture 2" descr="C:\Users\я\Desktop\Группа№ 47\ярмарка\SDC12530.JP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2857489" y="3429000"/>
            <a:ext cx="3143272" cy="305399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0" name="Овал 9"/>
          <p:cNvSpPr/>
          <p:nvPr/>
        </p:nvSpPr>
        <p:spPr>
          <a:xfrm>
            <a:off x="2857500" y="5929313"/>
            <a:ext cx="22860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Выставка – ярмарка    </a:t>
            </a:r>
          </a:p>
          <a:p>
            <a:pPr algn="ctr">
              <a:defRPr/>
            </a:pP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г. Краснодар</a:t>
            </a:r>
          </a:p>
        </p:txBody>
      </p:sp>
      <p:sp>
        <p:nvSpPr>
          <p:cNvPr id="11" name="Овал 10"/>
          <p:cNvSpPr/>
          <p:nvPr/>
        </p:nvSpPr>
        <p:spPr>
          <a:xfrm>
            <a:off x="4714875" y="2786063"/>
            <a:ext cx="3000375" cy="100012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Форум «Создай себя сам»</a:t>
            </a: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0"/>
            <a:ext cx="7772400" cy="642918"/>
          </a:xfrm>
        </p:spPr>
        <p:txBody>
          <a:bodyPr/>
          <a:lstStyle/>
          <a:p>
            <a:pPr algn="ctr">
              <a:defRPr/>
            </a:pPr>
            <a:r>
              <a:rPr lang="ru-RU" sz="320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Краевые мероприятия</a:t>
            </a:r>
            <a:endParaRPr lang="ru-RU" sz="320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9939" name="Текст 2"/>
          <p:cNvSpPr>
            <a:spLocks noGrp="1"/>
          </p:cNvSpPr>
          <p:nvPr>
            <p:ph type="body" idx="1"/>
          </p:nvPr>
        </p:nvSpPr>
        <p:spPr>
          <a:xfrm>
            <a:off x="530225" y="2705100"/>
            <a:ext cx="7772400" cy="1509713"/>
          </a:xfrm>
        </p:spPr>
        <p:txBody>
          <a:bodyPr/>
          <a:lstStyle/>
          <a:p>
            <a:endParaRPr lang="ru-RU" smtClean="0"/>
          </a:p>
        </p:txBody>
      </p:sp>
      <p:pic>
        <p:nvPicPr>
          <p:cNvPr id="43011" name="Picture 3" descr="C:\Users\я\Desktop\группа 44\2009-09-07, Легенды Тамани\Легенды Тамани. 102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14282" y="642918"/>
            <a:ext cx="4500594" cy="337544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Picture 4" descr="C:\Users\я\Desktop\группа 44\2009-09-07, Легенды Тамани\Легенды Тамани. 075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000628" y="857231"/>
            <a:ext cx="4143372" cy="310752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4" name="Picture 5" descr="C:\Users\я\Desktop\группа 44\2009-09-07, Легенды Тамани\Легенды Тамани. 004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57158" y="3571876"/>
            <a:ext cx="4381499" cy="328612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5" name="Picture 2" descr="C:\Users\я\Desktop\Группа№ 47\фото\14052011232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143504" y="3562344"/>
            <a:ext cx="2928958" cy="329565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6" name="Овал 15"/>
          <p:cNvSpPr/>
          <p:nvPr/>
        </p:nvSpPr>
        <p:spPr>
          <a:xfrm>
            <a:off x="3214688" y="3143250"/>
            <a:ext cx="3000375" cy="1143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/>
              <a:t>Фестиваль «Легенды Тамани»</a:t>
            </a: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D15CB11-4450-4D8E-A83B-3B825C9F83F0}" type="slidenum">
              <a:rPr lang="ru-RU" smtClean="0"/>
              <a:pPr>
                <a:defRPr/>
              </a:pPr>
              <a:t>36</a:t>
            </a:fld>
            <a:endParaRPr lang="ru-RU"/>
          </a:p>
        </p:txBody>
      </p:sp>
      <p:pic>
        <p:nvPicPr>
          <p:cNvPr id="13314" name="Picture 2" descr="C:\Users\я\Desktop\Группа№ 47\фото\27122011979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357554" y="2990840"/>
            <a:ext cx="2900370" cy="386716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3315" name="Picture 3" descr="C:\Users\я\Desktop\Группа№ 47\фото\27122011980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214290"/>
            <a:ext cx="3657600" cy="48768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3316" name="Picture 4" descr="C:\Users\я\Desktop\Группа№ 47\фото\27122011978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357818" y="285728"/>
            <a:ext cx="3214692" cy="428625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8" name="Овал 7"/>
          <p:cNvSpPr/>
          <p:nvPr/>
        </p:nvSpPr>
        <p:spPr>
          <a:xfrm>
            <a:off x="0" y="5072063"/>
            <a:ext cx="3357563" cy="157162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Конкурс </a:t>
            </a:r>
          </a:p>
          <a:p>
            <a:pPr algn="ctr">
              <a:defRPr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«Стиляги шоу»</a:t>
            </a:r>
          </a:p>
          <a:p>
            <a:pPr algn="ctr">
              <a:defRPr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2 место.</a:t>
            </a: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6A21F56-9B70-488C-A6AE-C9C06B19CFA7}" type="slidenum">
              <a:rPr lang="ru-RU" smtClean="0"/>
              <a:pPr>
                <a:defRPr/>
              </a:pPr>
              <a:t>37</a:t>
            </a:fld>
            <a:endParaRPr lang="ru-RU"/>
          </a:p>
        </p:txBody>
      </p:sp>
      <p:pic>
        <p:nvPicPr>
          <p:cNvPr id="15362" name="Picture 2" descr="C:\Users\я\Desktop\группа 44\Ейск\Смотр-2009 001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857753" y="3286124"/>
            <a:ext cx="4286248" cy="321468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5363" name="Picture 3" descr="C:\Users\я\Desktop\группа 44\Ейск\Смотр-2009 018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76221" y="3071810"/>
            <a:ext cx="4286280" cy="321471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5364" name="Picture 4" descr="C:\Users\я\Desktop\группа 44\Ейск\Смотр-2009 052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191064" y="357166"/>
            <a:ext cx="3952935" cy="29647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7894" name="Picture 2" descr="C:\Users\я\Pictures\MP Navigator EX\2012_05_02\IMG_0035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2500313" y="0"/>
            <a:ext cx="2352675" cy="33274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0" name="Овал 9"/>
          <p:cNvSpPr/>
          <p:nvPr/>
        </p:nvSpPr>
        <p:spPr>
          <a:xfrm>
            <a:off x="0" y="0"/>
            <a:ext cx="3214688" cy="17859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/>
              <a:t>Краевой смотр любительского художественного творчества</a:t>
            </a: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305800" cy="642942"/>
          </a:xfrm>
        </p:spPr>
        <p:txBody>
          <a:bodyPr/>
          <a:lstStyle/>
          <a:p>
            <a:pPr algn="ctr">
              <a:defRPr/>
            </a:pPr>
            <a:r>
              <a:rPr lang="ru-RU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Участие во </a:t>
            </a:r>
            <a:r>
              <a:rPr lang="ru-RU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Всекубанском</a:t>
            </a:r>
            <a:r>
              <a:rPr lang="ru-RU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субботник</a:t>
            </a: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DB86C12-8106-45BD-93EB-C004C3DF81E8}" type="slidenum">
              <a:rPr lang="ru-RU" smtClean="0"/>
              <a:pPr>
                <a:defRPr/>
              </a:pPr>
              <a:t>38</a:t>
            </a:fld>
            <a:endParaRPr lang="ru-RU"/>
          </a:p>
        </p:txBody>
      </p:sp>
      <p:pic>
        <p:nvPicPr>
          <p:cNvPr id="6150" name="Picture 6" descr="C:\Users\я\Desktop\группа\субботник\Субботник 2,04,09\SDC10408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14282" y="1000108"/>
            <a:ext cx="2714644" cy="361952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7410" name="Picture 2" descr="C:\Users\я\Desktop\группа 44\субботник\Субботник 2,04,09\SDC10401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143240" y="976295"/>
            <a:ext cx="2428874" cy="323849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7411" name="Picture 3" descr="C:\Users\я\Desktop\группа 44\субботник\Субботник 2,04,09\SDC10405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785787" y="3929067"/>
            <a:ext cx="3857651" cy="289323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7412" name="Picture 4" descr="C:\Users\я\Desktop\группа 44\субботник\Субботник 2,04,09\SDC10415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5089907" y="1785902"/>
            <a:ext cx="3696935" cy="492924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dissolv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428604"/>
            <a:ext cx="7772400" cy="1928826"/>
          </a:xfrm>
        </p:spPr>
        <p:txBody>
          <a:bodyPr/>
          <a:lstStyle/>
          <a:p>
            <a:pPr algn="ctr">
              <a:defRPr/>
            </a:pPr>
            <a:r>
              <a:rPr lang="ru-RU" sz="360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Соблюдение закона №1539</a:t>
            </a:r>
            <a:br>
              <a:rPr lang="ru-RU" sz="360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«О профилактики безнадзорности и правонарушения несовершеннолетних»</a:t>
            </a:r>
            <a:endParaRPr lang="ru-RU" sz="360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4035" name="Текст 2"/>
          <p:cNvSpPr>
            <a:spLocks noGrp="1"/>
          </p:cNvSpPr>
          <p:nvPr>
            <p:ph type="body" idx="1"/>
          </p:nvPr>
        </p:nvSpPr>
        <p:spPr>
          <a:xfrm>
            <a:off x="530225" y="2705100"/>
            <a:ext cx="7772400" cy="1509713"/>
          </a:xfrm>
        </p:spPr>
        <p:txBody>
          <a:bodyPr/>
          <a:lstStyle/>
          <a:p>
            <a:r>
              <a:rPr lang="ru-RU" sz="2800" smtClean="0">
                <a:latin typeface="Times New Roman" pitchFamily="18" charset="0"/>
                <a:cs typeface="Times New Roman" pitchFamily="18" charset="0"/>
              </a:rPr>
              <a:t>На 01.01.2012 г.  - 1 учащийся.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D28A535-370F-4364-8E1C-EDAD98846D06}" type="slidenum">
              <a:rPr lang="ru-RU" smtClean="0"/>
              <a:pPr>
                <a:defRPr/>
              </a:pPr>
              <a:t>39</a:t>
            </a:fld>
            <a:endParaRPr lang="ru-RU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214290"/>
            <a:ext cx="7851648" cy="714380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Технологии уровневой дифференциации. </a:t>
            </a:r>
            <a:r>
              <a:rPr lang="ru-RU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Селевко</a:t>
            </a:r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Г.К.</a:t>
            </a:r>
            <a:endParaRPr lang="ru-RU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4313" y="1000125"/>
            <a:ext cx="8786812" cy="4786313"/>
          </a:xfrm>
        </p:spPr>
        <p:txBody>
          <a:bodyPr>
            <a:noAutofit/>
          </a:bodyPr>
          <a:lstStyle/>
          <a:p>
            <a:pPr marR="0" algn="just" eaLnBrk="1" hangingPunct="1">
              <a:defRPr/>
            </a:pPr>
            <a:r>
              <a:rPr lang="ru-RU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Дифференцированное обучение </a:t>
            </a:r>
            <a:r>
              <a:rPr lang="ru-RU" sz="2000" b="1" dirty="0" smtClean="0">
                <a:effectLst>
                  <a:outerShdw blurRad="38100" dist="38100" dir="2700000" algn="tl">
                    <a:srgbClr val="04617B"/>
                  </a:outerShdw>
                </a:effectLst>
                <a:latin typeface="Times New Roman" pitchFamily="18" charset="0"/>
                <a:cs typeface="Times New Roman" pitchFamily="18" charset="0"/>
              </a:rPr>
              <a:t>- это:  форма организации учебного процесса, при которой преподаватель работает с группой учащихся, составленной с учетом наличия у них каких-либо значимых для учебного процесса общих качеств (гомогенная группа).</a:t>
            </a:r>
          </a:p>
          <a:p>
            <a:pPr marR="0" algn="just" eaLnBrk="1" hangingPunct="1">
              <a:defRPr/>
            </a:pPr>
            <a:r>
              <a:rPr lang="ru-RU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Дифференциация обучения (дифференцированный подход в обучении)</a:t>
            </a:r>
            <a:r>
              <a:rPr lang="ru-RU" sz="2000" b="1" dirty="0" smtClean="0">
                <a:effectLst>
                  <a:outerShdw blurRad="38100" dist="38100" dir="2700000" algn="tl">
                    <a:srgbClr val="04617B"/>
                  </a:outerShdw>
                </a:effectLst>
                <a:latin typeface="Times New Roman" pitchFamily="18" charset="0"/>
                <a:cs typeface="Times New Roman" pitchFamily="18" charset="0"/>
              </a:rPr>
              <a:t> - это  создание разнообразных условий обучения для различных   групп с целью учета особенностей их контингента;</a:t>
            </a:r>
          </a:p>
          <a:p>
            <a:pPr marR="0" algn="just" eaLnBrk="1" hangingPunct="1">
              <a:defRPr/>
            </a:pPr>
            <a:r>
              <a:rPr lang="ru-RU" sz="2000" b="1" dirty="0" smtClean="0">
                <a:effectLst>
                  <a:outerShdw blurRad="38100" dist="38100" dir="2700000" algn="tl">
                    <a:srgbClr val="04617B"/>
                  </a:outerShdw>
                </a:effectLst>
                <a:latin typeface="Times New Roman" pitchFamily="18" charset="0"/>
                <a:cs typeface="Times New Roman" pitchFamily="18" charset="0"/>
              </a:rPr>
              <a:t>комплекс методических, и организационно управленческих мероприятий,  обеспечивающих обучение в гомогенных группах.</a:t>
            </a:r>
          </a:p>
          <a:p>
            <a:pPr marR="0" algn="just" eaLnBrk="1" hangingPunct="1">
              <a:defRPr/>
            </a:pPr>
            <a:r>
              <a:rPr lang="ru-RU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Целевые ориентации:</a:t>
            </a:r>
          </a:p>
          <a:p>
            <a:pPr marR="0" algn="just" eaLnBrk="1" hangingPunct="1">
              <a:defRPr/>
            </a:pPr>
            <a:r>
              <a:rPr lang="ru-RU" sz="2000" b="1" dirty="0" smtClean="0">
                <a:effectLst>
                  <a:outerShdw blurRad="38100" dist="38100" dir="2700000" algn="tl">
                    <a:srgbClr val="04617B"/>
                  </a:outerShdw>
                </a:effectLst>
                <a:latin typeface="Times New Roman" pitchFamily="18" charset="0"/>
                <a:cs typeface="Times New Roman" pitchFamily="18" charset="0"/>
              </a:rPr>
              <a:t>• Обучение каждого на уровне его </a:t>
            </a:r>
          </a:p>
          <a:p>
            <a:pPr marR="0" algn="just" eaLnBrk="1" hangingPunct="1">
              <a:defRPr/>
            </a:pPr>
            <a:r>
              <a:rPr lang="ru-RU" sz="2000" b="1" dirty="0" smtClean="0">
                <a:effectLst>
                  <a:outerShdw blurRad="38100" dist="38100" dir="2700000" algn="tl">
                    <a:srgbClr val="04617B"/>
                  </a:outerShdw>
                </a:effectLst>
                <a:latin typeface="Times New Roman" pitchFamily="18" charset="0"/>
                <a:cs typeface="Times New Roman" pitchFamily="18" charset="0"/>
              </a:rPr>
              <a:t>возможностей и способностей.</a:t>
            </a:r>
          </a:p>
          <a:p>
            <a:pPr marR="0" algn="just" eaLnBrk="1" hangingPunct="1">
              <a:defRPr/>
            </a:pPr>
            <a:r>
              <a:rPr lang="ru-RU" sz="2000" b="1" dirty="0" smtClean="0">
                <a:effectLst>
                  <a:outerShdw blurRad="38100" dist="38100" dir="2700000" algn="tl">
                    <a:srgbClr val="04617B"/>
                  </a:outerShdw>
                </a:effectLst>
                <a:latin typeface="Times New Roman" pitchFamily="18" charset="0"/>
                <a:cs typeface="Times New Roman" pitchFamily="18" charset="0"/>
              </a:rPr>
              <a:t>•  Приспособление (адаптация)</a:t>
            </a:r>
          </a:p>
          <a:p>
            <a:pPr marR="0" algn="just" eaLnBrk="1" hangingPunct="1">
              <a:defRPr/>
            </a:pPr>
            <a:r>
              <a:rPr lang="ru-RU" sz="2000" b="1" dirty="0" smtClean="0">
                <a:effectLst>
                  <a:outerShdw blurRad="38100" dist="38100" dir="2700000" algn="tl">
                    <a:srgbClr val="04617B"/>
                  </a:outerShdw>
                </a:effectLst>
                <a:latin typeface="Times New Roman" pitchFamily="18" charset="0"/>
                <a:cs typeface="Times New Roman" pitchFamily="18" charset="0"/>
              </a:rPr>
              <a:t> обучения  к особенностям </a:t>
            </a:r>
          </a:p>
          <a:p>
            <a:pPr marR="0" algn="just" eaLnBrk="1" hangingPunct="1">
              <a:defRPr/>
            </a:pPr>
            <a:r>
              <a:rPr lang="ru-RU" sz="2000" b="1" dirty="0" smtClean="0">
                <a:effectLst>
                  <a:outerShdw blurRad="38100" dist="38100" dir="2700000" algn="tl">
                    <a:srgbClr val="04617B"/>
                  </a:outerShdw>
                </a:effectLst>
                <a:latin typeface="Times New Roman" pitchFamily="18" charset="0"/>
                <a:cs typeface="Times New Roman" pitchFamily="18" charset="0"/>
              </a:rPr>
              <a:t>различных  групп учащихся.</a:t>
            </a:r>
          </a:p>
          <a:p>
            <a:pPr marR="0" algn="just" eaLnBrk="1" hangingPunct="1">
              <a:defRPr/>
            </a:pPr>
            <a:endParaRPr lang="ru-RU" sz="2000" b="1" dirty="0" smtClean="0">
              <a:effectLst>
                <a:outerShdw blurRad="38100" dist="38100" dir="2700000" algn="tl">
                  <a:srgbClr val="04617B"/>
                </a:outerShdw>
              </a:effectLst>
            </a:endParaRPr>
          </a:p>
        </p:txBody>
      </p:sp>
      <p:pic>
        <p:nvPicPr>
          <p:cNvPr id="10242" name="Picture 2" descr="C:\Users\я\Desktop\группа 44\2009-12-15, Классный час\Классный час 012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643570" y="3643290"/>
            <a:ext cx="3714744" cy="321471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4" descr="C:\Users\я\Desktop\Новая папка\48 гр\Изображение 330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786182" y="4000505"/>
            <a:ext cx="2786050" cy="285749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357166"/>
            <a:ext cx="8929718" cy="1000132"/>
          </a:xfrm>
        </p:spPr>
        <p:txBody>
          <a:bodyPr/>
          <a:lstStyle/>
          <a:p>
            <a:pPr algn="ctr">
              <a:defRPr/>
            </a:pPr>
            <a:r>
              <a:rPr lang="ru-RU" sz="320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Юлия </a:t>
            </a:r>
            <a:r>
              <a:rPr lang="ru-RU" sz="320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Носкова</a:t>
            </a:r>
            <a:r>
              <a:rPr lang="ru-RU" sz="320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– лауреат краевого конкурса на соискание специальных молодежных премий 2010 года</a:t>
            </a:r>
            <a:endParaRPr lang="ru-RU" sz="320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4B73733-2DAE-410B-98DC-E1DC4CA517AE}" type="slidenum">
              <a:rPr lang="ru-RU" smtClean="0"/>
              <a:pPr>
                <a:defRPr/>
              </a:pPr>
              <a:t>40</a:t>
            </a:fld>
            <a:endParaRPr lang="ru-RU"/>
          </a:p>
        </p:txBody>
      </p:sp>
      <p:pic>
        <p:nvPicPr>
          <p:cNvPr id="45060" name="Picture 3" descr="C:\Users\саша\Desktop\Кудря\кофейная\111111001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50" y="1500188"/>
            <a:ext cx="2490788" cy="3714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61" name="Picture 4" descr="C:\Users\саша\Desktop\Кудря\кофейная\111111001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28938" y="1500188"/>
            <a:ext cx="2593975" cy="3714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62" name="Picture 4" descr="C:\Users\я\Desktop\группа 44\2010-02-01, Лауриат\Лауриат 004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929313" y="1428750"/>
            <a:ext cx="2874962" cy="3833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285728"/>
            <a:ext cx="8185052" cy="928694"/>
          </a:xfrm>
        </p:spPr>
        <p:txBody>
          <a:bodyPr/>
          <a:lstStyle/>
          <a:p>
            <a:pPr algn="ctr">
              <a:defRPr/>
            </a:pPr>
            <a:r>
              <a:rPr lang="ru-RU" sz="360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Дмитрий Терентьев</a:t>
            </a:r>
            <a:br>
              <a:rPr lang="ru-RU" sz="360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ученик года 2011</a:t>
            </a:r>
            <a:endParaRPr lang="ru-RU" sz="360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4FDEF29-F62C-4495-92F4-DDA899E2C8AB}" type="slidenum">
              <a:rPr lang="ru-RU" smtClean="0"/>
              <a:pPr>
                <a:defRPr/>
              </a:pPr>
              <a:t>41</a:t>
            </a:fld>
            <a:endParaRPr lang="ru-RU"/>
          </a:p>
        </p:txBody>
      </p:sp>
      <p:pic>
        <p:nvPicPr>
          <p:cNvPr id="21507" name="Picture 3" descr="C:\Users\я\Pictures\MP Navigator EX\2012_05_02\IMG_0028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497439" y="1428736"/>
            <a:ext cx="3154115" cy="457203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1508" name="Picture 4" descr="C:\Users\я\Desktop\Группа№ 47\д. староминской\SDC12461 - копия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786314" y="1357298"/>
            <a:ext cx="2857520" cy="471488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93F7DC4-1C3B-457F-AFF1-38575477B578}" type="slidenum">
              <a:rPr lang="ru-RU" smtClean="0"/>
              <a:pPr>
                <a:defRPr/>
              </a:pPr>
              <a:t>42</a:t>
            </a:fld>
            <a:endParaRPr lang="ru-RU"/>
          </a:p>
        </p:txBody>
      </p:sp>
      <p:pic>
        <p:nvPicPr>
          <p:cNvPr id="47107" name="Picture 2" descr="C:\Users\я\Desktop\Группа№ 47\блюда 47\SDC1420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63" y="214313"/>
            <a:ext cx="3054350" cy="407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08" name="Picture 3" descr="C:\Users\я\Desktop\Группа№ 47\Самая красивая\SDC13247 - копия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571875" y="2714625"/>
            <a:ext cx="2786063" cy="399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Овал 6"/>
          <p:cNvSpPr/>
          <p:nvPr/>
        </p:nvSpPr>
        <p:spPr>
          <a:xfrm>
            <a:off x="4214813" y="0"/>
            <a:ext cx="4214812" cy="198596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 err="1"/>
              <a:t>Зацаринный</a:t>
            </a:r>
            <a:r>
              <a:rPr lang="ru-RU" dirty="0"/>
              <a:t> С. - Президент ученического самоуправления </a:t>
            </a:r>
          </a:p>
          <a:p>
            <a:pPr algn="ctr">
              <a:defRPr/>
            </a:pPr>
            <a:r>
              <a:rPr lang="ru-RU" dirty="0"/>
              <a:t>ПУ № 46 2011 – 2012 года</a:t>
            </a:r>
          </a:p>
        </p:txBody>
      </p:sp>
      <p:sp>
        <p:nvSpPr>
          <p:cNvPr id="8" name="Овал 7"/>
          <p:cNvSpPr/>
          <p:nvPr/>
        </p:nvSpPr>
        <p:spPr>
          <a:xfrm>
            <a:off x="5857875" y="4572000"/>
            <a:ext cx="3286125" cy="17145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 err="1"/>
              <a:t>Шавлач</a:t>
            </a:r>
            <a:r>
              <a:rPr lang="ru-RU" dirty="0"/>
              <a:t> Е. – </a:t>
            </a:r>
          </a:p>
          <a:p>
            <a:pPr algn="ctr">
              <a:defRPr/>
            </a:pPr>
            <a:r>
              <a:rPr lang="ru-RU" dirty="0"/>
              <a:t>зам. президента ученического самоуправления ПУ № 46</a:t>
            </a:r>
          </a:p>
          <a:p>
            <a:pPr algn="ctr">
              <a:defRPr/>
            </a:pPr>
            <a:r>
              <a:rPr lang="ru-RU" dirty="0"/>
              <a:t>2011 – 2012 года</a:t>
            </a: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500042"/>
            <a:ext cx="8643998" cy="1357322"/>
          </a:xfrm>
        </p:spPr>
        <p:txBody>
          <a:bodyPr/>
          <a:lstStyle/>
          <a:p>
            <a:pPr algn="ctr">
              <a:defRPr/>
            </a:pPr>
            <a:r>
              <a:rPr lang="ru-RU" sz="320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Планируемые результаты моей педагогической инновационной деятельности:</a:t>
            </a:r>
            <a:r>
              <a:rPr lang="ru-RU" sz="320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smtClean="0">
                <a:latin typeface="Times New Roman" pitchFamily="18" charset="0"/>
                <a:cs typeface="Times New Roman" pitchFamily="18" charset="0"/>
              </a:rPr>
            </a:br>
            <a:endParaRPr lang="ru-RU" sz="32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8131" name="Текст 2"/>
          <p:cNvSpPr>
            <a:spLocks noGrp="1"/>
          </p:cNvSpPr>
          <p:nvPr>
            <p:ph type="body" idx="1"/>
          </p:nvPr>
        </p:nvSpPr>
        <p:spPr>
          <a:xfrm>
            <a:off x="0" y="1571625"/>
            <a:ext cx="9144000" cy="5072063"/>
          </a:xfrm>
        </p:spPr>
        <p:txBody>
          <a:bodyPr/>
          <a:lstStyle/>
          <a:p>
            <a:pPr>
              <a:buFontTx/>
              <a:buChar char="-"/>
            </a:pPr>
            <a:r>
              <a:rPr lang="ru-RU" sz="3200" smtClean="0">
                <a:latin typeface="Times New Roman" pitchFamily="18" charset="0"/>
                <a:cs typeface="Times New Roman" pitchFamily="18" charset="0"/>
              </a:rPr>
              <a:t>воспитать всесторонне развитых, технически образованных и коммуникабельных молодых квалифицированных рабочих;</a:t>
            </a:r>
          </a:p>
          <a:p>
            <a:pPr>
              <a:buFontTx/>
              <a:buChar char="-"/>
            </a:pPr>
            <a:r>
              <a:rPr lang="ru-RU" sz="3200" smtClean="0">
                <a:latin typeface="Times New Roman" pitchFamily="18" charset="0"/>
                <a:cs typeface="Times New Roman" pitchFamily="18" charset="0"/>
              </a:rPr>
              <a:t> научить выпускников самостоятельно приобретать знания и применять их на практике;</a:t>
            </a:r>
          </a:p>
          <a:p>
            <a:pPr>
              <a:buFontTx/>
              <a:buChar char="-"/>
            </a:pPr>
            <a:r>
              <a:rPr lang="ru-RU" sz="3200" smtClean="0">
                <a:latin typeface="Times New Roman" pitchFamily="18" charset="0"/>
                <a:cs typeface="Times New Roman" pitchFamily="18" charset="0"/>
              </a:rPr>
              <a:t> сформировать у учащихся активную жизненную позицию.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285728"/>
            <a:ext cx="7851648" cy="571504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Игровые технологии</a:t>
            </a:r>
            <a:endParaRPr lang="ru-RU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291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3400" y="1214438"/>
            <a:ext cx="7854950" cy="3767137"/>
          </a:xfrm>
        </p:spPr>
        <p:txBody>
          <a:bodyPr/>
          <a:lstStyle/>
          <a:p>
            <a:pPr marR="0" algn="ctr" eaLnBrk="1" hangingPunct="1"/>
            <a:r>
              <a:rPr lang="ru-RU" sz="2800" smtClean="0">
                <a:latin typeface="Times New Roman" pitchFamily="18" charset="0"/>
                <a:cs typeface="Times New Roman" pitchFamily="18" charset="0"/>
              </a:rPr>
              <a:t>По</a:t>
            </a:r>
            <a:r>
              <a:rPr lang="ru-RU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smtClean="0">
                <a:latin typeface="Times New Roman" pitchFamily="18" charset="0"/>
                <a:cs typeface="Times New Roman" pitchFamily="18" charset="0"/>
              </a:rPr>
              <a:t>характеру игровой методики выделяют: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00063" y="3071813"/>
            <a:ext cx="1785937" cy="8572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Предметные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500438" y="3071813"/>
            <a:ext cx="1714500" cy="8572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Сюжетные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215063" y="3071813"/>
            <a:ext cx="1928812" cy="92868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Ролевые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714500" y="4786313"/>
            <a:ext cx="1714500" cy="8572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Деловые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143500" y="4786313"/>
            <a:ext cx="2286000" cy="8572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Имитационные</a:t>
            </a:r>
          </a:p>
        </p:txBody>
      </p:sp>
      <p:cxnSp>
        <p:nvCxnSpPr>
          <p:cNvPr id="14" name="Прямая со стрелкой 13"/>
          <p:cNvCxnSpPr/>
          <p:nvPr/>
        </p:nvCxnSpPr>
        <p:spPr>
          <a:xfrm rot="5400000">
            <a:off x="1928813" y="1714500"/>
            <a:ext cx="1428750" cy="1285875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 rot="5400000">
            <a:off x="3499644" y="2356644"/>
            <a:ext cx="1428750" cy="158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>
            <a:endCxn id="7" idx="0"/>
          </p:cNvCxnSpPr>
          <p:nvPr/>
        </p:nvCxnSpPr>
        <p:spPr>
          <a:xfrm>
            <a:off x="5572125" y="1571625"/>
            <a:ext cx="1608138" cy="150018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 rot="5400000">
            <a:off x="1750220" y="2678906"/>
            <a:ext cx="3071812" cy="1000125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 rot="16200000" flipH="1">
            <a:off x="3893344" y="2536031"/>
            <a:ext cx="3143250" cy="121443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Текст 2"/>
          <p:cNvSpPr>
            <a:spLocks noGrp="1"/>
          </p:cNvSpPr>
          <p:nvPr>
            <p:ph type="body" idx="1"/>
          </p:nvPr>
        </p:nvSpPr>
        <p:spPr>
          <a:xfrm>
            <a:off x="530225" y="214313"/>
            <a:ext cx="7772400" cy="4000500"/>
          </a:xfrm>
        </p:spPr>
        <p:txBody>
          <a:bodyPr/>
          <a:lstStyle/>
          <a:p>
            <a:pPr eaLnBrk="1" hangingPunct="1"/>
            <a:r>
              <a:rPr lang="ru-RU" sz="2800" smtClean="0">
                <a:latin typeface="Times New Roman" pitchFamily="18" charset="0"/>
                <a:cs typeface="Times New Roman" pitchFamily="18" charset="0"/>
              </a:rPr>
              <a:t>В деловой игре обучение участников происходит в процессе совместной деятельности</a:t>
            </a:r>
          </a:p>
          <a:p>
            <a:pPr eaLnBrk="1" hangingPunct="1"/>
            <a:r>
              <a:rPr lang="ru-RU" sz="280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Общение в деловой игре </a:t>
            </a:r>
            <a:r>
              <a:rPr lang="ru-RU" sz="2800" smtClean="0">
                <a:latin typeface="Times New Roman" pitchFamily="18" charset="0"/>
                <a:cs typeface="Times New Roman" pitchFamily="18" charset="0"/>
              </a:rPr>
              <a:t>– это не просто общение в процессе совместного усвоения знаний, но первым делом – общение, имитирующее, воспроизводящее общение людей в процессе реальной изучаемой деятельности.</a:t>
            </a:r>
          </a:p>
          <a:p>
            <a:pPr eaLnBrk="1" hangingPunct="1"/>
            <a:r>
              <a:rPr lang="ru-RU" sz="280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Деловая игра </a:t>
            </a:r>
            <a:r>
              <a:rPr lang="ru-RU" sz="2800" smtClean="0">
                <a:latin typeface="Times New Roman" pitchFamily="18" charset="0"/>
                <a:cs typeface="Times New Roman" pitchFamily="18" charset="0"/>
              </a:rPr>
              <a:t>- это не просто совместное обучение, это обучение совместной деятельности, умениям и навыкам сотрудничества. </a:t>
            </a:r>
          </a:p>
          <a:p>
            <a:pPr eaLnBrk="1" hangingPunct="1"/>
            <a:endParaRPr lang="ru-RU" smtClean="0"/>
          </a:p>
        </p:txBody>
      </p:sp>
      <p:pic>
        <p:nvPicPr>
          <p:cNvPr id="13316" name="Picture 4" descr="C:\Users\я\Desktop\группа 44\2009-12-15, Классный час\Классный час 014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286380" y="4143381"/>
            <a:ext cx="3857620" cy="271461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142852"/>
            <a:ext cx="7851648" cy="642942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Игровые технологии</a:t>
            </a:r>
            <a:endParaRPr lang="ru-RU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266" name="Picture 2" descr="C:\Users\я\Desktop\группа 44\Классный час\Урок повара. 004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929058" y="3214686"/>
            <a:ext cx="5214942" cy="364331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267" name="Picture 3" descr="C:\Users\я\Desktop\группа 44\Классный час\Урок повара. 008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3536133"/>
            <a:ext cx="4429157" cy="332186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269" name="Picture 5" descr="C:\Users\я\Desktop\группа 44\Классный час\Урок повара. 012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214810" y="571480"/>
            <a:ext cx="5286380" cy="376833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270" name="Picture 6" descr="C:\Users\я\Desktop\группа 44\Классный час\Урок повара. 014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0" y="500042"/>
            <a:ext cx="4429124" cy="350043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Овал 8"/>
          <p:cNvSpPr/>
          <p:nvPr/>
        </p:nvSpPr>
        <p:spPr>
          <a:xfrm>
            <a:off x="2643188" y="3143250"/>
            <a:ext cx="3357562" cy="13573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Урок – деловая игра: «Пища будущего и настоящего»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42875" y="0"/>
            <a:ext cx="8715375" cy="6643688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Эффективность деловых игр:</a:t>
            </a:r>
          </a:p>
          <a:p>
            <a:pPr eaLnBrk="1" hangingPunct="1">
              <a:defRPr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- познавательная: в процессе деловой игры учащиеся знакомятся с методами аргументации и мышления в исследовании вопроса (проблемы), организацией работы коллектива, функциями своей «должности» на личном примере;</a:t>
            </a:r>
          </a:p>
          <a:p>
            <a:pPr eaLnBrk="1" hangingPunct="1">
              <a:defRPr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- воспитательная: в процессе деловой игры формируется сознание принадлежности ее участников к коллективу, что формирует критичность, сдержанность, уважение к мнению других, внимательность к товарищам по игре;</a:t>
            </a:r>
          </a:p>
          <a:p>
            <a:pPr eaLnBrk="1" hangingPunct="1">
              <a:defRPr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развивающая: в процессе деловой игры развиваются логическое мышление, способность к поиску ответов на поставленные вопросы, речь, умение общаться в процессе дискуссии. </a:t>
            </a:r>
          </a:p>
          <a:p>
            <a:pPr eaLnBrk="1" hangingPunct="1">
              <a:defRPr/>
            </a:pPr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0"/>
            <a:ext cx="7851648" cy="3214686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Интерактивные методы обучения.</a:t>
            </a:r>
            <a:r>
              <a:rPr lang="ru-RU" sz="3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Интерактивное обучение – это диалоговое обучение, в ходе которого осуществляется взаимодействие между учащимся и преподавателем, между самими учащимися.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Овал 3"/>
          <p:cNvSpPr/>
          <p:nvPr/>
        </p:nvSpPr>
        <p:spPr>
          <a:xfrm>
            <a:off x="357188" y="4214813"/>
            <a:ext cx="2643187" cy="9144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Преподаватель</a:t>
            </a:r>
          </a:p>
        </p:txBody>
      </p:sp>
      <p:sp>
        <p:nvSpPr>
          <p:cNvPr id="5" name="Овал 4"/>
          <p:cNvSpPr/>
          <p:nvPr/>
        </p:nvSpPr>
        <p:spPr>
          <a:xfrm>
            <a:off x="5572125" y="3500438"/>
            <a:ext cx="2357438" cy="64293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Учащийся</a:t>
            </a:r>
          </a:p>
        </p:txBody>
      </p:sp>
      <p:sp>
        <p:nvSpPr>
          <p:cNvPr id="6" name="Овал 5"/>
          <p:cNvSpPr/>
          <p:nvPr/>
        </p:nvSpPr>
        <p:spPr>
          <a:xfrm>
            <a:off x="5500688" y="4357688"/>
            <a:ext cx="2357437" cy="64293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Учащийся</a:t>
            </a:r>
          </a:p>
        </p:txBody>
      </p:sp>
      <p:sp>
        <p:nvSpPr>
          <p:cNvPr id="7" name="Овал 6"/>
          <p:cNvSpPr/>
          <p:nvPr/>
        </p:nvSpPr>
        <p:spPr>
          <a:xfrm>
            <a:off x="5643563" y="5357813"/>
            <a:ext cx="2286000" cy="64293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Учащийся</a:t>
            </a:r>
          </a:p>
        </p:txBody>
      </p:sp>
      <p:cxnSp>
        <p:nvCxnSpPr>
          <p:cNvPr id="9" name="Прямая со стрелкой 8"/>
          <p:cNvCxnSpPr>
            <a:endCxn id="5" idx="2"/>
          </p:cNvCxnSpPr>
          <p:nvPr/>
        </p:nvCxnSpPr>
        <p:spPr>
          <a:xfrm flipV="1">
            <a:off x="2928938" y="3822700"/>
            <a:ext cx="2643187" cy="67786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>
            <a:endCxn id="4" idx="6"/>
          </p:cNvCxnSpPr>
          <p:nvPr/>
        </p:nvCxnSpPr>
        <p:spPr>
          <a:xfrm rot="10800000" flipV="1">
            <a:off x="3000375" y="4000500"/>
            <a:ext cx="2786063" cy="671513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 rot="5400000">
            <a:off x="6465888" y="4251325"/>
            <a:ext cx="214312" cy="158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 rot="5400000" flipH="1" flipV="1">
            <a:off x="6823076" y="4251325"/>
            <a:ext cx="214312" cy="158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 rot="5400000">
            <a:off x="6323013" y="5180013"/>
            <a:ext cx="357187" cy="1587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>
            <a:stCxn id="7" idx="0"/>
          </p:cNvCxnSpPr>
          <p:nvPr/>
        </p:nvCxnSpPr>
        <p:spPr>
          <a:xfrm rot="5400000" flipH="1" flipV="1">
            <a:off x="6608763" y="5180013"/>
            <a:ext cx="357187" cy="158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>
            <a:endCxn id="6" idx="2"/>
          </p:cNvCxnSpPr>
          <p:nvPr/>
        </p:nvCxnSpPr>
        <p:spPr>
          <a:xfrm flipV="1">
            <a:off x="3000375" y="4679950"/>
            <a:ext cx="2500313" cy="10636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/>
          <p:nvPr/>
        </p:nvCxnSpPr>
        <p:spPr>
          <a:xfrm rot="10800000" flipV="1">
            <a:off x="2857500" y="4857750"/>
            <a:ext cx="2786063" cy="7143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/>
          <p:nvPr/>
        </p:nvCxnSpPr>
        <p:spPr>
          <a:xfrm>
            <a:off x="2428875" y="5072063"/>
            <a:ext cx="3429000" cy="78581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>
            <a:endCxn id="4" idx="5"/>
          </p:cNvCxnSpPr>
          <p:nvPr/>
        </p:nvCxnSpPr>
        <p:spPr>
          <a:xfrm rot="10800000">
            <a:off x="2613025" y="4995863"/>
            <a:ext cx="3101975" cy="576262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2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731</TotalTime>
  <Words>1138</Words>
  <Application>Microsoft Office PowerPoint</Application>
  <PresentationFormat>Экран (4:3)</PresentationFormat>
  <Paragraphs>183</Paragraphs>
  <Slides>43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43</vt:i4>
      </vt:variant>
    </vt:vector>
  </HeadingPairs>
  <TitlesOfParts>
    <vt:vector size="50" baseType="lpstr">
      <vt:lpstr>Arial</vt:lpstr>
      <vt:lpstr>Calibri</vt:lpstr>
      <vt:lpstr>Constantia</vt:lpstr>
      <vt:lpstr>Wingdings 2</vt:lpstr>
      <vt:lpstr>Times New Roman</vt:lpstr>
      <vt:lpstr>Поток</vt:lpstr>
      <vt:lpstr>Диаграмма Microsoft Office Excel</vt:lpstr>
      <vt:lpstr>Государственное  бюджетное образовательное учреждение начального профессионального образования профессиональное училище № 46 Краснодарского края</vt:lpstr>
      <vt:lpstr>Использование современных образовательных технологий</vt:lpstr>
      <vt:lpstr>   Цель: интеллектуальное развитие личности,  формирование критического и творческого мышления,  умения работать с информацией.</vt:lpstr>
      <vt:lpstr>Технологии уровневой дифференциации. Селевко Г.К.</vt:lpstr>
      <vt:lpstr>Игровые технологии</vt:lpstr>
      <vt:lpstr>Слайд 6</vt:lpstr>
      <vt:lpstr>Игровые технологии</vt:lpstr>
      <vt:lpstr>Слайд 8</vt:lpstr>
      <vt:lpstr>Интерактивные методы обучения. Интерактивное обучение – это диалоговое обучение, в ходе которого осуществляется взаимодействие между учащимся и преподавателем, между самими учащимися.  </vt:lpstr>
      <vt:lpstr>Слайд 10</vt:lpstr>
      <vt:lpstr>Слайд 11</vt:lpstr>
      <vt:lpstr>«Кейс -метод»</vt:lpstr>
      <vt:lpstr>Экскурсия ООО «Дуэт»</vt:lpstr>
      <vt:lpstr>Метод проектов.</vt:lpstr>
      <vt:lpstr>Этапы реализации  методов проектов : ( имеется собственная подборка заданий)</vt:lpstr>
      <vt:lpstr>ТИПОЛОГИЯ ПРОЕКТОВ</vt:lpstr>
      <vt:lpstr>Метод исследования:</vt:lpstr>
      <vt:lpstr>Слайд 18</vt:lpstr>
      <vt:lpstr>Метод исследовательской  деятельность</vt:lpstr>
      <vt:lpstr>Слайд 20</vt:lpstr>
      <vt:lpstr>Слайд 21</vt:lpstr>
      <vt:lpstr>Результаты итоговых выпускных экзаменов по предмету «Оборудование предприятий общественного питания»</vt:lpstr>
      <vt:lpstr>Слайд 23</vt:lpstr>
      <vt:lpstr>Результаты трудоустройства выпускников</vt:lpstr>
      <vt:lpstr>Перспективы и планируемые результаты</vt:lpstr>
      <vt:lpstr>Методическая тема, над которой я работаю «Пути, формы и методы социализации личности учащихся в условиях НПО». </vt:lpstr>
      <vt:lpstr>Слайд 27</vt:lpstr>
      <vt:lpstr>  Классные часы посвященные  патриотическому воспитанию</vt:lpstr>
      <vt:lpstr>Районные мероприятия</vt:lpstr>
      <vt:lpstr>Помощь ветеранам училища</vt:lpstr>
      <vt:lpstr>Слайд 31</vt:lpstr>
      <vt:lpstr>Слайд 32</vt:lpstr>
      <vt:lpstr>Развитие и воспитание трудолюбия, творческого отношения к учению, труду и жизни.</vt:lpstr>
      <vt:lpstr>Краевые мероприятия</vt:lpstr>
      <vt:lpstr>Краевые мероприятия</vt:lpstr>
      <vt:lpstr>Слайд 36</vt:lpstr>
      <vt:lpstr>Слайд 37</vt:lpstr>
      <vt:lpstr>Участие во Всекубанском субботник</vt:lpstr>
      <vt:lpstr>Соблюдение закона №1539  «О профилактики безнадзорности и правонарушения несовершеннолетних»</vt:lpstr>
      <vt:lpstr>Юлия Носкова  – лауреат краевого конкурса на соискание специальных молодежных премий 2010 года</vt:lpstr>
      <vt:lpstr>Дмитрий Терентьев   ученик года 2011</vt:lpstr>
      <vt:lpstr>Слайд 42</vt:lpstr>
      <vt:lpstr>Планируемые результаты моей педагогической инновационной деятельности: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Государственное бюджетное образовательное учреждение начального профессионального образования профессиональное училище № 46</dc:title>
  <dc:creator>я</dc:creator>
  <cp:lastModifiedBy>prepod</cp:lastModifiedBy>
  <cp:revision>72</cp:revision>
  <dcterms:created xsi:type="dcterms:W3CDTF">2012-05-04T17:12:58Z</dcterms:created>
  <dcterms:modified xsi:type="dcterms:W3CDTF">2012-10-16T07:33:07Z</dcterms:modified>
</cp:coreProperties>
</file>