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1" r:id="rId19"/>
    <p:sldId id="272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142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BACBA-79CC-486D-B4C3-163DCB5E2F59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A740-F2A4-4974-AB08-A45AC90698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95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5A740-F2A4-4974-AB08-A45AC90698C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J:\&#1093;&#1080;&#1084;&#1080;&#1103;\od-sr-03-pechen(video-zhdanov.ru).avi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43852" cy="185738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/>
              <a:t>Парфюмерные и косметические средства, лекарственные препараты, моющие средства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cosmomir.ru/imgr/bba_03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14554"/>
            <a:ext cx="2357454" cy="257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3407372_aromaterapija (600x400, 31Kb)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214554"/>
            <a:ext cx="30003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randewoo.ru/uploads/catalog/n/008ae858b4dc61a1876fc5358f2b088b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2214554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удесан Кудесан   лекарственный препарат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876800"/>
            <a:ext cx="321471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а 16 из 631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4714884"/>
            <a:ext cx="471490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Общие выводы о влиянии спирта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dirty="0" smtClean="0"/>
              <a:t>Влияние спирта на мембраны клеток –разрушение</a:t>
            </a:r>
            <a:endParaRPr lang="ru-RU" dirty="0" smtClean="0"/>
          </a:p>
          <a:p>
            <a:r>
              <a:rPr lang="ru-RU" b="1" dirty="0" smtClean="0"/>
              <a:t>Воздействие спирта  на ферменты - разрушение</a:t>
            </a:r>
            <a:endParaRPr lang="ru-RU" dirty="0" smtClean="0"/>
          </a:p>
          <a:p>
            <a:r>
              <a:rPr lang="ru-RU" b="1" dirty="0" smtClean="0"/>
              <a:t>Соприкосновение спирта с эритроцитами - вызывает свёртываемость кровяных клеток.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Действие спирта на нервные клетки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71678"/>
            <a:ext cx="8229600" cy="4525963"/>
          </a:xfrm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dirty="0" smtClean="0"/>
              <a:t>100г пива убивает 3000 нейронов</a:t>
            </a:r>
          </a:p>
          <a:p>
            <a:r>
              <a:rPr lang="ru-RU" b="1" dirty="0" smtClean="0"/>
              <a:t>100г вина убивает 500 нейронов</a:t>
            </a:r>
          </a:p>
          <a:p>
            <a:r>
              <a:rPr lang="ru-RU" b="1" dirty="0" smtClean="0"/>
              <a:t>100г водки убивает 7500 нейронов.             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Влияние алкоголя на мозг. Фото."/>
          <p:cNvPicPr/>
          <p:nvPr/>
        </p:nvPicPr>
        <p:blipFill>
          <a:blip r:embed="rId2"/>
          <a:srcRect t="20000"/>
          <a:stretch>
            <a:fillRect/>
          </a:stretch>
        </p:blipFill>
        <p:spPr bwMode="auto">
          <a:xfrm>
            <a:off x="2143108" y="3857628"/>
            <a:ext cx="442915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Влияние алкоголя на печень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043510"/>
          </a:xfrm>
        </p:spPr>
        <p:txBody>
          <a:bodyPr/>
          <a:lstStyle/>
          <a:p>
            <a:r>
              <a:rPr lang="ru-RU" dirty="0" smtClean="0"/>
              <a:t>С2 Н5 ОН + С</a:t>
            </a:r>
            <a:r>
              <a:rPr lang="en-US" dirty="0" smtClean="0"/>
              <a:t>u</a:t>
            </a:r>
            <a:r>
              <a:rPr lang="ru-RU" dirty="0" smtClean="0"/>
              <a:t>О → СН3СОН + С</a:t>
            </a:r>
            <a:r>
              <a:rPr lang="en-US" dirty="0" smtClean="0"/>
              <a:t>u</a:t>
            </a:r>
            <a:r>
              <a:rPr lang="ru-RU" dirty="0" smtClean="0"/>
              <a:t> + Н2О – образование уксусного альдегида в печени</a:t>
            </a:r>
          </a:p>
        </p:txBody>
      </p:sp>
      <p:pic>
        <p:nvPicPr>
          <p:cNvPr id="4" name="od-sr-03-pechen(video-zhdanov.ru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00232" y="3429000"/>
            <a:ext cx="5486400" cy="304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Пивной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алкоголизм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fontAlgn="base">
              <a:buNone/>
            </a:pPr>
            <a:r>
              <a:rPr lang="ru-RU" dirty="0" smtClean="0"/>
              <a:t>                    </a:t>
            </a:r>
            <a:r>
              <a:rPr lang="ru-RU" sz="4500" dirty="0" smtClean="0">
                <a:solidFill>
                  <a:srgbClr val="002060"/>
                </a:solidFill>
              </a:rPr>
              <a:t>Специфика пивного алкоголизма</a:t>
            </a:r>
          </a:p>
          <a:p>
            <a:pPr fontAlgn="base"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    К явным признакам пивного алкоголизма можно отнести: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Питье часто и без меры;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Для получения привычного эффекта требуется все больше хмельного напитка;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Человек стремится употреблять пенный напиток несколько раз в день, в одиночестве или в компании, часто со случайными собутыльниками;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Появляются провалы в памяти - человек не помнит, что делал в периоды опьянения;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Как только проходит состояние опьянения, появляется желание пить снова;</a:t>
            </a:r>
          </a:p>
          <a:p>
            <a:pPr lvl="0" fontAlgn="base"/>
            <a:r>
              <a:rPr lang="ru-RU" sz="3800" dirty="0" smtClean="0">
                <a:solidFill>
                  <a:srgbClr val="002060"/>
                </a:solidFill>
              </a:rPr>
              <a:t>Все попытки сократить частоту и объем выпивки терпят крах</a:t>
            </a:r>
            <a:r>
              <a:rPr lang="ru-RU" sz="3800" dirty="0" smtClean="0"/>
              <a:t>.</a:t>
            </a:r>
          </a:p>
          <a:p>
            <a:pPr>
              <a:buNone/>
            </a:pPr>
            <a:r>
              <a:rPr lang="ru-RU" sz="3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спирта на развитие плода</a:t>
            </a:r>
            <a:endParaRPr lang="ru-RU" dirty="0"/>
          </a:p>
        </p:txBody>
      </p:sp>
      <p:pic>
        <p:nvPicPr>
          <p:cNvPr id="4" name="Содержимое 3" descr="http://ppt4web.ru/images/797/27382/640/img1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22487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i="1" dirty="0" smtClean="0"/>
              <a:t>Литературная пауза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басня С. Михалкова </a:t>
            </a:r>
            <a:r>
              <a:rPr lang="ru-RU" sz="4000" i="1" dirty="0" smtClean="0"/>
              <a:t>«Заяц во хмелю» </a:t>
            </a:r>
            <a:endParaRPr lang="ru-RU" sz="4000" i="1" dirty="0"/>
          </a:p>
        </p:txBody>
      </p:sp>
      <p:pic>
        <p:nvPicPr>
          <p:cNvPr id="4" name="Рисунок 3" descr="Битва зайцев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2786058"/>
            <a:ext cx="3643338" cy="306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Лев на закате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2786058"/>
            <a:ext cx="3401060" cy="306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Справка:</a:t>
            </a:r>
            <a:r>
              <a:rPr lang="ru-RU" dirty="0" smtClean="0"/>
              <a:t> Алкоголь – наркотик №1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r>
              <a:rPr lang="ru-RU" sz="2400" dirty="0" smtClean="0"/>
              <a:t>В России производится 8,5 л 100% алкоголя на душу населения в год.</a:t>
            </a:r>
          </a:p>
          <a:p>
            <a:r>
              <a:rPr lang="ru-RU" sz="2400" dirty="0" smtClean="0"/>
              <a:t> Легальный наркотик. </a:t>
            </a:r>
          </a:p>
          <a:p>
            <a:r>
              <a:rPr lang="ru-RU" sz="2400" dirty="0" smtClean="0"/>
              <a:t>Торговля сеть- лучшая в мире. </a:t>
            </a:r>
          </a:p>
          <a:p>
            <a:r>
              <a:rPr lang="ru-RU" sz="2400" dirty="0" smtClean="0"/>
              <a:t>Великий покровитель -  государство.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Плакаты по борьбе с алкоголизмом в СССР (13 фото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500438"/>
            <a:ext cx="621510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Закрепление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12605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/>
              <a:t> С какими физическими и химическими свойствами спирта вы познакомились на уроке?</a:t>
            </a:r>
          </a:p>
          <a:p>
            <a:r>
              <a:rPr lang="ru-RU" sz="2400" dirty="0" smtClean="0"/>
              <a:t>В связи с этими свойствами, какое влияние спирт оказывает на различные уровни организации живой материи? Заполнить таблицу: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3071810"/>
          <a:ext cx="6119834" cy="2709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  <a:gridCol w="3119438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организации живой материи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Проявление спиртом токсических свойств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Молекулярный уровень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5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Внутриклеточный уровень 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5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Клеточный уровень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5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органов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50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Системы органов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15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Целый организм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800" dirty="0" smtClean="0"/>
              <a:t>Итоги урока: «Токсическое воздействие этилового спирта на различные уровни организации живой материи».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5" y="1643050"/>
          <a:ext cx="6453190" cy="4609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3"/>
                <a:gridCol w="3381357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 организации живой материи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Проявление спиртом токсических свойств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2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Молекулярный уровень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Денатурация белков,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мутации, разрушение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липидов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5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Внутриклеточный уровень 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Накопление альдегидов, разрушение ферментов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2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Клеточный уровень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Разрушение мембран, нейронов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2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органов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Разрушение печени,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мозга,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сосудов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5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Системы органов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Нервная система, пищеварительная система, выделительная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2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Целый организм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Сбой функций, смерть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297106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Помните , что «Пьянство – это упражнение в безумии, а алкоголизм – страшная, тяжёлая болезнь». </a:t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14620"/>
            <a:ext cx="8258204" cy="3929090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4" name="Рисунок 3" descr="Плакаты по борьбе с алкоголизмом в СССР (13 фото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14620"/>
            <a:ext cx="742955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FFFF00"/>
                </a:solidFill>
              </a:rPr>
              <a:t>«Свойства этилового  спирта и его влияние на организм человека»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01122" cy="13573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Documents and Settings\User2\Рабочий стол\Мультимедийный урок- новые образовательные возможности\SS85059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8858280" cy="6357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User2\Рабочий стол\Мультимедийный урок- новые образовательные возможности\SS85058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142852"/>
            <a:ext cx="200026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3" descr="C:\Documents and Settings\User2\Рабочий стол\Мультимедийный урок- новые образовательные возможности\SS8505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2214578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C:\Documents and Settings\User2\Рабочий стол\Мультимедийный урок- новые образовательные возможности\SS85056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214290"/>
            <a:ext cx="2643206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4" descr="C:\Documents and Settings\User2\Рабочий стол\Мультимедийный урок- новые образовательные возможности\SS85057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214290"/>
            <a:ext cx="1714512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C:\Documents and Settings\User2\Рабочий стол\Мультимедийный урок- новые образовательные возможности\SS8505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26" y="785794"/>
            <a:ext cx="8786874" cy="6072206"/>
          </a:xfrm>
          <a:prstGeom prst="rect">
            <a:avLst/>
          </a:prstGeom>
          <a:noFill/>
        </p:spPr>
      </p:pic>
      <p:pic>
        <p:nvPicPr>
          <p:cNvPr id="2050" name="Picture 2" descr="C:\Documents and Settings\User2\Рабочий стол\Мультимедийный урок- новые образовательные возможности\SS85049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90" r="-8332"/>
          <a:stretch>
            <a:fillRect/>
          </a:stretch>
        </p:blipFill>
        <p:spPr bwMode="auto">
          <a:xfrm>
            <a:off x="357158" y="285728"/>
            <a:ext cx="307183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Documents and Settings\User2\Рабочий стол\Мультимедийный урок- новые образовательные возможности\SS85057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1571612"/>
            <a:ext cx="2000232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5" name="Picture 7" descr="C:\Documents and Settings\User2\Рабочий стол\Мультимедийный урок- новые образовательные возможности\SS85063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3786190"/>
            <a:ext cx="200023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C:\Documents and Settings\User2\Рабочий стол\Мультимедийный урок- новые образовательные возможности\SS85045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214290"/>
            <a:ext cx="2928958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1" name="Picture 13" descr="C:\Documents and Settings\User2\Рабочий стол\Мультимедийный урок- новые образовательные возможности\SS85058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30" y="5143512"/>
            <a:ext cx="2071670" cy="1714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8" name="Picture 10" descr="C:\Documents and Settings\User2\Рабочий стол\Мультимедийный урок- новые образовательные возможности\SS85022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214290"/>
            <a:ext cx="3000364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/>
              <a:t> исследуете свойства этанола;</a:t>
            </a:r>
          </a:p>
          <a:p>
            <a:r>
              <a:rPr lang="ru-RU" dirty="0" smtClean="0"/>
              <a:t>будите добывать знания на основе наблюдений, анализа и обобщения результатов эксперимента;</a:t>
            </a:r>
          </a:p>
          <a:p>
            <a:r>
              <a:rPr lang="ru-RU" dirty="0" smtClean="0"/>
              <a:t> узнаете  о губительном действии этанола на организм человека.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368412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dirty="0" smtClean="0"/>
              <a:t>Парацельс: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200" dirty="0" smtClean="0"/>
              <a:t>«Всё есть яд, всё есть лекарство, всё дело в дозе»</a:t>
            </a:r>
            <a:br>
              <a:rPr lang="ru-RU" sz="2200" dirty="0" smtClean="0"/>
            </a:br>
            <a:r>
              <a:rPr lang="ru-RU" sz="2200" dirty="0" smtClean="0"/>
              <a:t> «Яд, который действует не сразу, не становится менее опасным»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Положительная роль спиртов:</a:t>
            </a:r>
          </a:p>
          <a:p>
            <a:r>
              <a:rPr lang="ru-RU" sz="2400" dirty="0" smtClean="0"/>
              <a:t>Применяются: в пищевой промышленности, в медицине, фармакологии, для производства косметики и парфюмерии, растворителей, красителей, средств бытовой химии, производстве  синтетических каучуков, синтетического горючего для ДВС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Отрицательная роль спиртов:</a:t>
            </a:r>
          </a:p>
          <a:p>
            <a:pPr>
              <a:buNone/>
            </a:pPr>
            <a:r>
              <a:rPr lang="ru-RU" sz="2400" dirty="0" smtClean="0"/>
              <a:t>  Вызывают отравления организма, является наркотическим веществом, влияет на здоровье человека, вызывает заболевание –алкоголизм, вызывает мутации  и наследственные  заболевания при  внутриутробном развитии  зародыша.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Статистика смертности от алкоголя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58204" cy="585789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Смертность от алкоголя среди мужчин</a:t>
            </a:r>
          </a:p>
          <a:p>
            <a:pPr>
              <a:buNone/>
            </a:pPr>
            <a:r>
              <a:rPr lang="ru-RU" sz="2000" dirty="0" smtClean="0"/>
              <a:t>         Сибирь: 22%</a:t>
            </a:r>
          </a:p>
          <a:p>
            <a:pPr>
              <a:buNone/>
            </a:pPr>
            <a:r>
              <a:rPr lang="ru-RU" sz="2000" dirty="0" smtClean="0"/>
              <a:t>         Центральный федеральный округ: 12%</a:t>
            </a:r>
          </a:p>
          <a:p>
            <a:pPr>
              <a:buNone/>
            </a:pPr>
            <a:r>
              <a:rPr lang="ru-RU" sz="2000" dirty="0" smtClean="0"/>
              <a:t>          Количество больных алкоголем : 7 млн.  человек</a:t>
            </a:r>
          </a:p>
          <a:p>
            <a:r>
              <a:rPr lang="ru-RU" sz="2000" dirty="0" smtClean="0"/>
              <a:t>Диаграмма смертности от алкоголя:</a:t>
            </a: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4" name="Рисунок 3" descr="http://adic-ukraine.narod.ru/sirpatip/periodicals/anti/20/dia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496"/>
            <a:ext cx="68151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Инструктаж по технике безопасности.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Вещества для проведения опытов необходимо брать в таком количестве как это указано в инструкции.</a:t>
            </a:r>
          </a:p>
          <a:p>
            <a:pPr lvl="0"/>
            <a:r>
              <a:rPr lang="ru-RU" dirty="0" smtClean="0"/>
              <a:t>Зажигать спиртовку только от спички, не наклонять спиртовку к другой горящей спиртовке.</a:t>
            </a:r>
          </a:p>
          <a:p>
            <a:pPr lvl="0"/>
            <a:r>
              <a:rPr lang="ru-RU" dirty="0" smtClean="0"/>
              <a:t>Нагреваемый предмет помещать в верхней трети пламени.</a:t>
            </a:r>
          </a:p>
          <a:p>
            <a:pPr lvl="0"/>
            <a:r>
              <a:rPr lang="ru-RU" dirty="0" smtClean="0"/>
              <a:t>Чтобы погасить пламя спиртовки её следует закрыть колпачком.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/>
              <a:t>Физические свойства спирта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714488"/>
          <a:ext cx="8443914" cy="4043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724"/>
                <a:gridCol w="1612564"/>
                <a:gridCol w="1392669"/>
                <a:gridCol w="1202123"/>
                <a:gridCol w="1612515"/>
                <a:gridCol w="1407319"/>
              </a:tblGrid>
              <a:tr h="1285931"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Спирт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Агрегатное состояние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18573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Цвет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18573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Запах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488" indent="-90488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1463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Растворимость </a:t>
                      </a: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80975" indent="-18097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1463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в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975" indent="-904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Растворимость в жирах</a:t>
                      </a:r>
                    </a:p>
                  </a:txBody>
                  <a:tcPr marL="68580" marR="68580" marT="0" marB="0"/>
                </a:tc>
              </a:tr>
              <a:tr h="2757447">
                <a:tc>
                  <a:txBody>
                    <a:bodyPr/>
                    <a:lstStyle/>
                    <a:p>
                      <a:pPr marL="457200" indent="-18573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Этанол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488" indent="-904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1Газообразное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Жидкое</a:t>
                      </a:r>
                    </a:p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Твёрдое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3663" indent="-93663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1Бесцветный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0488" indent="-904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Имеет ___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3663" indent="-93663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1Характерный запах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93663" indent="-93663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2Без запаха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1Смешивается с водой в любых    соотношениях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2Плохо растворяется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Не растворяется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488" indent="-904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1Хорошая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2Плохая</a:t>
                      </a:r>
                    </a:p>
                    <a:p>
                      <a:pPr marL="90488" indent="-904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3Не растворим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Схема действия молекулы спирта на клеточные стенки</a:t>
            </a:r>
            <a:endParaRPr lang="ru-RU" dirty="0"/>
          </a:p>
        </p:txBody>
      </p:sp>
      <p:pic>
        <p:nvPicPr>
          <p:cNvPr id="4" name="Содержимое 3" descr="Механизм воздействия алкогол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7286676" cy="4244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dirty="0" smtClean="0"/>
              <a:t>Решить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>
              <a:buNone/>
            </a:pPr>
            <a:r>
              <a:rPr lang="ru-RU" b="1" dirty="0" smtClean="0"/>
              <a:t>Задача: рассчитать смертельную дозу алкоголя на свою массу тела.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Дано:                                        Решение:</a:t>
            </a:r>
            <a:endParaRPr lang="ru-RU" dirty="0" smtClean="0"/>
          </a:p>
          <a:p>
            <a:pPr>
              <a:buNone/>
            </a:pPr>
            <a:r>
              <a:rPr lang="en-US" b="1" dirty="0" smtClean="0"/>
              <a:t>m</a:t>
            </a:r>
            <a:r>
              <a:rPr lang="ru-RU" b="1" dirty="0" smtClean="0"/>
              <a:t> (тела) </a:t>
            </a:r>
            <a:r>
              <a:rPr lang="ru-RU" b="1" dirty="0" err="1" smtClean="0"/>
              <a:t>=______кг</a:t>
            </a:r>
            <a:endParaRPr lang="ru-RU" dirty="0" smtClean="0"/>
          </a:p>
          <a:p>
            <a:pPr>
              <a:buNone/>
            </a:pPr>
            <a:r>
              <a:rPr lang="en-US" b="1" u="sng" dirty="0" smtClean="0"/>
              <a:t>m</a:t>
            </a:r>
            <a:r>
              <a:rPr lang="ru-RU" b="1" u="sng" dirty="0" smtClean="0"/>
              <a:t> (спирта на 1 кг) = 6г                          </a:t>
            </a:r>
            <a:endParaRPr lang="ru-RU" dirty="0" smtClean="0"/>
          </a:p>
          <a:p>
            <a:pPr>
              <a:buNone/>
            </a:pPr>
            <a:r>
              <a:rPr lang="en-US" b="1" dirty="0" smtClean="0"/>
              <a:t>m</a:t>
            </a:r>
            <a:r>
              <a:rPr lang="ru-RU" b="1" dirty="0" smtClean="0"/>
              <a:t> (спирта) = ?                                                          Ответ: </a:t>
            </a:r>
            <a:r>
              <a:rPr lang="en-US" b="1" dirty="0" smtClean="0"/>
              <a:t>m</a:t>
            </a:r>
            <a:r>
              <a:rPr lang="ru-RU" b="1" dirty="0" smtClean="0"/>
              <a:t> (спирта  смертельной дозы)= </a:t>
            </a:r>
            <a:r>
              <a:rPr lang="ru-RU" b="1" dirty="0" err="1" smtClean="0"/>
              <a:t>____кг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333</TotalTime>
  <Words>651</Words>
  <Application>Microsoft Office PowerPoint</Application>
  <PresentationFormat>Экран (4:3)</PresentationFormat>
  <Paragraphs>111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Парфюмерные и косметические средства, лекарственные препараты, моющие средства</vt:lpstr>
      <vt:lpstr>Тема урока:</vt:lpstr>
      <vt:lpstr>Цели урока:</vt:lpstr>
      <vt:lpstr>  Парацельс:  «Всё есть яд, всё есть лекарство, всё дело в дозе»  «Яд, который действует не сразу, не становится менее опасным» </vt:lpstr>
      <vt:lpstr>Статистика смертности от алкоголя. </vt:lpstr>
      <vt:lpstr>Инструктаж по технике безопасности.</vt:lpstr>
      <vt:lpstr>Физические свойства спирта</vt:lpstr>
      <vt:lpstr>Схема действия молекулы спирта на клеточные стенки</vt:lpstr>
      <vt:lpstr>Решить задачу</vt:lpstr>
      <vt:lpstr>Общие выводы о влиянии спирта</vt:lpstr>
      <vt:lpstr>Действие спирта на нервные клетки</vt:lpstr>
      <vt:lpstr>Влияние алкоголя на печень</vt:lpstr>
      <vt:lpstr>Пивной алкоголизм</vt:lpstr>
      <vt:lpstr>Влияние спирта на развитие плода</vt:lpstr>
      <vt:lpstr>Литературная пауза</vt:lpstr>
      <vt:lpstr>Справка: Алкоголь – наркотик №1</vt:lpstr>
      <vt:lpstr>Закрепление</vt:lpstr>
      <vt:lpstr>Итоги урока: «Токсическое воздействие этилового спирта на различные уровни организации живой материи».</vt:lpstr>
      <vt:lpstr> Помните , что «Пьянство – это упражнение в безумии, а алкоголизм – страшная, тяжёлая болезнь».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Парфюмерные и косметические средства, лекарственные препараты</dc:title>
  <cp:lastModifiedBy>mao</cp:lastModifiedBy>
  <cp:revision>43</cp:revision>
  <dcterms:modified xsi:type="dcterms:W3CDTF">2014-04-15T12:33:19Z</dcterms:modified>
</cp:coreProperties>
</file>