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85" r:id="rId3"/>
    <p:sldId id="286" r:id="rId4"/>
    <p:sldId id="257" r:id="rId5"/>
    <p:sldId id="284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0" autoAdjust="0"/>
    <p:restoredTop sz="94750" autoAdjust="0"/>
  </p:normalViewPr>
  <p:slideViewPr>
    <p:cSldViewPr>
      <p:cViewPr varScale="1">
        <p:scale>
          <a:sx n="44" d="100"/>
          <a:sy n="44" d="100"/>
        </p:scale>
        <p:origin x="-60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12.04.2012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wmf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image" Target="../media/image27.em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parokonvektomat-russia.ru/wp-content/uploads/2011/02/2029340-e1297269427732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wmf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7286644" cy="1000108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Схема экономии рабочих площадей</a:t>
            </a:r>
            <a:b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 использовании </a:t>
            </a:r>
            <a:r>
              <a:rPr lang="ru-RU" sz="24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endParaRPr lang="ru-RU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Пароконвектомат Self Cooking Center whitefficiency"/>
          <p:cNvPicPr>
            <a:picLocks noGrp="1"/>
          </p:cNvPicPr>
          <p:nvPr>
            <p:ph idx="1"/>
          </p:nvPr>
        </p:nvPicPr>
        <p:blipFill>
          <a:blip r:embed="rId2">
            <a:grayscl/>
            <a:lum bright="-40000"/>
          </a:blip>
          <a:stretch>
            <a:fillRect/>
          </a:stretch>
        </p:blipFill>
        <p:spPr bwMode="auto">
          <a:xfrm>
            <a:off x="428596" y="1285860"/>
            <a:ext cx="7143800" cy="5143536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accent1">
                <a:lumMod val="20000"/>
                <a:lumOff val="80000"/>
              </a:schemeClr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2050" name="Picture 2" descr="C:\Program Files\Microsoft Office\MEDIA\CAGCAT10\j0300840.wmf"/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7043164" y="0"/>
            <a:ext cx="2100836" cy="209808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q-vip.ru/content/images/RackControl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071546"/>
            <a:ext cx="3714776" cy="4786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0" name="Rectangle 6"/>
          <p:cNvSpPr>
            <a:spLocks noChangeArrowheads="1"/>
          </p:cNvSpPr>
          <p:nvPr/>
        </p:nvSpPr>
        <p:spPr bwMode="auto">
          <a:xfrm>
            <a:off x="4214810" y="1000108"/>
            <a:ext cx="4000528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RackControl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мульти-таймер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мониторинга разных продуктов приготавливаемых в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пароконвектомате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Hans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32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Dampf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одновременно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  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Program Files\Microsoft Office\MEDIA\CAGCAT10\j0234131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72264" y="3848574"/>
            <a:ext cx="2571736" cy="2734705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q-vip.ru/content/images/AtmosControl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071546"/>
            <a:ext cx="4071934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4286248" y="928670"/>
            <a:ext cx="4071966" cy="5386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AtmosControl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climate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control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индивидуальный контроль рабочей камеры,</a:t>
            </a:r>
            <a:r>
              <a:rPr kumimoji="0" lang="ru-RU" sz="2800" b="0" i="0" u="none" strike="noStrike" cap="none" normalizeH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 активным увлажнение или осушением, для получения сочного продукта с хрустящей корочкой.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/>
                <a:ea typeface="Times New Roman" pitchFamily="18" charset="0"/>
                <a:cs typeface="Arial" pitchFamily="34" charset="0"/>
              </a:rPr>
              <a:t> 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0" name="Picture 2" descr="C:\Program Files\Microsoft Office\MEDIA\CAGCAT10\j0293828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36" y="4714884"/>
            <a:ext cx="2500330" cy="2437572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q-vip.ru/content/images/Ready2Cook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285860"/>
            <a:ext cx="3786150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4000496" y="1214422"/>
            <a:ext cx="4214842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Ready2Cook</a:t>
            </a: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- прогрет, охлажден или идеальный климат для начала приготовление – всё совмещено в одной функции и достаточно одного нажатия кнопки.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3200" dirty="0" smtClean="0">
              <a:solidFill>
                <a:srgbClr val="000000"/>
              </a:solidFill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 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 descr="C:\Program Files\Microsoft Office\MEDIA\CAGCAT10\j0299587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072330" y="5135926"/>
            <a:ext cx="2071670" cy="1722073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0" y="1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http://www.eq-vip.ru/content/images/Perfection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928670"/>
            <a:ext cx="4143404" cy="5286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4786314" y="928670"/>
            <a:ext cx="435768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Perfection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климат и регенерация а новом масштабе! Сухой или влажный, интенсивный или мягкий режим – совершенный результат благодаря установлению соответствующего продукту климата приготовления.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0" y="1"/>
            <a:ext cx="91440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680068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eq-vip.ru/content/images/SteamExaustSystem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071546"/>
            <a:ext cx="3929090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4071934" y="1000109"/>
            <a:ext cx="478634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SteamExaustSystem</a:t>
            </a: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SES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Система безопасности. В конце программы приготовления пар откачивается из камеры приготовления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вследствие чего исключается возможность обжечься выходящим паром при открывании дверцы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98" name="Cloud"/>
          <p:cNvSpPr>
            <a:spLocks noChangeAspect="1" noEditPoints="1" noChangeArrowheads="1"/>
          </p:cNvSpPr>
          <p:nvPr/>
        </p:nvSpPr>
        <p:spPr bwMode="auto">
          <a:xfrm>
            <a:off x="7118602" y="5500702"/>
            <a:ext cx="2025398" cy="1357298"/>
          </a:xfrm>
          <a:custGeom>
            <a:avLst/>
            <a:gdLst>
              <a:gd name="T0" fmla="*/ 67 w 21600"/>
              <a:gd name="T1" fmla="*/ 10800 h 21600"/>
              <a:gd name="T2" fmla="*/ 10800 w 21600"/>
              <a:gd name="T3" fmla="*/ 21577 h 21600"/>
              <a:gd name="T4" fmla="*/ 21582 w 21600"/>
              <a:gd name="T5" fmla="*/ 10800 h 21600"/>
              <a:gd name="T6" fmla="*/ 10800 w 21600"/>
              <a:gd name="T7" fmla="*/ 1235 h 21600"/>
              <a:gd name="T8" fmla="*/ 2977 w 21600"/>
              <a:gd name="T9" fmla="*/ 3262 h 21600"/>
              <a:gd name="T10" fmla="*/ 17087 w 21600"/>
              <a:gd name="T11" fmla="*/ 1733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 extrusionOk="0">
                <a:moveTo>
                  <a:pt x="1949" y="7180"/>
                </a:moveTo>
                <a:cubicBezTo>
                  <a:pt x="841" y="7336"/>
                  <a:pt x="0" y="8613"/>
                  <a:pt x="0" y="10137"/>
                </a:cubicBezTo>
                <a:cubicBezTo>
                  <a:pt x="-1" y="11192"/>
                  <a:pt x="409" y="12169"/>
                  <a:pt x="1074" y="12702"/>
                </a:cubicBezTo>
                <a:lnTo>
                  <a:pt x="1063" y="12668"/>
                </a:lnTo>
                <a:cubicBezTo>
                  <a:pt x="685" y="13217"/>
                  <a:pt x="475" y="13940"/>
                  <a:pt x="475" y="14690"/>
                </a:cubicBezTo>
                <a:cubicBezTo>
                  <a:pt x="475" y="16325"/>
                  <a:pt x="1451" y="17650"/>
                  <a:pt x="2655" y="17650"/>
                </a:cubicBezTo>
                <a:cubicBezTo>
                  <a:pt x="2739" y="17650"/>
                  <a:pt x="2824" y="17643"/>
                  <a:pt x="2909" y="17629"/>
                </a:cubicBezTo>
                <a:lnTo>
                  <a:pt x="2897" y="17649"/>
                </a:lnTo>
                <a:cubicBezTo>
                  <a:pt x="3585" y="19288"/>
                  <a:pt x="4863" y="20300"/>
                  <a:pt x="6247" y="20300"/>
                </a:cubicBezTo>
                <a:cubicBezTo>
                  <a:pt x="6947" y="20299"/>
                  <a:pt x="7635" y="20039"/>
                  <a:pt x="8235" y="19546"/>
                </a:cubicBezTo>
                <a:lnTo>
                  <a:pt x="8229" y="19550"/>
                </a:lnTo>
                <a:cubicBezTo>
                  <a:pt x="8855" y="20829"/>
                  <a:pt x="9908" y="21597"/>
                  <a:pt x="11036" y="21597"/>
                </a:cubicBezTo>
                <a:cubicBezTo>
                  <a:pt x="12523" y="21596"/>
                  <a:pt x="13836" y="20267"/>
                  <a:pt x="14267" y="18324"/>
                </a:cubicBezTo>
                <a:lnTo>
                  <a:pt x="14270" y="18350"/>
                </a:lnTo>
                <a:cubicBezTo>
                  <a:pt x="14730" y="18740"/>
                  <a:pt x="15260" y="18947"/>
                  <a:pt x="15802" y="18947"/>
                </a:cubicBezTo>
                <a:cubicBezTo>
                  <a:pt x="17390" y="18946"/>
                  <a:pt x="18682" y="17205"/>
                  <a:pt x="18694" y="15045"/>
                </a:cubicBezTo>
                <a:lnTo>
                  <a:pt x="18689" y="15035"/>
                </a:lnTo>
                <a:cubicBezTo>
                  <a:pt x="20357" y="14710"/>
                  <a:pt x="21597" y="12765"/>
                  <a:pt x="21597" y="10472"/>
                </a:cubicBezTo>
                <a:cubicBezTo>
                  <a:pt x="21597" y="9456"/>
                  <a:pt x="21350" y="8469"/>
                  <a:pt x="20896" y="7663"/>
                </a:cubicBezTo>
                <a:lnTo>
                  <a:pt x="20889" y="7661"/>
                </a:lnTo>
                <a:cubicBezTo>
                  <a:pt x="21031" y="7208"/>
                  <a:pt x="21105" y="6721"/>
                  <a:pt x="21105" y="6228"/>
                </a:cubicBezTo>
                <a:cubicBezTo>
                  <a:pt x="21105" y="4588"/>
                  <a:pt x="20299" y="3150"/>
                  <a:pt x="19139" y="2719"/>
                </a:cubicBezTo>
                <a:lnTo>
                  <a:pt x="19148" y="2712"/>
                </a:lnTo>
                <a:cubicBezTo>
                  <a:pt x="18940" y="1142"/>
                  <a:pt x="17933" y="0"/>
                  <a:pt x="16758" y="0"/>
                </a:cubicBezTo>
                <a:cubicBezTo>
                  <a:pt x="16044" y="-1"/>
                  <a:pt x="15367" y="426"/>
                  <a:pt x="14905" y="1165"/>
                </a:cubicBezTo>
                <a:lnTo>
                  <a:pt x="14909" y="1170"/>
                </a:lnTo>
                <a:cubicBezTo>
                  <a:pt x="14497" y="432"/>
                  <a:pt x="13855" y="0"/>
                  <a:pt x="13174" y="0"/>
                </a:cubicBezTo>
                <a:cubicBezTo>
                  <a:pt x="12347" y="-1"/>
                  <a:pt x="11590" y="637"/>
                  <a:pt x="11221" y="1645"/>
                </a:cubicBezTo>
                <a:lnTo>
                  <a:pt x="11229" y="1694"/>
                </a:lnTo>
                <a:cubicBezTo>
                  <a:pt x="10730" y="1024"/>
                  <a:pt x="10058" y="650"/>
                  <a:pt x="9358" y="650"/>
                </a:cubicBezTo>
                <a:cubicBezTo>
                  <a:pt x="8372" y="649"/>
                  <a:pt x="7466" y="1391"/>
                  <a:pt x="7003" y="2578"/>
                </a:cubicBezTo>
                <a:lnTo>
                  <a:pt x="6995" y="2602"/>
                </a:lnTo>
                <a:cubicBezTo>
                  <a:pt x="6477" y="2189"/>
                  <a:pt x="5888" y="1972"/>
                  <a:pt x="5288" y="1972"/>
                </a:cubicBezTo>
                <a:cubicBezTo>
                  <a:pt x="3423" y="1972"/>
                  <a:pt x="1912" y="4029"/>
                  <a:pt x="1912" y="6567"/>
                </a:cubicBezTo>
                <a:cubicBezTo>
                  <a:pt x="1911" y="6774"/>
                  <a:pt x="1922" y="6981"/>
                  <a:pt x="1942" y="7186"/>
                </a:cubicBezTo>
                <a:close/>
              </a:path>
              <a:path w="21600" h="21600" fill="none" extrusionOk="0">
                <a:moveTo>
                  <a:pt x="1074" y="12702"/>
                </a:moveTo>
                <a:cubicBezTo>
                  <a:pt x="1407" y="12969"/>
                  <a:pt x="1786" y="13110"/>
                  <a:pt x="2172" y="13110"/>
                </a:cubicBezTo>
                <a:cubicBezTo>
                  <a:pt x="2228" y="13109"/>
                  <a:pt x="2285" y="13107"/>
                  <a:pt x="2341" y="13101"/>
                </a:cubicBezTo>
              </a:path>
              <a:path w="21600" h="21600" fill="none" extrusionOk="0">
                <a:moveTo>
                  <a:pt x="2909" y="17629"/>
                </a:moveTo>
                <a:cubicBezTo>
                  <a:pt x="3099" y="17599"/>
                  <a:pt x="3285" y="17535"/>
                  <a:pt x="3463" y="17439"/>
                </a:cubicBezTo>
              </a:path>
              <a:path w="21600" h="21600" fill="none" extrusionOk="0">
                <a:moveTo>
                  <a:pt x="7895" y="18680"/>
                </a:moveTo>
                <a:cubicBezTo>
                  <a:pt x="7983" y="18985"/>
                  <a:pt x="8095" y="19277"/>
                  <a:pt x="8229" y="19550"/>
                </a:cubicBezTo>
              </a:path>
              <a:path w="21600" h="21600" fill="none" extrusionOk="0">
                <a:moveTo>
                  <a:pt x="14267" y="18324"/>
                </a:moveTo>
                <a:cubicBezTo>
                  <a:pt x="14336" y="18013"/>
                  <a:pt x="14380" y="17693"/>
                  <a:pt x="14400" y="17370"/>
                </a:cubicBezTo>
              </a:path>
              <a:path w="21600" h="21600" fill="none" extrusionOk="0">
                <a:moveTo>
                  <a:pt x="18694" y="15045"/>
                </a:moveTo>
                <a:cubicBezTo>
                  <a:pt x="18694" y="15034"/>
                  <a:pt x="18695" y="15024"/>
                  <a:pt x="18695" y="15013"/>
                </a:cubicBezTo>
                <a:cubicBezTo>
                  <a:pt x="18695" y="13508"/>
                  <a:pt x="18063" y="12136"/>
                  <a:pt x="17069" y="11477"/>
                </a:cubicBezTo>
              </a:path>
              <a:path w="21600" h="21600" fill="none" extrusionOk="0">
                <a:moveTo>
                  <a:pt x="20165" y="8999"/>
                </a:moveTo>
                <a:cubicBezTo>
                  <a:pt x="20479" y="8635"/>
                  <a:pt x="20726" y="8177"/>
                  <a:pt x="20889" y="7661"/>
                </a:cubicBezTo>
              </a:path>
              <a:path w="21600" h="21600" fill="none" extrusionOk="0">
                <a:moveTo>
                  <a:pt x="19186" y="3344"/>
                </a:moveTo>
                <a:cubicBezTo>
                  <a:pt x="19186" y="3328"/>
                  <a:pt x="19187" y="3313"/>
                  <a:pt x="19187" y="3297"/>
                </a:cubicBezTo>
                <a:cubicBezTo>
                  <a:pt x="19187" y="3101"/>
                  <a:pt x="19174" y="2905"/>
                  <a:pt x="19148" y="2712"/>
                </a:cubicBezTo>
              </a:path>
              <a:path w="21600" h="21600" fill="none" extrusionOk="0">
                <a:moveTo>
                  <a:pt x="14905" y="1165"/>
                </a:moveTo>
                <a:cubicBezTo>
                  <a:pt x="14754" y="1408"/>
                  <a:pt x="14629" y="1679"/>
                  <a:pt x="14535" y="1971"/>
                </a:cubicBezTo>
              </a:path>
              <a:path w="21600" h="21600" fill="none" extrusionOk="0">
                <a:moveTo>
                  <a:pt x="11221" y="1645"/>
                </a:moveTo>
                <a:cubicBezTo>
                  <a:pt x="11140" y="1866"/>
                  <a:pt x="11080" y="2099"/>
                  <a:pt x="11041" y="2340"/>
                </a:cubicBezTo>
              </a:path>
              <a:path w="21600" h="21600" fill="none" extrusionOk="0">
                <a:moveTo>
                  <a:pt x="7645" y="3276"/>
                </a:moveTo>
                <a:cubicBezTo>
                  <a:pt x="7449" y="3016"/>
                  <a:pt x="7231" y="2790"/>
                  <a:pt x="6995" y="2602"/>
                </a:cubicBezTo>
              </a:path>
              <a:path w="21600" h="21600" fill="none" extrusionOk="0">
                <a:moveTo>
                  <a:pt x="1942" y="7186"/>
                </a:moveTo>
                <a:cubicBezTo>
                  <a:pt x="1966" y="7426"/>
                  <a:pt x="2004" y="7663"/>
                  <a:pt x="2056" y="7895"/>
                </a:cubicBezTo>
              </a:path>
            </a:pathLst>
          </a:cu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8858280" cy="114298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eq-vip.ru/content/images/AutoreverseFan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285720" y="1142984"/>
            <a:ext cx="37147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143372" y="1571612"/>
            <a:ext cx="4214842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AutoreverseFan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климат и регенерация а новом масштабе! Сухой или влажный, интенсивный или мягкий режим – совершенный результат благодаря установлению соответствующего продукту климата приготовления.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0" name="Picture 2" descr="http://im0-tub-ru.yandex.net/i?id=63428334-03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001024" y="3250406"/>
            <a:ext cx="771528" cy="32147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8572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Функции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eq-vip.ru/content/images/FlexiRack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1142984"/>
            <a:ext cx="4071966" cy="49292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643438" y="1142984"/>
            <a:ext cx="3357586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FlexiRack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– приспособление для загрузки GN 1/1 в камеру </a:t>
            </a:r>
            <a:r>
              <a:rPr kumimoji="0" lang="ru-RU" sz="28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пароконвектомата</a:t>
            </a:r>
            <a:r>
              <a:rPr kumimoji="0" lang="ru-RU" sz="28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как продольно так и поперечно, также позволяющее загружать EN 600х400мм.</a:t>
            </a:r>
            <a:endParaRPr kumimoji="0" 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7239000" cy="157161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Дверь </a:t>
            </a:r>
            <a:r>
              <a:rPr lang="ru-RU" sz="3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3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1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3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" name="Рисунок 4" descr="Конструкция запирающего устройства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357950" y="571480"/>
            <a:ext cx="250033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абочая камера с отверстием для слива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50" y="1500174"/>
            <a:ext cx="2786082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0" y="1214422"/>
            <a:ext cx="292892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При закрытии двери и повороте ручки в запирающее положение штоки за счет движения механизма выходят из своего основного скрытого положения и зацепляются за соответствующие крепления на корпусе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3786190"/>
            <a:ext cx="364333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Печи оснащены дверцами с двойным стеклом, при этом внутреннее стекло является термически инертным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каналом рециркуляции охлаждающего воздуха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1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Дополнительные функции </a:t>
            </a:r>
            <a:r>
              <a:rPr lang="ru-RU" sz="31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31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31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HansDampf</a:t>
            </a:r>
            <a:r>
              <a:rPr lang="ru-RU" sz="31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2786058"/>
            <a:ext cx="3929090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1000108"/>
            <a:ext cx="2805117" cy="23288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7" name="Rectangle 1"/>
          <p:cNvSpPr>
            <a:spLocks noChangeArrowheads="1"/>
          </p:cNvSpPr>
          <p:nvPr/>
        </p:nvSpPr>
        <p:spPr bwMode="auto">
          <a:xfrm>
            <a:off x="4429124" y="1142985"/>
            <a:ext cx="4714876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устанавливать не надо, достаточно задать температуру готового продукта. 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пароконвектомате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есть возможность приготовления продуктов, используя температурный щуп (</a:t>
            </a:r>
            <a:r>
              <a:rPr lang="ru-RU" sz="2400" dirty="0" err="1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термоиглу</a:t>
            </a:r>
            <a:r>
              <a:rPr lang="ru-RU" sz="2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), с помощью которого отслеживается температура в сердцевине приготовляемого продукта. Используя такой метод, время приготовления 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1143000"/>
          </a:xfrm>
        </p:spPr>
        <p:txBody>
          <a:bodyPr>
            <a:normAutofit/>
          </a:bodyPr>
          <a:lstStyle/>
          <a:p>
            <a:pPr algn="ctr"/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Аксессуары к </a:t>
            </a:r>
            <a:r>
              <a:rPr lang="ru-RU" sz="28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пароконвектомату</a:t>
            </a: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MKN </a:t>
            </a:r>
            <a:r>
              <a:rPr lang="ru-RU" sz="28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b="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b="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Оборудование Аксессуары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57200" y="2428868"/>
            <a:ext cx="723900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57364"/>
            <a:ext cx="9144000" cy="5000636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</a:t>
            </a:r>
            <a:r>
              <a:rPr lang="en-US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исследование 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 предмету: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«Оборудование предприятий общественного питания»</a:t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ст. Староминская, 2012 г.</a:t>
            </a:r>
            <a:endParaRPr lang="ru-RU" sz="16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"/>
            <a:ext cx="7648604" cy="1500174"/>
          </a:xfrm>
        </p:spPr>
        <p:txBody>
          <a:bodyPr>
            <a:noAutofit/>
          </a:bodyPr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Государственное Бюджетное Образовательное Учреждение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Начального Профессионального Образования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Профессиональное Училище № 46</a:t>
            </a:r>
          </a:p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Краснодарского края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RATIONAL Аксессуары Гастроемкость Противень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500174"/>
            <a:ext cx="4500594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0" y="357166"/>
            <a:ext cx="885828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Гастроемкости и </a:t>
            </a:r>
            <a:r>
              <a:rPr lang="ru-RU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противени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MKN HANS DAMPF</a:t>
            </a:r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endParaRPr lang="ru-RU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143504" y="1428736"/>
            <a:ext cx="3714776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Гастроемкости изготовлены из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/ж стали и имеют стандартные размеры. При жарении можно использовать емкости с гранитной эмалью стандартного размера. Великолепный результат обеспечат алюминиевые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противени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антипригарным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покрытием — гладкие и перфорированные.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9144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Корзина для приготовления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картофеля фри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пароконвектомате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MKN HANS DAMPF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Корзина для приготовления фри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428596" y="1643050"/>
            <a:ext cx="40005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714876" y="1928803"/>
            <a:ext cx="364333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картофеля фри в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пароконвектомате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без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спользования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масла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266" name="Picture 2" descr="http://im6-tub-ru.yandex.net/i?id=480963484-22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14013" y="3929066"/>
            <a:ext cx="2755464" cy="2571768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786842" cy="103725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Решетка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Superspike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MKN  HANS DAMPF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Решетка Superspike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4500562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857752" y="1357299"/>
            <a:ext cx="42862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кур гриль и уток гриль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/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Решетки с крюками для приготовления 4,6,8,10,12 шт. кур гриль.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http://im2-tub-ru.yandex.net/i?id=336417140-07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786182" y="3786190"/>
            <a:ext cx="2538421" cy="273930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0"/>
            <a:ext cx="8501122" cy="150017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Решетка для приготовления </a:t>
            </a:r>
            <a: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стейков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и решетка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CombiGrill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Решетка CombiGrill для приготовления стейков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643050"/>
            <a:ext cx="4000528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9124" y="1500174"/>
            <a:ext cx="421484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Изготовлены из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/ж стали, никелированные или из материла высокой теплопроводности обеспечивают наличие характерных привлекательных полос гриля на продуктах быстрого обжаривания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20040"/>
            <a:ext cx="8286808" cy="60863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Решетка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Potato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Baker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Решетка Potato Baker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1000108"/>
            <a:ext cx="4143372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3929066"/>
            <a:ext cx="457203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печеного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картофеля.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Решетка со спицами для закрепления картофеля на решетке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6" name="Picture 4" descr="http://im2-tub-ru.yandex.net/i?id=312116833-62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1000108"/>
            <a:ext cx="2594618" cy="2948430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6043626" cy="142873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для пиццы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Форма для пиццы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1785926"/>
            <a:ext cx="400052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429124" y="1571613"/>
            <a:ext cx="421484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dirty="0" smtClean="0"/>
          </a:p>
          <a:p>
            <a:endParaRPr lang="ru-RU" sz="28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714876" y="3000372"/>
            <a:ext cx="3857652" cy="35394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Изготовлена из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антипригарного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материала оригинальной формы.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пиццы любого вида и размера диметром до 280 мм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 descr="http://im4-tub-ru.yandex.net/i?id=358880071-16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29322" y="0"/>
            <a:ext cx="2714644" cy="292947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643966" cy="680068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Multibaker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Форма Multibaker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357158" y="1571612"/>
            <a:ext cx="3714776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86248" y="2000240"/>
            <a:ext cx="40005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яичницы глазуньи и омлетов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148" name="Picture 4" descr="http://im2-tub-ru.yandex.net/i?id=430429934-23-7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00826" y="3714752"/>
            <a:ext cx="2214570" cy="2768213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320040"/>
            <a:ext cx="8429684" cy="60863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Форма для гриля и пиццы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RATIONAL Аксессуары Форма для гриля и пиццы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71612"/>
            <a:ext cx="385765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357686" y="1500174"/>
            <a:ext cx="442915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Для приготовления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овощей-гриль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стейков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рыбы-гриль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или пиццы, применяю обратную сторону формы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572008"/>
            <a:ext cx="3182937" cy="1971675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8329642" cy="89438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Вертел для гриля и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тандури</a:t>
            </a: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http://www.rproject.ru/img/eq/rational/vertel2.JPG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1500174"/>
            <a:ext cx="3714776" cy="45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4214810" y="1571612"/>
            <a:ext cx="435771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Вертеле, расположенный на раме, позволяет загрузить порции мяса и рыбы как по отдельности, так и приготовить полную загрузку заранее.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500090"/>
            <a:ext cx="8643966" cy="228601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Автоматическая мойка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/>
          <p:cNvPicPr>
            <a:picLocks noGrp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500174"/>
            <a:ext cx="3394894" cy="28289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28662" y="1428736"/>
            <a:ext cx="1643074" cy="2857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учное душирующее устройство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357918" y="1571612"/>
            <a:ext cx="2500362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785918" y="4572009"/>
            <a:ext cx="642942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err="1" smtClean="0">
                <a:latin typeface="Times New Roman" pitchFamily="18" charset="0"/>
                <a:cs typeface="Times New Roman" pitchFamily="18" charset="0"/>
              </a:rPr>
              <a:t>WaveClean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– автоматическая очистка рабочей камеры в конце рабочего дня. После завершения цикла очистки камера высушивается автоматически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-500098" y="785794"/>
            <a:ext cx="9215502" cy="186271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Универсальное тепловое оборудование –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пароконвектомат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Пароконвектомат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MKN  HANS DAMPF.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500174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Приготовление блюд на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пароконвектомате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MKN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Hans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.</a:t>
            </a:r>
            <a:br>
              <a:rPr lang="ru-RU" sz="28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428736"/>
            <a:ext cx="7258072" cy="4714908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-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обжарка;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запекание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варка на пару;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тушение;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припускание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выпечка;</a:t>
            </a:r>
          </a:p>
          <a:p>
            <a:pPr lvl="0">
              <a:buNone/>
            </a:pP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и регенерация.</a:t>
            </a:r>
          </a:p>
          <a:p>
            <a:endParaRPr lang="ru-RU" dirty="0"/>
          </a:p>
        </p:txBody>
      </p:sp>
      <p:pic>
        <p:nvPicPr>
          <p:cNvPr id="2050" name="Picture 2" descr="http://im2-tub-ru.yandex.net/i?id=355084584-20-7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857620" y="1285860"/>
            <a:ext cx="3429024" cy="5167349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85723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Эталон ответов.</a:t>
            </a:r>
            <a:br>
              <a:rPr lang="ru-RU" sz="2800" dirty="0" smtClean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42844" y="571480"/>
          <a:ext cx="9001156" cy="61929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4511"/>
                <a:gridCol w="3173680"/>
                <a:gridCol w="906766"/>
                <a:gridCol w="453383"/>
                <a:gridCol w="3098116"/>
                <a:gridCol w="764700"/>
              </a:tblGrid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№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Ответ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Баллы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0067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Движение воздуха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многофункциональная печь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5132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270 С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4588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3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155 кг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Для нагрева воды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Для выработки пара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4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вентилятора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Для разъединения створок двойной стеклянной двери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5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Дистиллированную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Умягченную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Да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6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Смотровое окно  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Панель управления  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1916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Б) трубчатые круглые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7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10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82699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устройство для определения температуры при приготовлении больших кусков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8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для замороженных продуктов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Заземления  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Резинового коврика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2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 Обжарка Б) </a:t>
                      </a:r>
                      <a:r>
                        <a:rPr lang="ru-RU" sz="160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Запекание</a:t>
                      </a:r>
                      <a:r>
                        <a:rPr lang="ru-RU" sz="160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  В) Варка на пару</a:t>
                      </a:r>
                      <a:endParaRPr lang="ru-RU" sz="16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</a:t>
                      </a:r>
                      <a:endParaRPr lang="ru-RU" sz="1600" b="1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А)  Тушение Б) Припускание   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В) Выпечка</a:t>
                      </a:r>
                      <a:endParaRPr lang="ru-RU" sz="16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</a:t>
                      </a:r>
                      <a:endParaRPr lang="ru-RU" sz="16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62441">
                <a:tc gridSpan="6">
                  <a:txBody>
                    <a:bodyPr/>
                    <a:lstStyle/>
                    <a:p>
                      <a:pPr marL="0" marR="0" indent="0" algn="r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b="1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ВСЕГО: 14 баллов                    </a:t>
                      </a:r>
                      <a:endParaRPr lang="ru-RU" sz="2000" dirty="0" smtClean="0">
                        <a:latin typeface="Calibri"/>
                        <a:ea typeface="Times New Roman"/>
                        <a:cs typeface="Times New Roman"/>
                      </a:endParaRPr>
                    </a:p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jus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4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http://www.eq-vip.ru/content/images/parokonvektomat_Silver_hansdampf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00108"/>
            <a:ext cx="2286004" cy="4071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928670"/>
          </a:xfrm>
        </p:spPr>
        <p:txBody>
          <a:bodyPr>
            <a:no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</a:rPr>
              <a:t>Пароконвектоматы</a:t>
            </a:r>
            <a:r>
              <a:rPr lang="ru-RU" sz="2400" dirty="0" smtClean="0">
                <a:solidFill>
                  <a:srgbClr val="FF0000"/>
                </a:solidFill>
              </a:rPr>
              <a:t> MKN </a:t>
            </a:r>
            <a:r>
              <a:rPr lang="ru-RU" sz="2400" dirty="0" err="1" smtClean="0">
                <a:solidFill>
                  <a:srgbClr val="FF0000"/>
                </a:solidFill>
              </a:rPr>
              <a:t>Hans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Dampf</a:t>
            </a:r>
            <a:r>
              <a:rPr lang="ru-RU" sz="2400" dirty="0" smtClean="0">
                <a:solidFill>
                  <a:srgbClr val="FF0000"/>
                </a:solidFill>
              </a:rPr>
              <a:t> следующих моделей: 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www.eq-vip.ru/content/images/parokonvektomat_hansdampf_silver.jpg"/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57158" y="4286256"/>
            <a:ext cx="2000264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http://www.eq-vip.ru/content/images/parokonvektomat_MKN.jpg"/>
          <p:cNvPicPr/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428860" y="2214554"/>
            <a:ext cx="207169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0040"/>
            <a:ext cx="8715404" cy="89438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Технические характеристики линейки</a:t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 MKN </a:t>
            </a:r>
            <a:r>
              <a:rPr lang="ru-RU" sz="2800" dirty="0" err="1" smtClean="0">
                <a:solidFill>
                  <a:srgbClr val="FF0000"/>
                </a:solidFill>
              </a:rPr>
              <a:t>Hans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Dampf</a:t>
            </a:r>
            <a:endParaRPr lang="ru-RU" sz="2800" dirty="0">
              <a:solidFill>
                <a:srgbClr val="FF0000"/>
              </a:solidFill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357156" y="1428735"/>
          <a:ext cx="8644000" cy="4786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71650"/>
                <a:gridCol w="1671650"/>
                <a:gridCol w="2014552"/>
                <a:gridCol w="1500198"/>
                <a:gridCol w="1785950"/>
              </a:tblGrid>
              <a:tr h="1905858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Модель </a:t>
                      </a:r>
                      <a:r>
                        <a:rPr lang="ru-RU" sz="2000" b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пароконвектомата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Габаритные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размеры, мм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Установленная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мощность, </a:t>
                      </a:r>
                      <a:r>
                        <a:rPr lang="ru-RU" sz="2000" b="0" dirty="0" err="1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kW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2000" b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Номиналь</a:t>
                      </a:r>
                      <a:endParaRPr lang="ru-RU" sz="2000" b="0" dirty="0" smtClean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 err="1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ное</a:t>
                      </a:r>
                      <a:r>
                        <a:rPr lang="ru-RU" sz="2000" b="0" dirty="0" smtClean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напряжение, V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000" b="0" dirty="0">
                          <a:solidFill>
                            <a:srgbClr val="00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Тип энергоносителя</a:t>
                      </a:r>
                      <a:endParaRPr lang="ru-RU" sz="2000" b="0" dirty="0"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60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CSE 61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997x799x790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10,9</a:t>
                      </a:r>
                      <a:endParaRPr lang="ru-RU" sz="1800" b="1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3NPEAC 400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электро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60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CSE11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997x799x1060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16,5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3NPEAC 400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электро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  <a:tr h="96016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CSE21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1075x813x1960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32,7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3NPEAC 400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электро</a:t>
                      </a:r>
                      <a:endParaRPr lang="ru-RU" sz="1800" b="1" dirty="0">
                        <a:solidFill>
                          <a:srgbClr val="FF0000"/>
                        </a:solidFill>
                        <a:latin typeface="Calibri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142900"/>
            <a:ext cx="7239000" cy="500066"/>
          </a:xfrm>
        </p:spPr>
        <p:txBody>
          <a:bodyPr>
            <a:normAutofit/>
          </a:bodyPr>
          <a:lstStyle/>
          <a:p>
            <a:pPr algn="ctr"/>
            <a:r>
              <a:rPr lang="ru-RU" sz="2400" dirty="0" err="1" smtClean="0">
                <a:solidFill>
                  <a:srgbClr val="FF0000"/>
                </a:solidFill>
              </a:rPr>
              <a:t>Пароконвектомат</a:t>
            </a:r>
            <a:r>
              <a:rPr lang="ru-RU" sz="2400" dirty="0" smtClean="0">
                <a:solidFill>
                  <a:srgbClr val="FF0000"/>
                </a:solidFill>
              </a:rPr>
              <a:t> MKN </a:t>
            </a:r>
            <a:r>
              <a:rPr lang="ru-RU" sz="2400" dirty="0" err="1" smtClean="0">
                <a:solidFill>
                  <a:srgbClr val="FF0000"/>
                </a:solidFill>
              </a:rPr>
              <a:t>Hans</a:t>
            </a:r>
            <a:r>
              <a:rPr lang="ru-RU" sz="2400" dirty="0" smtClean="0">
                <a:solidFill>
                  <a:srgbClr val="FF0000"/>
                </a:solidFill>
              </a:rPr>
              <a:t> </a:t>
            </a:r>
            <a:r>
              <a:rPr lang="ru-RU" sz="2400" dirty="0" err="1" smtClean="0">
                <a:solidFill>
                  <a:srgbClr val="FF0000"/>
                </a:solidFill>
              </a:rPr>
              <a:t>Dampf</a:t>
            </a:r>
            <a:endParaRPr lang="ru-RU" sz="24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Технологическая схема пароконвектомата">
            <a:hlinkClick r:id="rId2"/>
          </p:cNvPr>
          <p:cNvPicPr>
            <a:picLocks noGrp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14282" y="785794"/>
            <a:ext cx="2643206" cy="4500594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alibri" pitchFamily="34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488" y="357166"/>
            <a:ext cx="6072230" cy="6494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 Номер аппарата (виден только при открытой дверце);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Предохранительное устройство контроля за потоком газа (только для газовых моделей, опция);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 Подсветка рабочей камеры позволяет следить за процессом приготовления блюд даже в полностью загруженной духовке;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 Двойная стеклянная дверца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обеспечивает полную теплоизоляцию;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 Дверная ручка. Настольные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пароконвектоматы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ручка с функцией захлопывания, открывается одной рукой. Напольные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пароконвектоматы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 ручка открывается одной рукой;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Деблокиратор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для разъединения створок двойной стеклянной дверцы (внутри);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7. Встроенный саморазгружающийся дверной водосборник (внутри);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8. Водосборник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 прямым подключением к системе слива;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9. Ножки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(регулируемые по высоте);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10. Фирменная табличка (с указанием всех важных данных, таких как потребляемая мощность, вид газа, напряжение, число фаз и частота, а также с указанием типа и номера аппарата);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11. Экран управления;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12. Обшивка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электроблока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13 .Центральный регулятор;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14.Ручной душ (с автоматическим сматывающим устройством);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15. Направляющие (напольные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пароконвектоматы</a:t>
            </a: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);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6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16. Воздушный фильтр (приток воздуха в </a:t>
            </a:r>
            <a:r>
              <a:rPr lang="ru-RU" sz="1600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электроблок</a:t>
            </a:r>
            <a:r>
              <a:rPr lang="ru-RU" sz="1600" dirty="0" smtClean="0">
                <a:solidFill>
                  <a:srgbClr val="202123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).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14338"/>
            <a:ext cx="7239000" cy="200026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Техническая характеристика  </a:t>
            </a:r>
            <a:r>
              <a:rPr lang="ru-RU" sz="2700" dirty="0" err="1" smtClean="0">
                <a:solidFill>
                  <a:srgbClr val="FF0000"/>
                </a:solidFill>
              </a:rPr>
              <a:t>пароконвектомата</a:t>
            </a:r>
            <a:r>
              <a:rPr lang="ru-RU" sz="2700" dirty="0" smtClean="0">
                <a:solidFill>
                  <a:srgbClr val="FF0000"/>
                </a:solidFill>
              </a:rPr>
              <a:t/>
            </a:r>
            <a:br>
              <a:rPr lang="ru-RU" sz="2700" dirty="0" smtClean="0">
                <a:solidFill>
                  <a:srgbClr val="FF0000"/>
                </a:solidFill>
              </a:rPr>
            </a:br>
            <a:r>
              <a:rPr lang="ru-RU" sz="2700" dirty="0" smtClean="0">
                <a:solidFill>
                  <a:srgbClr val="FF0000"/>
                </a:solidFill>
              </a:rPr>
              <a:t>MKN </a:t>
            </a:r>
            <a:r>
              <a:rPr lang="ru-RU" sz="2700" dirty="0" err="1" smtClean="0">
                <a:solidFill>
                  <a:srgbClr val="FF0000"/>
                </a:solidFill>
              </a:rPr>
              <a:t>Hans</a:t>
            </a:r>
            <a:r>
              <a:rPr lang="ru-RU" sz="2700" dirty="0" smtClean="0">
                <a:solidFill>
                  <a:srgbClr val="FF0000"/>
                </a:solidFill>
              </a:rPr>
              <a:t> </a:t>
            </a:r>
            <a:r>
              <a:rPr lang="ru-RU" sz="2700" dirty="0" err="1" smtClean="0">
                <a:solidFill>
                  <a:srgbClr val="FF0000"/>
                </a:solidFill>
              </a:rPr>
              <a:t>Dampf</a:t>
            </a:r>
            <a:r>
              <a:rPr lang="ru-RU" sz="4000" dirty="0" smtClean="0"/>
              <a:t/>
            </a:r>
            <a:br>
              <a:rPr lang="ru-RU" sz="4000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57364"/>
            <a:ext cx="7786742" cy="45983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Максимальная температура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шкафа,С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….. …………...270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Количество воздушных тэнов, шт……………………...3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Количество тэнов парогенератора, шт…………………3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Количество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гастроемкостей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……………. …………… 10 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Масса, кг…………………………………... …………155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  <p:pic>
        <p:nvPicPr>
          <p:cNvPr id="6" name="Picture 3" descr="C:\Program Files\Microsoft Office\MEDIA\CAGCAT10\j0252349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00364" y="4000504"/>
            <a:ext cx="3289322" cy="2000264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85860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Электронная Панель управления </a:t>
            </a:r>
            <a:r>
              <a:rPr lang="ru-RU" sz="2800" dirty="0" err="1" smtClean="0">
                <a:solidFill>
                  <a:srgbClr val="FF0000"/>
                </a:solidFill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</a:rPr>
              <a:t>Hans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www.eq-vip.ru/content/images/panel'_upravlenija.jpg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928794" y="1357298"/>
            <a:ext cx="3786214" cy="5214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9" name="Picture 7" descr="C:\Program Files\Microsoft Office\MEDIA\CAGCAT10\j0195384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65027" y="3714752"/>
            <a:ext cx="3078973" cy="3143248"/>
          </a:xfrm>
          <a:prstGeom prst="rect">
            <a:avLst/>
          </a:prstGeom>
          <a:noFill/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7239000" cy="1214422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0000"/>
                </a:solidFill>
              </a:rPr>
              <a:t>Функции </a:t>
            </a:r>
            <a:r>
              <a:rPr lang="ru-RU" sz="2800" dirty="0" err="1" smtClean="0">
                <a:solidFill>
                  <a:srgbClr val="FF0000"/>
                </a:solidFill>
              </a:rPr>
              <a:t>пароконвектомата</a:t>
            </a:r>
            <a:r>
              <a:rPr lang="ru-RU" sz="2800" dirty="0" smtClean="0">
                <a:solidFill>
                  <a:srgbClr val="FF0000"/>
                </a:solidFill>
              </a:rPr>
              <a:t/>
            </a:r>
            <a:br>
              <a:rPr lang="ru-RU" sz="2800" dirty="0" smtClean="0">
                <a:solidFill>
                  <a:srgbClr val="FF0000"/>
                </a:solidFill>
              </a:rPr>
            </a:br>
            <a:r>
              <a:rPr lang="ru-RU" sz="2800" dirty="0" smtClean="0">
                <a:solidFill>
                  <a:srgbClr val="FF0000"/>
                </a:solidFill>
              </a:rPr>
              <a:t> MKN </a:t>
            </a:r>
            <a:r>
              <a:rPr lang="ru-RU" sz="2800" dirty="0" err="1" smtClean="0">
                <a:solidFill>
                  <a:srgbClr val="FF0000"/>
                </a:solidFill>
              </a:rPr>
              <a:t>Hans</a:t>
            </a:r>
            <a:r>
              <a:rPr lang="ru-RU" sz="2800" dirty="0" smtClean="0">
                <a:solidFill>
                  <a:srgbClr val="FF0000"/>
                </a:solidFill>
              </a:rPr>
              <a:t> </a:t>
            </a:r>
            <a:r>
              <a:rPr lang="ru-RU" sz="2800" dirty="0" err="1" smtClean="0">
                <a:solidFill>
                  <a:srgbClr val="FF0000"/>
                </a:solidFill>
              </a:rPr>
              <a:t>Dampf</a:t>
            </a:r>
            <a:r>
              <a:rPr lang="ru-RU" sz="2800" dirty="0" smtClean="0">
                <a:solidFill>
                  <a:srgbClr val="FF0000"/>
                </a:solidFill>
              </a:rPr>
              <a:t>: </a:t>
            </a: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4" name="Содержимое 3" descr="http://www.eq-vip.ru/content/images/autoChef.jpg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0" y="1428736"/>
            <a:ext cx="3571868" cy="4857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3786182" y="1571612"/>
            <a:ext cx="421484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autoChef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automatic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cooking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– девять категорий автоматического приготовления от категории приготовления мяса до категории </a:t>
            </a:r>
            <a:r>
              <a:rPr lang="ru-RU" sz="2400" dirty="0" err="1" smtClean="0">
                <a:latin typeface="Times New Roman" pitchFamily="18" charset="0"/>
                <a:cs typeface="Times New Roman" pitchFamily="18" charset="0"/>
              </a:rPr>
              <a:t>Perfectionс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восстановлением климата приготовления</a:t>
            </a:r>
          </a:p>
          <a:p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9" name="Picture 3" descr="C:\Program Files\Microsoft Office\MEDIA\CAGCAT10\j0199283.wm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215074" y="4226768"/>
            <a:ext cx="2928926" cy="2631232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295</TotalTime>
  <Words>916</Words>
  <Application>Microsoft Office PowerPoint</Application>
  <PresentationFormat>Экран (4:3)</PresentationFormat>
  <Paragraphs>202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Изящная</vt:lpstr>
      <vt:lpstr> Схема экономии рабочих площадей при использовании пароконвектомата</vt:lpstr>
      <vt:lpstr>Урок - исследование  по предмету: «Оборудование предприятий общественного питания»    ст. Староминская, 2012 г.</vt:lpstr>
      <vt:lpstr>Слайд 3</vt:lpstr>
      <vt:lpstr>Пароконвектоматы MKN Hans Dampf следующих моделей: </vt:lpstr>
      <vt:lpstr>Технические характеристики линейки  MKN Hans Dampf</vt:lpstr>
      <vt:lpstr>Пароконвектомат MKN Hans Dampf</vt:lpstr>
      <vt:lpstr>           Техническая характеристика  пароконвектомата MKN Hans Dampf </vt:lpstr>
      <vt:lpstr>Электронная Панель управления пароконвектомата MKN Hans Dampf </vt:lpstr>
      <vt:lpstr>Функции пароконвектомата  MKN Hans Dampf: </vt:lpstr>
      <vt:lpstr>Слайд 10</vt:lpstr>
      <vt:lpstr>Слайд 11</vt:lpstr>
      <vt:lpstr>Слайд 12</vt:lpstr>
      <vt:lpstr>Слайд 13</vt:lpstr>
      <vt:lpstr>Функции пароконвектомата  MKN Hans Dampf: </vt:lpstr>
      <vt:lpstr>Функции пароконвектомата  MKN Hans Dampf: </vt:lpstr>
      <vt:lpstr>Функции пароконвектомата  MKN Hans Dampf: </vt:lpstr>
      <vt:lpstr> Дверь пароконвектомата  MKN Hans Dampf . </vt:lpstr>
      <vt:lpstr>Дополнительные функции пароконвектомата MKN HansDampf. </vt:lpstr>
      <vt:lpstr>Аксессуары к пароконвектомату  MKN Hans Dampf.</vt:lpstr>
      <vt:lpstr>Слайд 20</vt:lpstr>
      <vt:lpstr>Корзина для приготовления  картофеля фри  на пароконвектомате MKN HANS DAMPF</vt:lpstr>
      <vt:lpstr>Решетка Superspike пароконвектомата  MKN  HANS DAMPF</vt:lpstr>
      <vt:lpstr>Решетка для приготовления  стейков и решетка CombiGrill  </vt:lpstr>
      <vt:lpstr>Решетка Potato Baker</vt:lpstr>
      <vt:lpstr>Форма для пиццы пароконвектомата</vt:lpstr>
      <vt:lpstr>Форма Multibaker пароконвектомат</vt:lpstr>
      <vt:lpstr>Форма для гриля и пиццы</vt:lpstr>
      <vt:lpstr>Вертел для гриля и тандури</vt:lpstr>
      <vt:lpstr>Автоматическая мойка пароконвектомата MKN Hans Dampf . </vt:lpstr>
      <vt:lpstr>Приготовление блюд на пароконвектомате  MKN Hans Dampf . </vt:lpstr>
      <vt:lpstr>Эталон ответов.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я</dc:creator>
  <cp:lastModifiedBy>я</cp:lastModifiedBy>
  <cp:revision>34</cp:revision>
  <dcterms:created xsi:type="dcterms:W3CDTF">2012-04-10T18:06:45Z</dcterms:created>
  <dcterms:modified xsi:type="dcterms:W3CDTF">2012-04-12T19:38:04Z</dcterms:modified>
</cp:coreProperties>
</file>