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handoutMasterIdLst>
    <p:handoutMasterId r:id="rId35"/>
  </p:handoutMasterIdLst>
  <p:sldIdLst>
    <p:sldId id="256" r:id="rId2"/>
    <p:sldId id="260" r:id="rId3"/>
    <p:sldId id="273" r:id="rId4"/>
    <p:sldId id="276" r:id="rId5"/>
    <p:sldId id="275" r:id="rId6"/>
    <p:sldId id="274" r:id="rId7"/>
    <p:sldId id="257" r:id="rId8"/>
    <p:sldId id="293" r:id="rId9"/>
    <p:sldId id="278" r:id="rId10"/>
    <p:sldId id="258" r:id="rId11"/>
    <p:sldId id="280" r:id="rId12"/>
    <p:sldId id="277" r:id="rId13"/>
    <p:sldId id="279" r:id="rId14"/>
    <p:sldId id="281" r:id="rId15"/>
    <p:sldId id="259" r:id="rId16"/>
    <p:sldId id="261" r:id="rId17"/>
    <p:sldId id="262" r:id="rId18"/>
    <p:sldId id="263" r:id="rId19"/>
    <p:sldId id="264" r:id="rId20"/>
    <p:sldId id="265" r:id="rId21"/>
    <p:sldId id="282" r:id="rId22"/>
    <p:sldId id="283" r:id="rId23"/>
    <p:sldId id="266" r:id="rId24"/>
    <p:sldId id="271" r:id="rId25"/>
    <p:sldId id="284" r:id="rId26"/>
    <p:sldId id="285" r:id="rId27"/>
    <p:sldId id="286" r:id="rId28"/>
    <p:sldId id="272" r:id="rId29"/>
    <p:sldId id="287" r:id="rId30"/>
    <p:sldId id="288" r:id="rId31"/>
    <p:sldId id="292" r:id="rId32"/>
    <p:sldId id="289" r:id="rId33"/>
    <p:sldId id="290" r:id="rId34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66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2075" y="2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30CAF5-000D-4740-B7BB-70F7E2504F86}" type="datetimeFigureOut">
              <a:rPr lang="ru-RU" smtClean="0"/>
              <a:t>08.12.2016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77C928-6B99-405E-85C4-9D2F09E8F5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9161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08.12.2016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3285126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latin typeface="Monotype Corsiva" pitchFamily="66" charset="0"/>
              </a:rPr>
              <a:t>Я рада вас видеть!</a:t>
            </a:r>
            <a:endParaRPr lang="ru-RU" sz="8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3780250"/>
            <a:ext cx="2880320" cy="2649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048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332656"/>
            <a:ext cx="7818072" cy="6336704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1.Какие 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виды мяса используют для приготовления рубленой массы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?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а) говядина</a:t>
            </a:r>
            <a:endParaRPr lang="ru-RU" sz="20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б) свинина</a:t>
            </a:r>
            <a:endParaRPr lang="ru-RU" sz="20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в) баранина</a:t>
            </a:r>
            <a:endParaRPr lang="ru-RU" sz="2000" dirty="0">
              <a:latin typeface="Times New Roman"/>
              <a:ea typeface="Times New Roman"/>
            </a:endParaRPr>
          </a:p>
          <a:p>
            <a:pPr marL="82296" indent="0"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г) все перечисленные выше </a:t>
            </a: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2.Назовите 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части мяса говядины, используемые для приготовления рубленой массы? </a:t>
            </a:r>
            <a:endParaRPr lang="ru-RU" sz="20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а) шея</a:t>
            </a:r>
            <a:endParaRPr lang="ru-RU" sz="20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б) шея,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</a:rPr>
              <a:t>пашина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, покромка, обрезки</a:t>
            </a:r>
            <a:endParaRPr lang="ru-RU" sz="20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в) обрезки</a:t>
            </a:r>
            <a:endParaRPr lang="ru-RU" sz="2000" dirty="0">
              <a:latin typeface="Times New Roman"/>
              <a:ea typeface="Times New Roman"/>
            </a:endParaRPr>
          </a:p>
          <a:p>
            <a:pPr marL="82296" indent="0"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г) 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пашина</a:t>
            </a: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3.Для 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приготовления рубленой массы из свинины чаще используют следующие ее части? </a:t>
            </a:r>
            <a:endParaRPr lang="ru-RU" sz="20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а)</a:t>
            </a:r>
            <a:r>
              <a:rPr lang="ru-RU" sz="2000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обрезки, получаемые при разделке туш </a:t>
            </a:r>
            <a:endParaRPr lang="ru-RU" sz="20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б) корейка</a:t>
            </a:r>
            <a:endParaRPr lang="ru-RU" sz="20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в) толстый край</a:t>
            </a:r>
            <a:endParaRPr lang="ru-RU" sz="2000" dirty="0">
              <a:latin typeface="Times New Roman"/>
              <a:ea typeface="Times New Roman"/>
            </a:endParaRPr>
          </a:p>
          <a:p>
            <a:pPr marL="82296" indent="0"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г) грудинка</a:t>
            </a: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129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435608" y="188640"/>
            <a:ext cx="7498080" cy="8599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332656"/>
            <a:ext cx="7498080" cy="6408712"/>
          </a:xfrm>
        </p:spPr>
        <p:txBody>
          <a:bodyPr>
            <a:normAutofit/>
          </a:bodyPr>
          <a:lstStyle/>
          <a:p>
            <a:pPr marL="82296" lvl="0" indent="0">
              <a:buClr>
                <a:srgbClr val="3891A7"/>
              </a:buClr>
              <a:buNone/>
            </a:pP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</a:rPr>
              <a:t>4.Какие части баранины используют для приготовления рубленой массы</a:t>
            </a: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?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а)</a:t>
            </a:r>
            <a:r>
              <a:rPr lang="ru-RU" sz="1800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обрезки </a:t>
            </a:r>
            <a:endParaRPr lang="ru-RU" sz="18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б) шея, обрезки</a:t>
            </a:r>
            <a:endParaRPr lang="ru-RU" sz="18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в) </a:t>
            </a:r>
            <a:r>
              <a:rPr lang="ru-RU" sz="1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шея</a:t>
            </a:r>
            <a:endParaRPr lang="ru-RU" sz="18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82296" lvl="0" indent="0">
              <a:buClr>
                <a:srgbClr val="3891A7"/>
              </a:buClr>
              <a:buNone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</a:rPr>
              <a:t>5.Назовите виды мясной рубленой массы? </a:t>
            </a:r>
            <a:endParaRPr lang="ru-RU" sz="1800" b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а)</a:t>
            </a:r>
            <a:r>
              <a:rPr lang="ru-RU" sz="1800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натуральная  без наполнителей </a:t>
            </a:r>
            <a:endParaRPr lang="ru-RU" sz="18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б) котлетная с наполнителями</a:t>
            </a:r>
            <a:endParaRPr lang="ru-RU" sz="18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в) котлетная без наполнителей</a:t>
            </a:r>
            <a:endParaRPr lang="ru-RU" sz="18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г) натуральная  без наполнителей и котлетная с наполнителями</a:t>
            </a:r>
            <a:endParaRPr lang="ru-RU" sz="1800" dirty="0">
              <a:latin typeface="Times New Roman"/>
              <a:ea typeface="Times New Roman"/>
            </a:endParaRPr>
          </a:p>
          <a:p>
            <a:pPr marL="82296" lvl="0" indent="0">
              <a:buClr>
                <a:srgbClr val="3891A7"/>
              </a:buClr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6.Что </a:t>
            </a:r>
            <a:r>
              <a:rPr lang="ru-RU" sz="1800" b="1" dirty="0">
                <a:solidFill>
                  <a:srgbClr val="000000"/>
                </a:solidFill>
                <a:latin typeface="Times New Roman"/>
                <a:ea typeface="Times New Roman"/>
              </a:rPr>
              <a:t>можно использовать в качестве наполнителей для мясной рубленой массы? 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а)</a:t>
            </a:r>
            <a:r>
              <a:rPr lang="ru-RU" sz="1800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хлеб</a:t>
            </a:r>
            <a:endParaRPr lang="ru-RU" sz="18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б) репчатый лук</a:t>
            </a:r>
            <a:endParaRPr lang="ru-RU" sz="18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в) шпик</a:t>
            </a:r>
            <a:endParaRPr lang="ru-RU" sz="18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г) отварной рис</a:t>
            </a:r>
            <a:endParaRPr lang="ru-RU" sz="18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087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Проверьте себя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1. 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г </a:t>
            </a:r>
            <a:endParaRPr lang="ru-RU" sz="28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2.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б </a:t>
            </a:r>
            <a:endParaRPr lang="ru-RU" sz="28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3.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а </a:t>
            </a:r>
            <a:endParaRPr lang="ru-RU" sz="28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4.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б</a:t>
            </a:r>
            <a:endParaRPr lang="ru-RU" sz="28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5.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г</a:t>
            </a:r>
            <a:endParaRPr lang="ru-RU" sz="2800" dirty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</a:rPr>
              <a:t>6.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в</a:t>
            </a:r>
            <a:endParaRPr lang="ru-RU" sz="2800" dirty="0">
              <a:latin typeface="Times New Roman"/>
              <a:ea typeface="Times New Roman"/>
            </a:endParaRP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06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4F271C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2-й </a:t>
            </a:r>
            <a:r>
              <a:rPr lang="ru-RU" sz="4400" dirty="0">
                <a:solidFill>
                  <a:srgbClr val="4F271C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конкурс: </a:t>
            </a:r>
            <a:r>
              <a:rPr lang="ru-RU" sz="4400" dirty="0" smtClean="0">
                <a:solidFill>
                  <a:srgbClr val="4F271C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«Алгоритм»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>
                <a:solidFill>
                  <a:srgbClr val="000000"/>
                </a:solidFill>
                <a:latin typeface="Times New Roman"/>
                <a:ea typeface="Times New Roman"/>
              </a:rPr>
              <a:t>Повторив, какие виды и части мяса используют для приготовления мясной рубленой массы, и какие продукты можно использовать в качестве наполнителей, мы составим алгоритм  приготовления блюд из мясной котлетной  рубленой массы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63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4726255"/>
              </p:ext>
            </p:extLst>
          </p:nvPr>
        </p:nvGraphicFramePr>
        <p:xfrm>
          <a:off x="1115616" y="13822"/>
          <a:ext cx="7776864" cy="6844178"/>
        </p:xfrm>
        <a:graphic>
          <a:graphicData uri="http://schemas.openxmlformats.org/drawingml/2006/table">
            <a:tbl>
              <a:tblPr firstRow="1" firstCol="1" bandRow="1"/>
              <a:tblGrid>
                <a:gridCol w="663849"/>
                <a:gridCol w="7113015"/>
              </a:tblGrid>
              <a:tr h="776885">
                <a:tc>
                  <a:txBody>
                    <a:bodyPr/>
                    <a:lstStyle/>
                    <a:p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Добавляют соль, перец, перемешивают и выбивают массу для обогащения ее кислородом.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6885">
                <a:tc>
                  <a:txBody>
                    <a:bodyPr/>
                    <a:lstStyle/>
                    <a:p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Подготовленные полуфабрикаты  укладывают на лотки и подвергают тепловой обработке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4508">
                <a:tc>
                  <a:txBody>
                    <a:bodyPr/>
                    <a:lstStyle/>
                    <a:p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Из готовой котлетной массы формуют п/ф, затем их панируют. Для панировки используют муку или панировочные сухари, которые предварительно просеивают.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254">
                <a:tc>
                  <a:txBody>
                    <a:bodyPr/>
                    <a:lstStyle/>
                    <a:p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Замачивают в воде или молоке черствый пшеничный хлеб без корок.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6761">
                <a:tc>
                  <a:txBody>
                    <a:bodyPr/>
                    <a:lstStyle/>
                    <a:p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Мясо измельчают на мясорубке. Если мясорубка с двумя решетками – мясо измельчают один раз, если мясорубка с одной решеткой, соответственно мясо измельчают два раза. Затем соединяют измельченную массу из мяса с замоченным хлебом и пропускают через мясорубку еще раз.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6885">
                <a:tc>
                  <a:txBody>
                    <a:bodyPr/>
                    <a:lstStyle/>
                    <a:p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Мясо нарезают для того, чтобы удобно было пропускать его через мясорубку.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624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354162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1.Мясо 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нарезают для того, чтобы удобно было пропускать его через мясорубку.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2276872"/>
            <a:ext cx="5472608" cy="4113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489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548680"/>
            <a:ext cx="7498080" cy="936104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2.Замачивают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в воде или молоке черствый пшеничный хлеб без корок.</a:t>
            </a:r>
            <a:r>
              <a:rPr lang="ru-RU" sz="4000" dirty="0">
                <a:latin typeface="Times New Roman"/>
                <a:ea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28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772816"/>
            <a:ext cx="6477447" cy="4860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64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362274"/>
          </a:xfrm>
        </p:spPr>
        <p:txBody>
          <a:bodyPr>
            <a:noAutofit/>
          </a:bodyPr>
          <a:lstStyle/>
          <a:p>
            <a:pPr marL="342900" lvl="0" indent="-342900">
              <a:spcBef>
                <a:spcPts val="600"/>
              </a:spcBef>
              <a:tabLst>
                <a:tab pos="457200" algn="l"/>
              </a:tabLst>
            </a:pPr>
            <a:r>
              <a:rPr lang="ru-RU" sz="3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+mn-cs"/>
              </a:rPr>
              <a:t>3.Мясо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+mn-cs"/>
              </a:rPr>
              <a:t>измельчают на мясорубке. </a:t>
            </a:r>
            <a:r>
              <a:rPr lang="ru-RU" sz="3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+mn-cs"/>
              </a:rPr>
              <a:t>Затем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+mn-cs"/>
              </a:rPr>
              <a:t>соединяют измельченную массу из мяса с замоченным хлебом и пропускают через мясорубку еще раз.</a:t>
            </a:r>
            <a:r>
              <a:rPr lang="ru-RU" sz="320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  <a:t/>
            </a:r>
            <a:br>
              <a:rPr lang="ru-RU" sz="320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</a:b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1" y="2383728"/>
            <a:ext cx="5726625" cy="3781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864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620688"/>
            <a:ext cx="7498080" cy="1080120"/>
          </a:xfrm>
        </p:spPr>
        <p:txBody>
          <a:bodyPr>
            <a:noAutofit/>
          </a:bodyPr>
          <a:lstStyle/>
          <a:p>
            <a:pPr marL="342900" lvl="0" indent="-342900">
              <a:spcBef>
                <a:spcPts val="600"/>
              </a:spcBef>
              <a:tabLst>
                <a:tab pos="457200" algn="l"/>
              </a:tabLst>
            </a:pPr>
            <a:r>
              <a:rPr lang="ru-RU" sz="36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+mn-cs"/>
              </a:rPr>
              <a:t>4.Добавляют 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+mn-cs"/>
              </a:rPr>
              <a:t>соль, перец, перемешивают и выбивают массу для обогащения ее кислородом.</a:t>
            </a:r>
            <a:r>
              <a:rPr lang="ru-RU" sz="360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  <a:t/>
            </a:r>
            <a:br>
              <a:rPr lang="ru-RU" sz="360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</a:br>
            <a:endParaRPr lang="ru-RU" sz="36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779240"/>
            <a:ext cx="3063198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844824"/>
            <a:ext cx="2297831" cy="229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566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76672"/>
            <a:ext cx="7498080" cy="1944216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ts val="600"/>
              </a:spcBef>
              <a:tabLst>
                <a:tab pos="457200" algn="l"/>
              </a:tabLst>
            </a:pPr>
            <a:r>
              <a:rPr lang="ru-RU" sz="32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+mn-cs"/>
              </a:rPr>
              <a:t>5.Из 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+mn-cs"/>
              </a:rPr>
              <a:t>готовой котлетной массы формуют п/ф, затем их панируют. Для панировки используют муку или панировочные сухари, которые предварительно просеивают.</a:t>
            </a:r>
            <a:r>
              <a:rPr lang="ru-RU" sz="280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  <a:t/>
            </a:r>
            <a:br>
              <a:rPr lang="ru-RU" sz="2800" dirty="0">
                <a:solidFill>
                  <a:prstClr val="black"/>
                </a:solidFill>
                <a:effectLst/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2276872"/>
            <a:ext cx="5688061" cy="1981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4381021"/>
            <a:ext cx="2966911" cy="2226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4403775"/>
            <a:ext cx="3036417" cy="227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993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980728"/>
            <a:ext cx="7498080" cy="5267672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5400" dirty="0" smtClean="0">
                <a:latin typeface="Monotype Corsiva" pitchFamily="66" charset="0"/>
              </a:rPr>
              <a:t>Когда шедевры создают, </a:t>
            </a:r>
          </a:p>
          <a:p>
            <a:pPr marL="82296" indent="0">
              <a:buNone/>
            </a:pPr>
            <a:r>
              <a:rPr lang="ru-RU" sz="5400" dirty="0" smtClean="0">
                <a:latin typeface="Monotype Corsiva" pitchFamily="66" charset="0"/>
              </a:rPr>
              <a:t>нужны любовь и вдохновенье!</a:t>
            </a:r>
          </a:p>
          <a:p>
            <a:pPr marL="82296" indent="0">
              <a:buNone/>
            </a:pPr>
            <a:r>
              <a:rPr lang="ru-RU" sz="5400" dirty="0" smtClean="0">
                <a:latin typeface="Monotype Corsiva" pitchFamily="66" charset="0"/>
              </a:rPr>
              <a:t>Обилие искусных блюд -</a:t>
            </a:r>
          </a:p>
          <a:p>
            <a:pPr marL="82296" indent="0">
              <a:buNone/>
            </a:pPr>
            <a:r>
              <a:rPr lang="ru-RU" sz="5400" dirty="0" smtClean="0">
                <a:latin typeface="Monotype Corsiva" pitchFamily="66" charset="0"/>
              </a:rPr>
              <a:t>Умелых поваров творенье!</a:t>
            </a:r>
            <a:endParaRPr lang="ru-RU" sz="54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14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04664"/>
            <a:ext cx="7498080" cy="136815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+mn-cs"/>
              </a:rPr>
              <a:t>6.Подготовленные 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+mn-cs"/>
              </a:rPr>
              <a:t>полуфабрикаты  укладывают на лотки и подвергают тепловой обработке</a:t>
            </a:r>
            <a:endParaRPr lang="ru-RU" sz="36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3712786" cy="2554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8930" y="1700808"/>
            <a:ext cx="3064357" cy="229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4134174"/>
            <a:ext cx="3888432" cy="251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397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36828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3-й конкурс «Угадай - ка»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714356"/>
            <a:ext cx="7498080" cy="6143644"/>
          </a:xfrm>
        </p:spPr>
        <p:txBody>
          <a:bodyPr>
            <a:noAutofit/>
          </a:bodyPr>
          <a:lstStyle/>
          <a:p>
            <a:pPr marL="82296" indent="0"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</a:rPr>
              <a:t>1.Уберите глагол, лишний для технологического процесса приготовления котлетной массы.</a:t>
            </a:r>
            <a:r>
              <a:rPr lang="ru-RU" sz="1400" dirty="0">
                <a:latin typeface="Times New Roman"/>
                <a:ea typeface="Times New Roman"/>
              </a:rPr>
              <a:t> </a:t>
            </a:r>
          </a:p>
          <a:p>
            <a:pPr marL="82296" indent="0">
              <a:buNone/>
            </a:pPr>
            <a:r>
              <a:rPr lang="ru-RU" sz="1400" dirty="0">
                <a:latin typeface="Times New Roman"/>
                <a:ea typeface="Times New Roman"/>
              </a:rPr>
              <a:t>а) </a:t>
            </a:r>
            <a:r>
              <a:rPr lang="ru-RU" sz="1400" dirty="0" smtClean="0">
                <a:latin typeface="Times New Roman"/>
                <a:ea typeface="Times New Roman"/>
              </a:rPr>
              <a:t>отварить;  б</a:t>
            </a:r>
            <a:r>
              <a:rPr lang="ru-RU" sz="1400" dirty="0">
                <a:latin typeface="Times New Roman"/>
                <a:ea typeface="Times New Roman"/>
              </a:rPr>
              <a:t>) </a:t>
            </a:r>
            <a:r>
              <a:rPr lang="ru-RU" sz="1400" dirty="0" smtClean="0">
                <a:latin typeface="Times New Roman"/>
                <a:ea typeface="Times New Roman"/>
              </a:rPr>
              <a:t>остудить ;    в</a:t>
            </a:r>
            <a:r>
              <a:rPr lang="ru-RU" sz="1400" dirty="0">
                <a:latin typeface="Times New Roman"/>
                <a:ea typeface="Times New Roman"/>
              </a:rPr>
              <a:t>) </a:t>
            </a:r>
            <a:r>
              <a:rPr lang="ru-RU" sz="1400" dirty="0" smtClean="0">
                <a:latin typeface="Times New Roman"/>
                <a:ea typeface="Times New Roman"/>
              </a:rPr>
              <a:t>просушить</a:t>
            </a:r>
            <a:endParaRPr lang="ru-RU" sz="14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2.Найдите </a:t>
            </a: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</a:rPr>
              <a:t>недостающий для технологического процесса глагол. </a:t>
            </a:r>
            <a:endParaRPr lang="ru-RU" sz="14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1400" dirty="0">
                <a:latin typeface="Times New Roman"/>
                <a:ea typeface="Times New Roman"/>
              </a:rPr>
              <a:t>а) </a:t>
            </a:r>
            <a:r>
              <a:rPr lang="ru-RU" sz="1400" dirty="0" smtClean="0">
                <a:latin typeface="Times New Roman"/>
                <a:ea typeface="Times New Roman"/>
              </a:rPr>
              <a:t>поперчить;  б</a:t>
            </a:r>
            <a:r>
              <a:rPr lang="ru-RU" sz="1400" dirty="0">
                <a:latin typeface="Times New Roman"/>
                <a:ea typeface="Times New Roman"/>
              </a:rPr>
              <a:t>) </a:t>
            </a:r>
            <a:r>
              <a:rPr lang="ru-RU" sz="1400" dirty="0" smtClean="0">
                <a:latin typeface="Times New Roman"/>
                <a:ea typeface="Times New Roman"/>
              </a:rPr>
              <a:t>прокатать;  в</a:t>
            </a:r>
            <a:r>
              <a:rPr lang="ru-RU" sz="1400" dirty="0">
                <a:latin typeface="Times New Roman"/>
                <a:ea typeface="Times New Roman"/>
              </a:rPr>
              <a:t>) слить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1400" b="1" dirty="0">
                <a:latin typeface="Times New Roman"/>
                <a:ea typeface="Times New Roman"/>
              </a:rPr>
              <a:t>3.Расположите глаголы в последовательности технологического процесса приготовления котлетной массы.</a:t>
            </a:r>
            <a:r>
              <a:rPr lang="ru-RU" sz="1400" dirty="0">
                <a:latin typeface="Times New Roman"/>
                <a:ea typeface="Times New Roman"/>
              </a:rPr>
              <a:t>  </a:t>
            </a:r>
            <a:r>
              <a:rPr lang="ru-RU" sz="1400" i="1" dirty="0">
                <a:latin typeface="Times New Roman"/>
                <a:ea typeface="Times New Roman"/>
              </a:rPr>
              <a:t>(выбить, нарезать , измельчить, поперчить, замочить, соединить, перемешать, посолить)</a:t>
            </a:r>
            <a:r>
              <a:rPr lang="ru-RU" sz="1400" dirty="0">
                <a:latin typeface="Times New Roman"/>
                <a:ea typeface="Times New Roman"/>
              </a:rPr>
              <a:t>.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1400" dirty="0">
                <a:latin typeface="Times New Roman"/>
                <a:ea typeface="Times New Roman"/>
              </a:rPr>
              <a:t>1.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1400" dirty="0">
                <a:latin typeface="Times New Roman"/>
                <a:ea typeface="Times New Roman"/>
              </a:rPr>
              <a:t>2.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1400" dirty="0">
                <a:latin typeface="Times New Roman"/>
                <a:ea typeface="Times New Roman"/>
              </a:rPr>
              <a:t>3.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1400" dirty="0">
                <a:latin typeface="Times New Roman"/>
                <a:ea typeface="Times New Roman"/>
              </a:rPr>
              <a:t>4.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1400" dirty="0">
                <a:latin typeface="Times New Roman"/>
                <a:ea typeface="Times New Roman"/>
              </a:rPr>
              <a:t>5.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1400" dirty="0">
                <a:latin typeface="Times New Roman"/>
                <a:ea typeface="Times New Roman"/>
              </a:rPr>
              <a:t>6.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1400" dirty="0">
                <a:latin typeface="Times New Roman"/>
                <a:ea typeface="Times New Roman"/>
              </a:rPr>
              <a:t>7.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1400" dirty="0">
                <a:latin typeface="Times New Roman"/>
                <a:ea typeface="Times New Roman"/>
              </a:rPr>
              <a:t>8.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1400" b="1" dirty="0">
                <a:latin typeface="Times New Roman"/>
                <a:ea typeface="Times New Roman"/>
              </a:rPr>
              <a:t>4.</a:t>
            </a: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</a:rPr>
              <a:t>Какой тепловой обработке подвергаются п/ф из котлетной массы?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14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1.                                                 2.                                           3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4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</a:rPr>
              <a:t>5.Из вышеперечисленных способов тепловой обработки назовите основной.</a:t>
            </a:r>
            <a:r>
              <a:rPr lang="ru-RU" sz="1400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sz="14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1.  </a:t>
            </a:r>
            <a:endParaRPr lang="ru-RU" sz="14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</a:rPr>
              <a:t>6.Какой технологический процесс характеризуют все перечисленные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глаголы?</a:t>
            </a:r>
            <a:endParaRPr lang="ru-RU" sz="1400" dirty="0">
              <a:latin typeface="Times New Roman"/>
              <a:ea typeface="Times New Roman"/>
            </a:endParaRPr>
          </a:p>
          <a:p>
            <a:pPr marL="82296" indent="0">
              <a:spcAft>
                <a:spcPts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1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400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483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60648"/>
            <a:ext cx="7498080" cy="6597352"/>
          </a:xfrm>
        </p:spPr>
        <p:txBody>
          <a:bodyPr>
            <a:noAutofit/>
          </a:bodyPr>
          <a:lstStyle/>
          <a:p>
            <a:pPr marL="82296" lvl="0" indent="0">
              <a:buClr>
                <a:srgbClr val="3891A7"/>
              </a:buClr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</a:t>
            </a: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ru-RU" sz="2800" dirty="0" smtClean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82296" lvl="0" indent="0">
              <a:buClr>
                <a:srgbClr val="3891A7"/>
              </a:buClr>
              <a:buNone/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2.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</a:t>
            </a: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</a:t>
            </a:r>
            <a:endParaRPr lang="ru-RU" sz="2800" i="1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82296" lvl="0" indent="0">
              <a:buClr>
                <a:srgbClr val="3891A7"/>
              </a:buClr>
              <a:buNone/>
            </a:pP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</a:t>
            </a: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</a:t>
            </a: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1.Нарезать</a:t>
            </a:r>
          </a:p>
          <a:p>
            <a:pPr marL="82296" lvl="0" indent="0">
              <a:buClr>
                <a:srgbClr val="3891A7"/>
              </a:buClr>
              <a:buNone/>
            </a:pP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2.Замочить</a:t>
            </a:r>
            <a:endParaRPr lang="ru-RU" sz="28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buClr>
                <a:srgbClr val="3891A7"/>
              </a:buClr>
              <a:buNone/>
            </a:pP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3.Измельчить</a:t>
            </a:r>
            <a:endParaRPr lang="ru-RU" sz="28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buClr>
                <a:srgbClr val="3891A7"/>
              </a:buClr>
              <a:buNone/>
            </a:pP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4.Поперчить</a:t>
            </a:r>
            <a:endParaRPr lang="ru-RU" sz="28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buClr>
                <a:srgbClr val="3891A7"/>
              </a:buClr>
              <a:buNone/>
            </a:pP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5.Посолить</a:t>
            </a:r>
            <a:endParaRPr lang="ru-RU" sz="28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buClr>
                <a:srgbClr val="3891A7"/>
              </a:buClr>
              <a:buNone/>
            </a:pP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6.Соединить</a:t>
            </a:r>
            <a:endParaRPr lang="ru-RU" sz="28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buClr>
                <a:srgbClr val="3891A7"/>
              </a:buClr>
              <a:buNone/>
            </a:pP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7.Перемешать</a:t>
            </a:r>
            <a:endParaRPr lang="ru-RU" sz="28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lvl="0" indent="0">
              <a:buClr>
                <a:srgbClr val="3891A7"/>
              </a:buClr>
              <a:buNone/>
            </a:pPr>
            <a:r>
              <a:rPr lang="ru-RU" sz="28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8.Выбить</a:t>
            </a:r>
            <a:endParaRPr lang="ru-RU" sz="2800" i="1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82296" lvl="0" indent="0">
              <a:buClr>
                <a:srgbClr val="3891A7"/>
              </a:buClr>
              <a:buNone/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4.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8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жарка, тушение, </a:t>
            </a:r>
            <a:r>
              <a:rPr lang="ru-RU" sz="2800" i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запекание</a:t>
            </a:r>
            <a:endParaRPr lang="ru-RU" sz="2800" i="1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82296" lvl="0" indent="0">
              <a:buClr>
                <a:srgbClr val="3891A7"/>
              </a:buClr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5.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 </a:t>
            </a:r>
            <a:r>
              <a:rPr lang="ru-RU" sz="2800" i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жарка</a:t>
            </a:r>
            <a:endParaRPr lang="ru-RU" sz="2800" i="1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82296" lvl="0" indent="0">
              <a:buClr>
                <a:srgbClr val="3891A7"/>
              </a:buClr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6.</a:t>
            </a:r>
            <a:r>
              <a:rPr lang="ru-RU" sz="2800" i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800" i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приготовление котлетной массы</a:t>
            </a:r>
            <a:endParaRPr lang="ru-RU" sz="2800" i="1" dirty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82296" indent="0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35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04664"/>
            <a:ext cx="7498080" cy="86409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4F271C">
                    <a:satMod val="130000"/>
                  </a:srgbClr>
                </a:solidFill>
                <a:latin typeface="Times New Roman" pitchFamily="18" charset="0"/>
                <a:cs typeface="Times New Roman" pitchFamily="18" charset="0"/>
              </a:rPr>
              <a:t>4-й конкурс «Ты мне - я тебе»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556792"/>
            <a:ext cx="7498080" cy="469160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Каждому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из вас 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необходимо составить слово из букв, которые находятся в конверте. Это слово является  названием  блюда, которое вы сегодня будете самостоятельно готовить в практической части урока. Так же вам необходимо дать краткую характеристику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п/ф-та и записать в таблицу, которая так же находится в конверте.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014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1789272"/>
              </p:ext>
            </p:extLst>
          </p:nvPr>
        </p:nvGraphicFramePr>
        <p:xfrm>
          <a:off x="1043609" y="836712"/>
          <a:ext cx="7920877" cy="3736816"/>
        </p:xfrm>
        <a:graphic>
          <a:graphicData uri="http://schemas.openxmlformats.org/drawingml/2006/table">
            <a:tbl>
              <a:tblPr firstRow="1" firstCol="1" bandRow="1"/>
              <a:tblGrid>
                <a:gridCol w="1512167"/>
                <a:gridCol w="1296144"/>
                <a:gridCol w="1008112"/>
                <a:gridCol w="1368152"/>
                <a:gridCol w="1512168"/>
                <a:gridCol w="1224134"/>
              </a:tblGrid>
              <a:tr h="2088232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Составленное слово (п/ф-т)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Из какой мясной массы готовят п/ф-т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Форма п/ф-та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Панировка п/ф-та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Тепловая обработка п/ф-та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Гарнир к </a:t>
                      </a: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блюду </a:t>
                      </a:r>
                      <a:r>
                        <a:rPr lang="ru-RU" sz="240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данного 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п/ф-та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424">
                <a:tc>
                  <a:txBody>
                    <a:bodyPr/>
                    <a:lstStyle/>
                    <a:p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/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/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/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/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/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/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070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1605287"/>
              </p:ext>
            </p:extLst>
          </p:nvPr>
        </p:nvGraphicFramePr>
        <p:xfrm>
          <a:off x="1115617" y="491871"/>
          <a:ext cx="7920878" cy="6249496"/>
        </p:xfrm>
        <a:graphic>
          <a:graphicData uri="http://schemas.openxmlformats.org/drawingml/2006/table">
            <a:tbl>
              <a:tblPr firstRow="1" firstCol="1" bandRow="1"/>
              <a:tblGrid>
                <a:gridCol w="1456267"/>
                <a:gridCol w="1130666"/>
                <a:gridCol w="1557288"/>
                <a:gridCol w="1177291"/>
                <a:gridCol w="1109684"/>
                <a:gridCol w="1489682"/>
              </a:tblGrid>
              <a:tr h="14203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Составленное слово (п/ф-т)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 какой мясной массы готовят п/ф-т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Форма п/ф-та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Панировка п/ф-та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Тепловая обработка п/ф-та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Гарнир к блюду из данного п/ф-та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0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Зразы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Котлетная масса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Кирпичик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Сухари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Жаренье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Жареный картофель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Биточки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Рубленая масса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Округло-приплюснутая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Жаренье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Картофельное пюре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Тефтели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Котлетная масса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Круглая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Мука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Тушение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Картофель отварной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Бифштекс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Рубленая масса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виде биточков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Жаренье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Жареный картофель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03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Котлеты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Котлетная масса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Овально-приплюснутая с одним заостренным концом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Сухари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Жаренье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Каши рассыпчатые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2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Шницель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Рубленая масса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Овально-приплюснутая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Льезон, сухари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Жаренье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Жареный картофель (из вареного)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629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5-й конкурс «Черный ящик»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196752"/>
            <a:ext cx="7498080" cy="4968552"/>
          </a:xfrm>
        </p:spPr>
        <p:txBody>
          <a:bodyPr>
            <a:normAutofit fontScale="77500" lnSpcReduction="20000"/>
          </a:bodyPr>
          <a:lstStyle/>
          <a:p>
            <a:pPr marL="82296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1-я подсказка: Его родина – Чили. </a:t>
            </a:r>
            <a:endParaRPr lang="ru-RU" sz="2800" dirty="0">
              <a:latin typeface="Times New Roman"/>
              <a:ea typeface="Times New Roman"/>
            </a:endParaRPr>
          </a:p>
          <a:p>
            <a:pPr marL="82296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2-я подсказка: В Европе его первоначально рассматривали, как диковинку с красивыми цветами.</a:t>
            </a:r>
            <a:endParaRPr lang="ru-RU" sz="2800" dirty="0">
              <a:latin typeface="Times New Roman"/>
              <a:ea typeface="Times New Roman"/>
            </a:endParaRPr>
          </a:p>
          <a:p>
            <a:pPr marL="82296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3-я подсказка: Модницы из высшего общества прикалывали его букетики к волосам.</a:t>
            </a:r>
            <a:endParaRPr lang="ru-RU" sz="2800" dirty="0">
              <a:latin typeface="Times New Roman"/>
              <a:ea typeface="Times New Roman"/>
            </a:endParaRPr>
          </a:p>
          <a:p>
            <a:pPr marL="82296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4-я подсказка: В Россию завезли при Петре Ι?</a:t>
            </a:r>
            <a:endParaRPr lang="ru-RU" sz="2800" dirty="0">
              <a:latin typeface="Times New Roman"/>
              <a:ea typeface="Times New Roman"/>
            </a:endParaRPr>
          </a:p>
          <a:p>
            <a:pPr marL="82296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5-я подсказка: В 1800 году это еще такая редкость, что его дарили в праздники и подавали на балах как редкое блюдо.</a:t>
            </a:r>
            <a:endParaRPr lang="ru-RU" sz="2800" dirty="0">
              <a:latin typeface="Times New Roman"/>
              <a:ea typeface="Times New Roman"/>
            </a:endParaRPr>
          </a:p>
          <a:p>
            <a:pPr marL="82296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6-я подсказка: Этот продукт чаще всего используют при приготовлении гарниров к мясным блюдам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pPr marL="82296" indent="0" algn="ctr">
              <a:buNone/>
            </a:pPr>
            <a:r>
              <a:rPr lang="ru-RU" sz="7000" i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Картофель</a:t>
            </a:r>
            <a:endParaRPr lang="ru-RU" sz="7000" i="1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148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94122"/>
          </a:xfrm>
        </p:spPr>
        <p:txBody>
          <a:bodyPr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-й конкурс «Я - сам»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Вам необходимо произвести расчет количества сырья для приготовления двух порций ваших блюд. </a:t>
            </a:r>
            <a:endParaRPr lang="ru-RU" sz="40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82296" indent="0">
              <a:buNone/>
            </a:pP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Заполнить 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требования к качеству.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5235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8215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6-й конкурс «Узелок на память»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2132856"/>
            <a:ext cx="4137068" cy="2969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074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836712"/>
            <a:ext cx="7498080" cy="38164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Уберите 6 неправильных приемов безопасного использования технологического оборудования и соблюдений санитарных норм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721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476672"/>
            <a:ext cx="7962088" cy="5771728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/>
                <a:ea typeface="Times New Roman"/>
              </a:rPr>
              <a:t>Это древнейший пищевой продукт, используемый человеком. Его кулинарное применение насчитывает столько же тысячелетий, сколько и использование огня. Именно на огне начали готовить этот продукт, что выделило человечество из остального животного мира. </a:t>
            </a:r>
            <a:endParaRPr lang="ru-RU" sz="36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82296" indent="0" algn="ctr"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/>
              </a:rPr>
              <a:t>Мясо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62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34141"/>
            <a:ext cx="7498080" cy="6597352"/>
          </a:xfrm>
        </p:spPr>
        <p:txBody>
          <a:bodyPr>
            <a:normAutofit fontScale="47500" lnSpcReduction="20000"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Проверить заземление у электрооборудования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Наличие резинового коврика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Проверить, нет ли </a:t>
            </a:r>
            <a:r>
              <a:rPr lang="ru-RU" dirty="0" smtClean="0">
                <a:latin typeface="Times New Roman"/>
                <a:ea typeface="Times New Roman"/>
              </a:rPr>
              <a:t>оголенных мест на  проводе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Кнопки «Пуск» и «Стоп» включать и выключать мокрыми  руками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У </a:t>
            </a:r>
            <a:r>
              <a:rPr lang="ru-RU" dirty="0" err="1">
                <a:latin typeface="Times New Roman"/>
                <a:ea typeface="Times New Roman"/>
              </a:rPr>
              <a:t>электромясорубки</a:t>
            </a:r>
            <a:r>
              <a:rPr lang="ru-RU" dirty="0">
                <a:latin typeface="Times New Roman"/>
                <a:ea typeface="Times New Roman"/>
              </a:rPr>
              <a:t> проверить правильность сборки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Проверить мясорубку на холостом ходу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При работе на мясорубке пользоваться вилкой или ножом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По окончании работы отключить мясорубку </a:t>
            </a:r>
            <a:r>
              <a:rPr lang="ru-RU" dirty="0" smtClean="0">
                <a:latin typeface="Times New Roman"/>
                <a:ea typeface="Times New Roman"/>
              </a:rPr>
              <a:t>от </a:t>
            </a:r>
            <a:r>
              <a:rPr lang="ru-RU" dirty="0">
                <a:latin typeface="Times New Roman"/>
                <a:ea typeface="Times New Roman"/>
              </a:rPr>
              <a:t>сети, разобрать, очистить от остатков сырья и провести санитарную обработку.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При работе с электроплитой: на бортики плиты не </a:t>
            </a:r>
            <a:r>
              <a:rPr lang="ru-RU" dirty="0" smtClean="0">
                <a:latin typeface="Times New Roman"/>
                <a:ea typeface="Times New Roman"/>
              </a:rPr>
              <a:t>наклоняться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Ставить на плиту посуду с неровным, грязным  и мокрым дном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Пользоваться прихватками 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При попадании на поверхность плиты жира, насыпать на пятно сахар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По окончании работы отключить плиту, дать остыть и провести санитарную обработку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При работе с духовым шкафом: включить рубильник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Флажок терморегулятора установить на нужную температуру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Использовать дверцы духового шкафа в качестве подставки 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При работе пользоваться прихватками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По окончании работы отключить флажок терморегулятора и  отключить рубильник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После полного остывания провести санитарную обработку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Не оставлять электрооборудование без присмотра 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Не забудьте и о санитарных правилах: перед работой необходимо вымыть руки до локтя два раза и обработать </a:t>
            </a:r>
            <a:r>
              <a:rPr lang="ru-RU" dirty="0" err="1">
                <a:latin typeface="Times New Roman"/>
                <a:ea typeface="Times New Roman"/>
              </a:rPr>
              <a:t>дезраствором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Перед посещением туалета – одеть спецодежду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После посещения туалета вымыть руки до локтя два раза и обработать </a:t>
            </a:r>
            <a:r>
              <a:rPr lang="ru-RU" dirty="0" err="1">
                <a:latin typeface="Times New Roman"/>
                <a:ea typeface="Times New Roman"/>
              </a:rPr>
              <a:t>дезраствором</a:t>
            </a:r>
            <a:endParaRPr lang="ru-RU" sz="2800" dirty="0">
              <a:latin typeface="Times New Roman"/>
              <a:ea typeface="Times New Roman"/>
            </a:endParaRP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813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16632"/>
            <a:ext cx="7498080" cy="6597352"/>
          </a:xfrm>
        </p:spPr>
        <p:txBody>
          <a:bodyPr>
            <a:normAutofit fontScale="47500" lnSpcReduction="20000"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Проверить заземление у электрооборудования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Наличие резинового коврика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Проверить, нет ли </a:t>
            </a:r>
            <a:r>
              <a:rPr lang="ru-RU" dirty="0" smtClean="0">
                <a:latin typeface="Times New Roman"/>
                <a:ea typeface="Times New Roman"/>
              </a:rPr>
              <a:t>оголенных мест на  проводе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Кнопки «Пуск» и «Стоп» включать и выключать мокрыми  руками</a:t>
            </a:r>
            <a:endParaRPr lang="ru-RU" sz="28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У </a:t>
            </a:r>
            <a:r>
              <a:rPr lang="ru-RU" dirty="0" err="1">
                <a:latin typeface="Times New Roman"/>
                <a:ea typeface="Times New Roman"/>
              </a:rPr>
              <a:t>электромясорубки</a:t>
            </a:r>
            <a:r>
              <a:rPr lang="ru-RU" dirty="0">
                <a:latin typeface="Times New Roman"/>
                <a:ea typeface="Times New Roman"/>
              </a:rPr>
              <a:t> проверить правильность сборки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Проверить мясорубку на холостом ходу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При работе на мясорубке пользоваться вилкой или ножом</a:t>
            </a:r>
            <a:endParaRPr lang="ru-RU" sz="28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По окончании работы отключить мясорубку </a:t>
            </a:r>
            <a:r>
              <a:rPr lang="ru-RU" dirty="0" smtClean="0">
                <a:latin typeface="Times New Roman"/>
                <a:ea typeface="Times New Roman"/>
              </a:rPr>
              <a:t>от </a:t>
            </a:r>
            <a:r>
              <a:rPr lang="ru-RU" dirty="0">
                <a:latin typeface="Times New Roman"/>
                <a:ea typeface="Times New Roman"/>
              </a:rPr>
              <a:t>сети, разобрать, очистить от остатков сырья и провести санитарную обработку.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При работе с электроплитой: на бортики плиты не </a:t>
            </a:r>
            <a:r>
              <a:rPr lang="ru-RU" dirty="0" smtClean="0">
                <a:latin typeface="Times New Roman"/>
                <a:ea typeface="Times New Roman"/>
              </a:rPr>
              <a:t>наклоняться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 Ставить на плиту посуду с неровным, грязным  и мокрым дном</a:t>
            </a:r>
            <a:endParaRPr lang="ru-RU" sz="28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Пользоваться прихватками 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При попадании на поверхность плиты жира, насыпать на пятно сахар</a:t>
            </a:r>
            <a:endParaRPr lang="ru-RU" sz="28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По окончании работы отключить плиту, дать остыть и провести санитарную обработку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При работе с духовым шкафом: включить рубильник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Флажок терморегулятора установить на нужную температуру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Использовать дверцы духового шкафа в качестве подставки </a:t>
            </a:r>
            <a:endParaRPr lang="ru-RU" sz="28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При работе пользоваться прихватками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По окончании работы отключить флажок терморегулятора и  отключить рубильник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После полного остывания провести санитарную обработку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Не оставлять электрооборудование без присмотра 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Не забудьте и о санитарных правилах: перед работой необходимо вымыть руки до локтя два раза и обработать </a:t>
            </a:r>
            <a:r>
              <a:rPr lang="ru-RU" dirty="0" err="1">
                <a:latin typeface="Times New Roman"/>
                <a:ea typeface="Times New Roman"/>
              </a:rPr>
              <a:t>дезраствором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 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Перед посещением туалета – одеть спецодежду</a:t>
            </a:r>
            <a:endParaRPr lang="ru-RU" sz="28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/>
                <a:ea typeface="Times New Roman"/>
              </a:rPr>
              <a:t>После посещения туалета вымыть руки до локтя два раза и обработать </a:t>
            </a:r>
            <a:r>
              <a:rPr lang="ru-RU" dirty="0" err="1">
                <a:latin typeface="Times New Roman"/>
                <a:ea typeface="Times New Roman"/>
              </a:rPr>
              <a:t>дезраствором</a:t>
            </a:r>
            <a:endParaRPr lang="ru-RU" sz="2800" dirty="0">
              <a:latin typeface="Times New Roman"/>
              <a:ea typeface="Times New Roman"/>
            </a:endParaRP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241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548680"/>
            <a:ext cx="7498080" cy="5699720"/>
          </a:xfrm>
        </p:spPr>
        <p:txBody>
          <a:bodyPr>
            <a:normAutofit fontScale="92500"/>
          </a:bodyPr>
          <a:lstStyle/>
          <a:p>
            <a:pPr marL="82296" indent="0" algn="ctr">
              <a:buNone/>
            </a:pP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Желаю </a:t>
            </a:r>
            <a:r>
              <a:rPr lang="ru-RU" sz="4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вам 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здоровья</a:t>
            </a:r>
            <a:r>
              <a:rPr lang="ru-RU" sz="4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!</a:t>
            </a:r>
            <a:endParaRPr lang="ru-RU" sz="40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82296" indent="0" algn="ctr">
              <a:buNone/>
            </a:pP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Ведь </a:t>
            </a:r>
            <a:r>
              <a:rPr lang="ru-RU" sz="4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 здоровы потому, что вы умеете готовить здоровую и полезную 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пищу.</a:t>
            </a:r>
          </a:p>
          <a:p>
            <a:pPr marL="82296" indent="0" algn="ctr">
              <a:buNone/>
            </a:pP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 счастливы </a:t>
            </a:r>
            <a:r>
              <a:rPr lang="ru-RU" sz="4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потому, что радуете этой пищей 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окружающих. </a:t>
            </a:r>
          </a:p>
          <a:p>
            <a:pPr marL="82296" indent="0" algn="ctr">
              <a:buNone/>
            </a:pP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</a:t>
            </a:r>
            <a:r>
              <a:rPr lang="ru-RU" sz="4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 конечно же успешны 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потому, что здоровый и счастливый человек всегда успешен!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28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340768"/>
            <a:ext cx="7498080" cy="4907632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8000" dirty="0" smtClean="0">
                <a:solidFill>
                  <a:srgbClr val="FF0000"/>
                </a:solidFill>
                <a:latin typeface="Monotype Corsiva" pitchFamily="66" charset="0"/>
              </a:rPr>
              <a:t>Спасибо всем ребятам!</a:t>
            </a:r>
            <a:endParaRPr lang="ru-RU" sz="8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23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938514"/>
            <a:ext cx="7416823" cy="5728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21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332656"/>
            <a:ext cx="3619048" cy="2409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332656"/>
            <a:ext cx="3168352" cy="238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2852936"/>
            <a:ext cx="3384376" cy="341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0469" y="3140968"/>
            <a:ext cx="4309733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96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504" y="72756"/>
            <a:ext cx="2493020" cy="206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5778" y="569069"/>
            <a:ext cx="3356516" cy="2295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6136" y="404664"/>
            <a:ext cx="2757167" cy="2059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504" y="2132856"/>
            <a:ext cx="2724150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0654" y="2864926"/>
            <a:ext cx="2390775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4300" y="2493600"/>
            <a:ext cx="2724150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4523015"/>
            <a:ext cx="2724150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6090" y="4453159"/>
            <a:ext cx="2724150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6235" y="4741500"/>
            <a:ext cx="2724150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316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Т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ема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урока</a:t>
            </a:r>
            <a:r>
              <a:rPr lang="ru-RU" b="1" dirty="0">
                <a:latin typeface="Times New Roman"/>
                <a:ea typeface="Times New Roman"/>
              </a:rPr>
              <a:t>: </a:t>
            </a:r>
            <a:r>
              <a:rPr lang="ru-RU" dirty="0" smtClean="0">
                <a:latin typeface="Times New Roman"/>
                <a:ea typeface="Times New Roman"/>
              </a:rPr>
              <a:t>«</a:t>
            </a:r>
            <a:r>
              <a:rPr lang="ru-RU" dirty="0">
                <a:latin typeface="Times New Roman"/>
                <a:ea typeface="Times New Roman"/>
              </a:rPr>
              <a:t>Приготовление мясных  блюд из рубленной и котлетной массы</a:t>
            </a:r>
            <a:r>
              <a:rPr lang="ru-RU" dirty="0" smtClean="0">
                <a:latin typeface="Times New Roman"/>
                <a:ea typeface="Times New Roman"/>
              </a:rPr>
              <a:t>»</a:t>
            </a:r>
          </a:p>
          <a:p>
            <a:pPr marL="82296" indent="0">
              <a:buNone/>
            </a:pPr>
            <a:endParaRPr lang="ru-RU" dirty="0" smtClean="0">
              <a:latin typeface="Times New Roman"/>
              <a:ea typeface="Times New Roman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Цель</a:t>
            </a:r>
            <a:r>
              <a:rPr lang="ru-RU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</a:rPr>
              <a:t> </a:t>
            </a:r>
            <a:r>
              <a:rPr lang="ru-RU" b="1" dirty="0">
                <a:latin typeface="Times New Roman"/>
                <a:ea typeface="Times New Roman"/>
              </a:rPr>
              <a:t>- </a:t>
            </a:r>
            <a:r>
              <a:rPr lang="ru-RU" b="1" dirty="0" smtClean="0">
                <a:latin typeface="Times New Roman"/>
                <a:ea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</a:rPr>
              <a:t>закрепление и отработка умений и навыков </a:t>
            </a:r>
            <a:r>
              <a:rPr lang="ru-RU" dirty="0" smtClean="0">
                <a:latin typeface="Times New Roman"/>
                <a:ea typeface="Times New Roman"/>
              </a:rPr>
              <a:t>по приготовлению мясной котлетной и рубленой массы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423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Критерии оценок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Оценка «5» - 100 баллов и более</a:t>
            </a:r>
          </a:p>
          <a:p>
            <a:pPr marL="82296" indent="0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Оценка «4» - 80-90 баллов</a:t>
            </a:r>
          </a:p>
          <a:p>
            <a:pPr marL="82296" indent="0"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Оценка «3» - 70-75 баллов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95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8172400" cy="1143000"/>
          </a:xfrm>
        </p:spPr>
        <p:txBody>
          <a:bodyPr>
            <a:noAutofit/>
          </a:bodyPr>
          <a:lstStyle/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1-й конкурс: «А ну-ка вспомни!»</a:t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196752"/>
            <a:ext cx="7498080" cy="5051648"/>
          </a:xfrm>
        </p:spPr>
        <p:txBody>
          <a:bodyPr/>
          <a:lstStyle/>
          <a:p>
            <a:endParaRPr lang="ru-RU" sz="48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r>
              <a:rPr lang="ru-RU" sz="4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Вам </a:t>
            </a:r>
            <a:r>
              <a:rPr lang="ru-RU" sz="4800" dirty="0">
                <a:solidFill>
                  <a:srgbClr val="000000"/>
                </a:solidFill>
                <a:latin typeface="Times New Roman"/>
                <a:ea typeface="Times New Roman"/>
              </a:rPr>
              <a:t>необходимо ответить на вопросы теста, выбрав один правильный ответ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946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1323</TotalTime>
  <Words>1237</Words>
  <Application>Microsoft Office PowerPoint</Application>
  <PresentationFormat>Экран (4:3)</PresentationFormat>
  <Paragraphs>241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Солнцестояние</vt:lpstr>
      <vt:lpstr>Я рада вас видеть!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оценок</vt:lpstr>
      <vt:lpstr>1-й конкурс: «А ну-ка вспомни!» </vt:lpstr>
      <vt:lpstr>Презентация PowerPoint</vt:lpstr>
      <vt:lpstr>Презентация PowerPoint</vt:lpstr>
      <vt:lpstr>Проверьте себя</vt:lpstr>
      <vt:lpstr>2-й конкурс: «Алгоритм»</vt:lpstr>
      <vt:lpstr>Презентация PowerPoint</vt:lpstr>
      <vt:lpstr>1.Мясо нарезают для того, чтобы удобно было пропускать его через мясорубку.</vt:lpstr>
      <vt:lpstr>2.Замачивают в воде или молоке черствый пшеничный хлеб без корок. </vt:lpstr>
      <vt:lpstr>3.Мясо измельчают на мясорубке. Затем соединяют измельченную массу из мяса с замоченным хлебом и пропускают через мясорубку еще раз. </vt:lpstr>
      <vt:lpstr>4.Добавляют соль, перец, перемешивают и выбивают массу для обогащения ее кислородом. </vt:lpstr>
      <vt:lpstr>5.Из готовой котлетной массы формуют п/ф, затем их панируют. Для панировки используют муку или панировочные сухари, которые предварительно просеивают. </vt:lpstr>
      <vt:lpstr>6.Подготовленные полуфабрикаты  укладывают на лотки и подвергают тепловой обработке</vt:lpstr>
      <vt:lpstr>3-й конкурс «Угадай - ка»</vt:lpstr>
      <vt:lpstr>Презентация PowerPoint</vt:lpstr>
      <vt:lpstr>4-й конкурс «Ты мне - я тебе» </vt:lpstr>
      <vt:lpstr>Презентация PowerPoint</vt:lpstr>
      <vt:lpstr>Презентация PowerPoint</vt:lpstr>
      <vt:lpstr>5-й конкурс «Черный ящик»</vt:lpstr>
      <vt:lpstr>6-й конкурс «Я - сам»</vt:lpstr>
      <vt:lpstr>6-й конкурс «Узелок на память»</vt:lpstr>
      <vt:lpstr>Уберите 6 неправильных приемов безопасного использования технологического оборудования и соблюдений санитарных норм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рада вас видеть!</dc:title>
  <dc:creator>Пользователь</dc:creator>
  <cp:lastModifiedBy>ucheba</cp:lastModifiedBy>
  <cp:revision>57</cp:revision>
  <cp:lastPrinted>2016-01-12T05:45:21Z</cp:lastPrinted>
  <dcterms:created xsi:type="dcterms:W3CDTF">2013-03-10T15:36:26Z</dcterms:created>
  <dcterms:modified xsi:type="dcterms:W3CDTF">2016-12-08T06:54:44Z</dcterms:modified>
</cp:coreProperties>
</file>