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BD985-E7EF-4149-892D-9F3CDA83B497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745BB-50DD-4AB8-B78D-D210A54C71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088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745BB-50DD-4AB8-B78D-D210A54C712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744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EA48C5-EBE9-4927-B684-CA28C08DFACD}" type="datetimeFigureOut">
              <a:rPr lang="ru-RU" smtClean="0"/>
              <a:t>10.01.2013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2D53B87-4E8B-476C-BA53-DA79479985B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4320479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cmpd="sng">
            <a:solidFill>
              <a:schemeClr val="accent2">
                <a:lumMod val="75000"/>
                <a:alpha val="9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Профессионализм и мастерство современного педагога.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2348880"/>
            <a:ext cx="3672408" cy="1656184"/>
          </a:xfrm>
        </p:spPr>
        <p:txBody>
          <a:bodyPr>
            <a:normAutofit/>
          </a:bodyPr>
          <a:lstStyle/>
          <a:p>
            <a:r>
              <a:rPr lang="ru-RU" dirty="0"/>
              <a:t>«Подлинно разумное обучение изменяет и наш ум, и наши нравы». М. Монтень.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52621"/>
            <a:ext cx="2016224" cy="2114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39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Показатели эффективности учебной </a:t>
            </a:r>
            <a:r>
              <a:rPr lang="ru-RU" b="1" dirty="0" smtClean="0">
                <a:effectLst/>
              </a:rPr>
              <a:t>деятельности: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диагностическое </a:t>
            </a:r>
            <a:r>
              <a:rPr lang="ru-RU" dirty="0" smtClean="0"/>
              <a:t>мастерство педагога;</a:t>
            </a:r>
          </a:p>
          <a:p>
            <a:r>
              <a:rPr lang="ru-RU" dirty="0"/>
              <a:t>организаторские данные педагога;</a:t>
            </a:r>
            <a:endParaRPr lang="ru-RU" dirty="0" smtClean="0"/>
          </a:p>
          <a:p>
            <a:r>
              <a:rPr lang="ru-RU" dirty="0"/>
              <a:t>выбор методов и средств обучения </a:t>
            </a:r>
            <a:r>
              <a:rPr lang="ru-RU" dirty="0" smtClean="0"/>
              <a:t>с учётом способности усвоения материала;</a:t>
            </a:r>
          </a:p>
          <a:p>
            <a:r>
              <a:rPr lang="ru-RU" dirty="0"/>
              <a:t>воспитательная эффективность учебных </a:t>
            </a:r>
            <a:r>
              <a:rPr lang="ru-RU" dirty="0" smtClean="0"/>
              <a:t>занятий;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81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Показатели эффективности учебной </a:t>
            </a:r>
            <a:r>
              <a:rPr lang="ru-RU" b="1" dirty="0" smtClean="0">
                <a:effectLst/>
              </a:rPr>
              <a:t>деятельности: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создание ориентировочной основы </a:t>
            </a:r>
            <a:r>
              <a:rPr lang="ru-RU" dirty="0" smtClean="0"/>
              <a:t>познания;</a:t>
            </a:r>
          </a:p>
          <a:p>
            <a:r>
              <a:rPr lang="ru-RU" dirty="0"/>
              <a:t>нравственно-психологическая атмосфера на </a:t>
            </a:r>
            <a:r>
              <a:rPr lang="ru-RU" dirty="0" smtClean="0"/>
              <a:t>уроке;</a:t>
            </a:r>
          </a:p>
          <a:p>
            <a:r>
              <a:rPr lang="ru-RU" dirty="0" smtClean="0"/>
              <a:t>активная </a:t>
            </a:r>
            <a:r>
              <a:rPr lang="ru-RU" dirty="0"/>
              <a:t>позиция учащихся на </a:t>
            </a:r>
            <a:r>
              <a:rPr lang="ru-RU" dirty="0" smtClean="0"/>
              <a:t>уроке;</a:t>
            </a:r>
          </a:p>
          <a:p>
            <a:r>
              <a:rPr lang="ru-RU" dirty="0"/>
              <a:t>усвоение  ведущих идей науки, терминологии, понятийного </a:t>
            </a:r>
            <a:r>
              <a:rPr lang="ru-RU" dirty="0" smtClean="0"/>
              <a:t>аппарата.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798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показатели </a:t>
            </a:r>
            <a:r>
              <a:rPr lang="ru-RU" dirty="0">
                <a:effectLst/>
              </a:rPr>
              <a:t>эффек­тивности </a:t>
            </a:r>
            <a:r>
              <a:rPr lang="ru-RU" dirty="0" smtClean="0">
                <a:effectLst/>
              </a:rPr>
              <a:t>деятельности</a:t>
            </a:r>
            <a:r>
              <a:rPr lang="ru-RU" dirty="0"/>
              <a:t> педагога</a:t>
            </a:r>
            <a:r>
              <a:rPr lang="ru-RU" dirty="0" smtClean="0">
                <a:effectLst/>
              </a:rPr>
              <a:t> :</a:t>
            </a:r>
            <a:r>
              <a:rPr lang="ru-RU" dirty="0">
                <a:effectLst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совершенствование </a:t>
            </a:r>
            <a:r>
              <a:rPr lang="ru-RU" dirty="0"/>
              <a:t>учебного </a:t>
            </a:r>
            <a:r>
              <a:rPr lang="ru-RU" dirty="0" smtClean="0"/>
              <a:t>процесса;</a:t>
            </a:r>
            <a:endParaRPr lang="ru-RU" dirty="0"/>
          </a:p>
          <a:p>
            <a:r>
              <a:rPr lang="ru-RU" dirty="0" smtClean="0"/>
              <a:t>уровень </a:t>
            </a:r>
            <a:r>
              <a:rPr lang="ru-RU" dirty="0"/>
              <a:t>сформированности предметных компетенций </a:t>
            </a:r>
            <a:r>
              <a:rPr lang="ru-RU" dirty="0" smtClean="0"/>
              <a:t>учащихся;</a:t>
            </a:r>
            <a:endParaRPr lang="ru-RU" dirty="0"/>
          </a:p>
          <a:p>
            <a:r>
              <a:rPr lang="ru-RU" dirty="0" smtClean="0"/>
              <a:t>повышение </a:t>
            </a:r>
            <a:r>
              <a:rPr lang="ru-RU" dirty="0"/>
              <a:t>уровня воспитанности </a:t>
            </a:r>
            <a:r>
              <a:rPr lang="ru-RU" dirty="0" smtClean="0"/>
              <a:t>детей;</a:t>
            </a:r>
            <a:endParaRPr lang="ru-RU" dirty="0"/>
          </a:p>
          <a:p>
            <a:r>
              <a:rPr lang="ru-RU" dirty="0" smtClean="0"/>
              <a:t>мастерство </a:t>
            </a:r>
            <a:r>
              <a:rPr lang="ru-RU" dirty="0"/>
              <a:t>и педагогический </a:t>
            </a:r>
            <a:r>
              <a:rPr lang="ru-RU" dirty="0" smtClean="0"/>
              <a:t>профессионализм преподавателя.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63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1.Педагогическое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мастерство - это врожденное качество или ему можно обучить каждого желающего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2.Может ли каждый преподаватель и воспитатель овладеть педагогическим мастерством? 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3.Что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является критериями педагогического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            мастерства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? </a:t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4.Как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и в каких "единицах" можно измерить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количество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и качество педагогического мастерства у представителей педагогических профессий. </a:t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95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личность педагога: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профессионализм, </a:t>
            </a:r>
            <a:endParaRPr lang="ru-RU" dirty="0" smtClean="0"/>
          </a:p>
          <a:p>
            <a:r>
              <a:rPr lang="ru-RU" dirty="0" smtClean="0"/>
              <a:t>компетентность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продуктивность,</a:t>
            </a:r>
          </a:p>
          <a:p>
            <a:r>
              <a:rPr lang="ru-RU" dirty="0" smtClean="0"/>
              <a:t> </a:t>
            </a:r>
            <a:r>
              <a:rPr lang="ru-RU" dirty="0"/>
              <a:t>социально направленные личностные качества.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241923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компоненты педагогической техники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Умение управлять </a:t>
            </a:r>
            <a:r>
              <a:rPr lang="ru-RU" dirty="0" smtClean="0"/>
              <a:t>собой</a:t>
            </a:r>
          </a:p>
          <a:p>
            <a:r>
              <a:rPr lang="ru-RU" dirty="0"/>
              <a:t>Умение взаимодействовать с личностью</a:t>
            </a:r>
          </a:p>
        </p:txBody>
      </p:sp>
      <p:pic>
        <p:nvPicPr>
          <p:cNvPr id="2050" name="Picture 2" descr="C:\Users\Пользователь\Downloads\MP9004088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29000"/>
            <a:ext cx="246934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35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Педагогическое мастерство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мастерство </a:t>
            </a:r>
            <a:r>
              <a:rPr lang="ru-RU" dirty="0"/>
              <a:t>организатора коллективной и индивидуальной </a:t>
            </a:r>
            <a:r>
              <a:rPr lang="ru-RU" dirty="0" smtClean="0"/>
              <a:t>деятельности </a:t>
            </a:r>
            <a:r>
              <a:rPr lang="ru-RU" dirty="0"/>
              <a:t>учащихся;</a:t>
            </a:r>
          </a:p>
          <a:p>
            <a:r>
              <a:rPr lang="ru-RU" dirty="0" smtClean="0"/>
              <a:t>мастерство </a:t>
            </a:r>
            <a:r>
              <a:rPr lang="ru-RU" dirty="0"/>
              <a:t>убеждения; </a:t>
            </a:r>
          </a:p>
          <a:p>
            <a:r>
              <a:rPr lang="ru-RU" dirty="0" smtClean="0"/>
              <a:t>мастерство </a:t>
            </a:r>
            <a:r>
              <a:rPr lang="ru-RU" dirty="0"/>
              <a:t>передачи знаний и формирования опыта деятельности; </a:t>
            </a:r>
          </a:p>
          <a:p>
            <a:r>
              <a:rPr lang="ru-RU" dirty="0" smtClean="0"/>
              <a:t>мастерство </a:t>
            </a:r>
            <a:r>
              <a:rPr lang="ru-RU" dirty="0"/>
              <a:t>владения педагогической техникой.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32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направления работы педагогов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354153"/>
              </p:ext>
            </p:extLst>
          </p:nvPr>
        </p:nvGraphicFramePr>
        <p:xfrm>
          <a:off x="539552" y="1772815"/>
          <a:ext cx="7848872" cy="3528392"/>
        </p:xfrm>
        <a:graphic>
          <a:graphicData uri="http://schemas.openxmlformats.org/drawingml/2006/table">
            <a:tbl>
              <a:tblPr firstRow="1" firstCol="1" bandRow="1"/>
              <a:tblGrid>
                <a:gridCol w="3012699"/>
                <a:gridCol w="4836173"/>
              </a:tblGrid>
              <a:tr h="1512168">
                <a:tc>
                  <a:txBody>
                    <a:bodyPr/>
                    <a:lstStyle/>
                    <a:p>
                      <a:pPr indent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Интеллектуальное развитие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обучение  основам наук и развитие предметных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компетенций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indent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Социальное развитие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передача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социальных знаний, формирование социального опыта решения задач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indent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Эмоциональное развитие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умения адекватно реагировать на окружающих,  выражать свои  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эмоции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48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Д.И. Менделеев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dirty="0" smtClean="0"/>
              <a:t>«…камин</a:t>
            </a:r>
            <a:r>
              <a:rPr lang="ru-RU" dirty="0"/>
              <a:t>, доверху забитый дровами, не горит, а </a:t>
            </a:r>
            <a:r>
              <a:rPr lang="ru-RU" dirty="0" smtClean="0"/>
              <a:t>дымит»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72322"/>
            <a:ext cx="2592288" cy="3703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61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приемы </a:t>
            </a:r>
            <a:r>
              <a:rPr lang="ru-RU" dirty="0">
                <a:effectLst/>
              </a:rPr>
              <a:t>привлечения внимания </a:t>
            </a:r>
            <a:r>
              <a:rPr lang="ru-RU" dirty="0" smtClean="0">
                <a:effectLst/>
              </a:rPr>
              <a:t>слушателей: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использование неожиданных (провокационных) проблемных вопросов;</a:t>
            </a:r>
          </a:p>
          <a:p>
            <a:r>
              <a:rPr lang="ru-RU" dirty="0"/>
              <a:t>сообщение некоторой (парадоксальной) информации (в том числе и личного характера), на первый взгляд не имеющей ничего общего с темой разговора;</a:t>
            </a:r>
          </a:p>
          <a:p>
            <a:r>
              <a:rPr lang="ru-RU" dirty="0" smtClean="0"/>
              <a:t> </a:t>
            </a:r>
            <a:r>
              <a:rPr lang="ru-RU" dirty="0"/>
              <a:t>апеллирование к личному опыту слушателей.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17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чтобы произвести хорошее впечатление от  выступления, необходимо: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Найти что сказать.</a:t>
            </a:r>
          </a:p>
          <a:p>
            <a:pPr lvl="0"/>
            <a:r>
              <a:rPr lang="ru-RU" dirty="0"/>
              <a:t>Расположить найденное по порядку.</a:t>
            </a:r>
          </a:p>
          <a:p>
            <a:pPr lvl="0"/>
            <a:r>
              <a:rPr lang="ru-RU" dirty="0"/>
              <a:t> Придать ему словесную форму.</a:t>
            </a:r>
          </a:p>
          <a:p>
            <a:pPr lvl="0"/>
            <a:r>
              <a:rPr lang="ru-RU" dirty="0"/>
              <a:t>Утвердить все это в памяти.</a:t>
            </a:r>
          </a:p>
          <a:p>
            <a:pPr lvl="0"/>
            <a:r>
              <a:rPr lang="ru-RU" dirty="0"/>
              <a:t>Произвести желаемый эффект.</a:t>
            </a:r>
          </a:p>
          <a:p>
            <a:pPr marL="0" indent="0" algn="ctr">
              <a:buNone/>
            </a:pPr>
            <a:r>
              <a:rPr lang="ru-RU" dirty="0" smtClean="0"/>
              <a:t>Цицерон</a:t>
            </a:r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73016"/>
            <a:ext cx="20764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91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102</TotalTime>
  <Words>282</Words>
  <Application>Microsoft Office PowerPoint</Application>
  <PresentationFormat>Экран (4:3)</PresentationFormat>
  <Paragraphs>57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Профессионализм и мастерство современного педагога.</vt:lpstr>
      <vt:lpstr>Презентация PowerPoint</vt:lpstr>
      <vt:lpstr>личность педагога:</vt:lpstr>
      <vt:lpstr>компоненты педагогической техники</vt:lpstr>
      <vt:lpstr>Педагогическое мастерство </vt:lpstr>
      <vt:lpstr>направления работы педагогов</vt:lpstr>
      <vt:lpstr>Д.И. Менделеев </vt:lpstr>
      <vt:lpstr>приемы привлечения внимания слушателей: </vt:lpstr>
      <vt:lpstr>чтобы произвести хорошее впечатление от  выступления, необходимо:</vt:lpstr>
      <vt:lpstr>Показатели эффективности учебной деятельности: </vt:lpstr>
      <vt:lpstr>Показатели эффективности учебной деятельности: </vt:lpstr>
      <vt:lpstr>показатели эффек­тивности деятельности педагога : 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Профессионализм и мастерство современного педагога.</dc:title>
  <dc:creator>Пользователь</dc:creator>
  <cp:lastModifiedBy>Анна</cp:lastModifiedBy>
  <cp:revision>13</cp:revision>
  <dcterms:created xsi:type="dcterms:W3CDTF">2013-01-09T17:51:12Z</dcterms:created>
  <dcterms:modified xsi:type="dcterms:W3CDTF">2013-01-10T13:50:22Z</dcterms:modified>
</cp:coreProperties>
</file>