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6416" autoAdjust="0"/>
  </p:normalViewPr>
  <p:slideViewPr>
    <p:cSldViewPr>
      <p:cViewPr>
        <p:scale>
          <a:sx n="77" d="100"/>
          <a:sy n="77" d="100"/>
        </p:scale>
        <p:origin x="-2604" y="-8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style val="48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mtClean="0"/>
                      <a:t>15</a:t>
                    </a:r>
                    <a:endParaRPr lang="ru-RU" dirty="0"/>
                  </a:p>
                </c:rich>
              </c:tx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mtClean="0"/>
                      <a:t>12</a:t>
                    </a:r>
                    <a:endParaRPr lang="ru-RU" dirty="0"/>
                  </a:p>
                </c:rich>
              </c:tx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2"/>
              <c:layout>
                <c:manualLayout>
                  <c:x val="9.1716155149763223E-2"/>
                  <c:y val="7.858587666428031E-2"/>
                </c:manualLayout>
              </c:layout>
              <c:tx>
                <c:rich>
                  <a:bodyPr/>
                  <a:lstStyle/>
                  <a:p>
                    <a:r>
                      <a:rPr lang="ru-RU" smtClean="0"/>
                      <a:t>10</a:t>
                    </a:r>
                    <a:endParaRPr lang="ru-RU" dirty="0"/>
                  </a:p>
                </c:rich>
              </c:tx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3"/>
              <c:layout>
                <c:manualLayout>
                  <c:x val="4.4822606780390968E-2"/>
                  <c:y val="0.11078762603336359"/>
                </c:manualLayout>
              </c:layout>
              <c:tx>
                <c:rich>
                  <a:bodyPr/>
                  <a:lstStyle/>
                  <a:p>
                    <a:r>
                      <a:rPr lang="ru-RU" smtClean="0"/>
                      <a:t>7</a:t>
                    </a:r>
                    <a:endParaRPr lang="ru-RU" dirty="0"/>
                  </a:p>
                </c:rich>
              </c:tx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4"/>
              <c:layout>
                <c:manualLayout>
                  <c:x val="8.19402119294085E-3"/>
                  <c:y val="0.11275111685257545"/>
                </c:manualLayout>
              </c:layout>
              <c:tx>
                <c:rich>
                  <a:bodyPr/>
                  <a:lstStyle/>
                  <a:p>
                    <a:r>
                      <a:rPr lang="ru-RU" smtClean="0"/>
                      <a:t>6</a:t>
                    </a:r>
                    <a:endParaRPr lang="ru-RU" dirty="0"/>
                  </a:p>
                </c:rich>
              </c:tx>
              <c:showLegendKey val="1"/>
              <c:showVal val="1"/>
              <c:showCatName val="1"/>
              <c:showSerName val="1"/>
              <c:showPercent val="1"/>
              <c:showBubbleSize val="1"/>
            </c:dLbl>
            <c:showLegendKey val="1"/>
            <c:showVal val="1"/>
            <c:showCatName val="1"/>
            <c:showSerName val="1"/>
            <c:showPercent val="1"/>
            <c:showBubbleSize val="1"/>
            <c:showLeaderLines val="1"/>
          </c:dLbls>
          <c:cat>
            <c:strRef>
              <c:f>Лист1!$A$2:$A$6</c:f>
              <c:strCache>
                <c:ptCount val="5"/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  <c:pt idx="4">
                  <c:v>Кв.5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  <c:pt idx="4">
                  <c:v>0.7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1"/>
  </c:chart>
  <c:spPr>
    <a:noFill/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style val="7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48%</a:t>
                    </a:r>
                    <a:endParaRPr lang="en-US" dirty="0"/>
                  </a:p>
                </c:rich>
              </c:tx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31 %</a:t>
                    </a:r>
                    <a:endParaRPr lang="en-US" dirty="0"/>
                  </a:p>
                </c:rich>
              </c:tx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2"/>
              <c:layout>
                <c:manualLayout>
                  <c:x val="8.0744345155679215E-2"/>
                  <c:y val="0.16086059882235307"/>
                </c:manualLayout>
              </c:layout>
              <c:tx>
                <c:rich>
                  <a:bodyPr/>
                  <a:lstStyle/>
                  <a:p>
                    <a:r>
                      <a:rPr lang="ru-RU" smtClean="0"/>
                      <a:t>21 %</a:t>
                    </a:r>
                    <a:endParaRPr lang="en-US"/>
                  </a:p>
                </c:rich>
              </c:tx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3"/>
              <c:delete val="1"/>
            </c:dLbl>
            <c:showLegendKey val="1"/>
            <c:showVal val="1"/>
            <c:showCatName val="1"/>
            <c:showSerName val="1"/>
            <c:showPercent val="1"/>
            <c:showBubbleSize val="1"/>
            <c:showLeaderLines val="1"/>
          </c:dLbls>
          <c:cat>
            <c:strRef>
              <c:f>Лист1!$A$2:$A$5</c:f>
              <c:strCache>
                <c:ptCount val="3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</c:ser>
        <c:dLbls>
          <c:showLegendKey val="1"/>
          <c:showVal val="1"/>
          <c:showCatName val="1"/>
          <c:showSerName val="1"/>
          <c:showPercent val="1"/>
          <c:showBubbleSize val="1"/>
          <c:showLeaderLines val="1"/>
        </c:dLbls>
        <c:firstSliceAng val="0"/>
      </c:pieChart>
    </c:plotArea>
    <c:plotVisOnly val="1"/>
    <c:dispBlanksAs val="zero"/>
    <c:showDLblsOverMax val="1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71604" y="4429132"/>
            <a:ext cx="7358114" cy="1304124"/>
          </a:xfrm>
        </p:spPr>
        <p:txBody>
          <a:bodyPr>
            <a:normAutofit/>
          </a:bodyPr>
          <a:lstStyle/>
          <a:p>
            <a:pPr algn="l"/>
            <a:r>
              <a:rPr lang="ru-RU" sz="2000" dirty="0"/>
              <a:t>Автор: Ильенко Анастасия, уч-ся 2 курса, гр.№49 </a:t>
            </a:r>
          </a:p>
          <a:p>
            <a:pPr algn="l"/>
            <a:r>
              <a:rPr lang="ru-RU" sz="2000" dirty="0"/>
              <a:t>Руководитель работы: Цыгикало Елена Александровна, преподаватель спецтехнологии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7788" y="2492896"/>
            <a:ext cx="7772400" cy="1296144"/>
          </a:xfrm>
        </p:spPr>
        <p:txBody>
          <a:bodyPr>
            <a:normAutofit fontScale="90000"/>
          </a:bodyPr>
          <a:lstStyle/>
          <a:p>
            <a:pPr marL="182880" indent="0" algn="ctr">
              <a:buNone/>
            </a:pPr>
            <a:r>
              <a:rPr lang="ru-RU" dirty="0" smtClean="0"/>
              <a:t>Кулинарные эксперименты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365887"/>
            <a:ext cx="74168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/>
              <a:t>Департамент образования и науки</a:t>
            </a:r>
          </a:p>
          <a:p>
            <a:pPr algn="ctr"/>
            <a:r>
              <a:rPr lang="ru-RU" sz="1200" dirty="0"/>
              <a:t>Краснодарского края</a:t>
            </a:r>
          </a:p>
          <a:p>
            <a:pPr algn="ctr"/>
            <a:r>
              <a:rPr lang="ru-RU" sz="1200" dirty="0"/>
              <a:t>Государственное бюджетное образовательное учреждение</a:t>
            </a:r>
          </a:p>
          <a:p>
            <a:pPr algn="ctr"/>
            <a:r>
              <a:rPr lang="ru-RU" sz="1200" dirty="0"/>
              <a:t>начального профессионального образования</a:t>
            </a:r>
          </a:p>
          <a:p>
            <a:pPr algn="ctr"/>
            <a:r>
              <a:rPr lang="ru-RU" sz="1200" dirty="0"/>
              <a:t>Профессиональное училище №46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71130" y="2204864"/>
            <a:ext cx="3785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Учебно-исследовательская работа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987824" y="6093296"/>
            <a:ext cx="25968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ст. Староминская, 2013</a:t>
            </a:r>
          </a:p>
        </p:txBody>
      </p:sp>
    </p:spTree>
  </p:cSld>
  <p:clrMapOvr>
    <a:masterClrMapping/>
  </p:clrMapOvr>
  <p:transition spd="slow" advTm="3344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77606"/>
            <a:ext cx="6512511" cy="1143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0" i="1" dirty="0" smtClean="0"/>
              <a:t>И вот ,что у нас получилось</a:t>
            </a:r>
            <a:endParaRPr lang="ru-RU" sz="3200" b="0" i="1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786529"/>
            <a:ext cx="2928958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44941" y="1844824"/>
            <a:ext cx="2786082" cy="2089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4" name="Picture 4" descr="F:\фото для презентац\IMG_266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488" y="4143380"/>
            <a:ext cx="3929090" cy="25054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Tm="4797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95536" y="404664"/>
            <a:ext cx="8229600" cy="504351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800" dirty="0" smtClean="0"/>
              <a:t>В дегустации участвовали 6 человек , из которых 2-мастера, 1- преподаватель,3-учащихся.По итогам нашей дегустации мы создали диаграмму. Результаты таковы:</a:t>
            </a:r>
          </a:p>
          <a:p>
            <a:pPr marL="45720" indent="0">
              <a:buNone/>
            </a:pPr>
            <a:r>
              <a:rPr lang="ru-RU" sz="2800" dirty="0" smtClean="0"/>
              <a:t>21% выбрали-микроволновку,48%-аэрогриль,а  31%- духовку.</a:t>
            </a:r>
            <a:endParaRPr lang="ru-RU" sz="2800" dirty="0"/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908745483"/>
              </p:ext>
            </p:extLst>
          </p:nvPr>
        </p:nvGraphicFramePr>
        <p:xfrm>
          <a:off x="2699792" y="2204864"/>
          <a:ext cx="3312368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 advTm="5594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548680"/>
            <a:ext cx="6512511" cy="1143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Итоги исследовательской работы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827584" y="1700808"/>
            <a:ext cx="7560840" cy="433881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800" i="1" dirty="0" smtClean="0"/>
              <a:t>На основании всего можно сделать вывод, что выдвинутая нами гипотеза: частое  и нерациональное использование многофункциональных приборов негативно отражается на здоровье    человека, неоспорима, но на современной кухне без них не обойтись.</a:t>
            </a:r>
          </a:p>
        </p:txBody>
      </p:sp>
    </p:spTree>
  </p:cSld>
  <p:clrMapOvr>
    <a:masterClrMapping/>
  </p:clrMapOvr>
  <p:transition spd="slow" advTm="4563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620688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Список литературы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115616" y="2060848"/>
            <a:ext cx="6400800" cy="3474720"/>
          </a:xfrm>
        </p:spPr>
        <p:txBody>
          <a:bodyPr>
            <a:normAutofit fontScale="70000" lnSpcReduction="20000"/>
          </a:bodyPr>
          <a:lstStyle/>
          <a:p>
            <a:pPr marL="45720" indent="0">
              <a:buNone/>
            </a:pPr>
            <a:r>
              <a:rPr lang="ru-RU" dirty="0" smtClean="0"/>
              <a:t>1. Калинкина К.А. «Русская кухня», Ульяновск: Дом печати, 1992.</a:t>
            </a:r>
          </a:p>
          <a:p>
            <a:pPr marL="45720" indent="0">
              <a:buNone/>
            </a:pPr>
            <a:r>
              <a:rPr lang="ru-RU" dirty="0" smtClean="0"/>
              <a:t>2. Ковалев Н.П., М.Н. </a:t>
            </a:r>
            <a:r>
              <a:rPr lang="ru-RU" dirty="0" err="1" smtClean="0"/>
              <a:t>Куткина</a:t>
            </a:r>
            <a:r>
              <a:rPr lang="ru-RU" dirty="0" smtClean="0"/>
              <a:t>, В.А. Кравцова «Технология приготовления пищи», Издательский дом «Деловая литература», Издательство «Омега –Л», 2003.</a:t>
            </a:r>
          </a:p>
          <a:p>
            <a:pPr marL="45720" indent="0">
              <a:buNone/>
            </a:pPr>
            <a:r>
              <a:rPr lang="ru-RU" dirty="0" smtClean="0"/>
              <a:t>3. Новикова Л. П. «1000 рецептов старинной кухни», Ульяновск: Дом печати, 2002.</a:t>
            </a:r>
          </a:p>
          <a:p>
            <a:pPr marL="45720" indent="0">
              <a:buNone/>
            </a:pPr>
            <a:r>
              <a:rPr lang="ru-RU" dirty="0" smtClean="0"/>
              <a:t>4. Сомов И. Н. «Русская домашняя кулинария», М.: Вече, 2003.</a:t>
            </a:r>
          </a:p>
          <a:p>
            <a:pPr marL="45720" indent="0">
              <a:buNone/>
            </a:pPr>
            <a:r>
              <a:rPr lang="en-US" dirty="0" smtClean="0"/>
              <a:t>5. http:3rm.info/27089-mikrovolnovki-nanosy</a:t>
            </a:r>
            <a:endParaRPr lang="ru-RU" dirty="0" smtClean="0"/>
          </a:p>
          <a:p>
            <a:pPr marL="45720" indent="0">
              <a:buNone/>
            </a:pPr>
            <a:r>
              <a:rPr lang="en-US" dirty="0" smtClean="0"/>
              <a:t>6. http: subscribe.ru/group/</a:t>
            </a:r>
            <a:r>
              <a:rPr lang="en-US" dirty="0" err="1" smtClean="0"/>
              <a:t>zdorove-bez-vrac</a:t>
            </a:r>
            <a:endParaRPr lang="ru-RU" dirty="0" smtClean="0"/>
          </a:p>
          <a:p>
            <a:pPr marL="45720" indent="0">
              <a:buNone/>
            </a:pPr>
            <a:r>
              <a:rPr lang="en-US" dirty="0" smtClean="0"/>
              <a:t>7.kramtp.info/news/16/full/id=8318</a:t>
            </a:r>
            <a:endParaRPr lang="ru-RU" dirty="0" smtClean="0"/>
          </a:p>
          <a:p>
            <a:pPr marL="45720" indent="0">
              <a:buNone/>
            </a:pPr>
            <a:r>
              <a:rPr lang="en-US" dirty="0" smtClean="0"/>
              <a:t>8.1bt.rnd.ru/articles/</a:t>
            </a:r>
            <a:r>
              <a:rPr lang="en-US" dirty="0" err="1" smtClean="0"/>
              <a:t>chto</a:t>
            </a:r>
            <a:r>
              <a:rPr lang="en-US" dirty="0" smtClean="0"/>
              <a:t>-</a:t>
            </a:r>
            <a:r>
              <a:rPr lang="en-US" dirty="0" err="1" smtClean="0"/>
              <a:t>luchshe</a:t>
            </a:r>
            <a:r>
              <a:rPr lang="en-US" dirty="0" smtClean="0"/>
              <a:t>-</a:t>
            </a:r>
            <a:r>
              <a:rPr lang="en-US" dirty="0" err="1" smtClean="0"/>
              <a:t>du.</a:t>
            </a:r>
            <a:r>
              <a:rPr lang="en-US" dirty="0" smtClean="0"/>
              <a:t>..</a:t>
            </a:r>
            <a:endParaRPr lang="ru-RU" dirty="0" smtClean="0"/>
          </a:p>
          <a:p>
            <a:pPr marL="45720" indent="0">
              <a:buNone/>
            </a:pPr>
            <a:r>
              <a:rPr lang="en-US" dirty="0" smtClean="0"/>
              <a:t>9.penza-trade.ru/advices-50.htm</a:t>
            </a:r>
            <a:endParaRPr lang="ru-RU" dirty="0" smtClean="0"/>
          </a:p>
        </p:txBody>
      </p:sp>
    </p:spTree>
  </p:cSld>
  <p:clrMapOvr>
    <a:masterClrMapping/>
  </p:clrMapOvr>
  <p:transition spd="slow" advTm="5515"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1188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7200" dirty="0" smtClean="0"/>
              <a:t/>
            </a:r>
            <a:br>
              <a:rPr lang="ru-RU" sz="7200" dirty="0" smtClean="0"/>
            </a:br>
            <a:r>
              <a:rPr lang="ru-RU" sz="7200" dirty="0" smtClean="0"/>
              <a:t/>
            </a:r>
            <a:br>
              <a:rPr lang="ru-RU" sz="7200" dirty="0" smtClean="0"/>
            </a:br>
            <a:r>
              <a:rPr lang="ru-RU" sz="7200" dirty="0" smtClean="0"/>
              <a:t>Спасибо</a:t>
            </a:r>
            <a:r>
              <a:rPr lang="ru-RU" sz="6000" dirty="0" smtClean="0"/>
              <a:t> за внимание!</a:t>
            </a:r>
            <a:endParaRPr lang="ru-RU" sz="6000" dirty="0"/>
          </a:p>
        </p:txBody>
      </p:sp>
    </p:spTree>
  </p:cSld>
  <p:clrMapOvr>
    <a:masterClrMapping/>
  </p:clrMapOvr>
  <p:transition spd="slow" advClick="0" advTm="6000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332656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Оглавление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187624" y="1484784"/>
            <a:ext cx="6400800" cy="4194800"/>
          </a:xfrm>
        </p:spPr>
        <p:txBody>
          <a:bodyPr>
            <a:normAutofit fontScale="55000" lnSpcReduction="20000"/>
          </a:bodyPr>
          <a:lstStyle/>
          <a:p>
            <a:pPr marL="45720" indent="0">
              <a:buNone/>
            </a:pPr>
            <a:r>
              <a:rPr lang="ru-RU" sz="2900" dirty="0" smtClean="0"/>
              <a:t> Введение.</a:t>
            </a:r>
          </a:p>
          <a:p>
            <a:pPr marL="45720" indent="0">
              <a:buNone/>
            </a:pPr>
            <a:r>
              <a:rPr lang="ru-RU" sz="2900" dirty="0" smtClean="0"/>
              <a:t>        Глава 1. История происхождения духовок.                     </a:t>
            </a:r>
          </a:p>
          <a:p>
            <a:pPr marL="45720" indent="0">
              <a:buNone/>
            </a:pPr>
            <a:r>
              <a:rPr lang="ru-RU" sz="2900" dirty="0" smtClean="0"/>
              <a:t>                   1.1. Мнения ученых: «за» и «против».                                                          </a:t>
            </a:r>
          </a:p>
          <a:p>
            <a:pPr marL="45720" indent="0">
              <a:buNone/>
            </a:pPr>
            <a:r>
              <a:rPr lang="ru-RU" sz="2900" dirty="0" smtClean="0"/>
              <a:t>                   1.2. Научные данные и факты.                           </a:t>
            </a:r>
          </a:p>
          <a:p>
            <a:pPr marL="45720" indent="0">
              <a:buNone/>
            </a:pPr>
            <a:r>
              <a:rPr lang="ru-RU" sz="2900" dirty="0" smtClean="0"/>
              <a:t>        Глава 2. История происхождения микроволновых печей.</a:t>
            </a:r>
          </a:p>
          <a:p>
            <a:pPr marL="45720" indent="0">
              <a:buNone/>
            </a:pPr>
            <a:r>
              <a:rPr lang="ru-RU" sz="2900" dirty="0" smtClean="0"/>
              <a:t>                   2.1. Мнения ученых: «за» и «против».                                                        </a:t>
            </a:r>
          </a:p>
          <a:p>
            <a:pPr marL="45720" indent="0">
              <a:buNone/>
            </a:pPr>
            <a:r>
              <a:rPr lang="ru-RU" sz="2900" dirty="0" smtClean="0"/>
              <a:t>                   2.2. Научные данные и факты.                                                   </a:t>
            </a:r>
          </a:p>
          <a:p>
            <a:pPr marL="45720" indent="0">
              <a:buNone/>
            </a:pPr>
            <a:r>
              <a:rPr lang="ru-RU" sz="2900" dirty="0" smtClean="0"/>
              <a:t>       </a:t>
            </a:r>
          </a:p>
          <a:p>
            <a:pPr marL="45720" indent="0">
              <a:buNone/>
            </a:pPr>
            <a:r>
              <a:rPr lang="ru-RU" sz="2900" dirty="0" smtClean="0"/>
              <a:t>       Глава 3. История происхождения </a:t>
            </a:r>
            <a:r>
              <a:rPr lang="ru-RU" sz="2900" dirty="0" err="1" smtClean="0"/>
              <a:t>аэрогрилей</a:t>
            </a:r>
            <a:r>
              <a:rPr lang="ru-RU" sz="2900" dirty="0" smtClean="0"/>
              <a:t>.</a:t>
            </a:r>
          </a:p>
          <a:p>
            <a:pPr marL="45720" indent="0">
              <a:buNone/>
            </a:pPr>
            <a:r>
              <a:rPr lang="ru-RU" sz="2900" dirty="0" smtClean="0"/>
              <a:t>                  3.1. Мнения ученых: «за» и «против».                               </a:t>
            </a:r>
          </a:p>
          <a:p>
            <a:pPr marL="45720" indent="0">
              <a:buNone/>
            </a:pPr>
            <a:r>
              <a:rPr lang="ru-RU" sz="2900" dirty="0" smtClean="0"/>
              <a:t>                  3.2. Научные данные и факты.                              </a:t>
            </a:r>
          </a:p>
          <a:p>
            <a:pPr marL="45720" indent="0">
              <a:buNone/>
            </a:pPr>
            <a:r>
              <a:rPr lang="ru-RU" sz="2900" dirty="0" smtClean="0"/>
              <a:t>       Глава 4. Исследовательская работа.                                                    </a:t>
            </a:r>
          </a:p>
          <a:p>
            <a:pPr marL="45720" indent="0">
              <a:buNone/>
            </a:pPr>
            <a:r>
              <a:rPr lang="ru-RU" sz="2900" dirty="0" smtClean="0"/>
              <a:t>       Заключение.                                                                                           </a:t>
            </a:r>
          </a:p>
          <a:p>
            <a:pPr marL="45720" indent="0">
              <a:buNone/>
            </a:pPr>
            <a:r>
              <a:rPr lang="ru-RU" sz="2900" dirty="0" smtClean="0"/>
              <a:t>       Список литературы.        </a:t>
            </a:r>
            <a:r>
              <a:rPr lang="ru-RU" dirty="0" smtClean="0"/>
              <a:t>                                                                      </a:t>
            </a:r>
          </a:p>
        </p:txBody>
      </p:sp>
    </p:spTree>
  </p:cSld>
  <p:clrMapOvr>
    <a:masterClrMapping/>
  </p:clrMapOvr>
  <p:transition spd="slow" advTm="5250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76672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Цели и задачи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827584" y="1916832"/>
            <a:ext cx="7488832" cy="419480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b="1" dirty="0" smtClean="0"/>
              <a:t>Цель:</a:t>
            </a:r>
            <a:r>
              <a:rPr lang="ru-RU" dirty="0" smtClean="0"/>
              <a:t> изучить влияние многофункциональных приборов на организм человека.   </a:t>
            </a:r>
          </a:p>
          <a:p>
            <a:pPr marL="0" indent="0">
              <a:buNone/>
            </a:pPr>
            <a:r>
              <a:rPr lang="ru-RU" dirty="0" smtClean="0"/>
              <a:t>                                             </a:t>
            </a:r>
          </a:p>
          <a:p>
            <a:pPr marL="45720" indent="0">
              <a:buNone/>
            </a:pPr>
            <a:r>
              <a:rPr lang="ru-RU" dirty="0" smtClean="0"/>
              <a:t> </a:t>
            </a:r>
            <a:r>
              <a:rPr lang="ru-RU" b="1" dirty="0" smtClean="0"/>
              <a:t>Задачами  исследований</a:t>
            </a:r>
            <a:r>
              <a:rPr lang="ru-RU" dirty="0" smtClean="0"/>
              <a:t> было выяснить следующие вопросы:</a:t>
            </a:r>
          </a:p>
          <a:p>
            <a:pPr marL="0" indent="0">
              <a:buNone/>
            </a:pPr>
            <a:r>
              <a:rPr lang="ru-RU" dirty="0" smtClean="0"/>
              <a:t> 1.Ознакомиться с историей возникновения многофункциональных приборов.</a:t>
            </a:r>
          </a:p>
          <a:p>
            <a:pPr marL="0" indent="0">
              <a:buNone/>
            </a:pPr>
            <a:r>
              <a:rPr lang="ru-RU" dirty="0" smtClean="0"/>
              <a:t> 2. Выявить достоинства и недостатки современных духовок, микроволновых печей и </a:t>
            </a:r>
            <a:r>
              <a:rPr lang="ru-RU" dirty="0" err="1" smtClean="0"/>
              <a:t>аэрогрилей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 3. Провести кулинарный эксперимент</a:t>
            </a:r>
          </a:p>
          <a:p>
            <a:endParaRPr lang="ru-RU" dirty="0"/>
          </a:p>
        </p:txBody>
      </p:sp>
    </p:spTree>
  </p:cSld>
  <p:clrMapOvr>
    <a:masterClrMapping/>
  </p:clrMapOvr>
  <p:transition spd="slow" advTm="4657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957392" cy="5433784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800" b="1" dirty="0" smtClean="0"/>
              <a:t> Объект исследования</a:t>
            </a:r>
            <a:r>
              <a:rPr lang="ru-RU" sz="2800" dirty="0" smtClean="0"/>
              <a:t>: достоинства и недостатки многофункциональных приборов.</a:t>
            </a:r>
          </a:p>
          <a:p>
            <a:pPr marL="45720" indent="0">
              <a:buNone/>
            </a:pPr>
            <a:r>
              <a:rPr lang="ru-RU" sz="2800" dirty="0" smtClean="0"/>
              <a:t>  </a:t>
            </a:r>
            <a:r>
              <a:rPr lang="ru-RU" sz="2800" b="1" dirty="0" smtClean="0"/>
              <a:t>Предмет исследования</a:t>
            </a:r>
            <a:r>
              <a:rPr lang="ru-RU" sz="2800" dirty="0" smtClean="0"/>
              <a:t>: современные духовки, микроволновые печи и </a:t>
            </a:r>
            <a:r>
              <a:rPr lang="ru-RU" sz="2800" dirty="0" err="1" smtClean="0"/>
              <a:t>аэрогрили</a:t>
            </a:r>
            <a:r>
              <a:rPr lang="ru-RU" sz="2800" dirty="0" smtClean="0"/>
              <a:t>.</a:t>
            </a:r>
          </a:p>
          <a:p>
            <a:pPr marL="45720" indent="0">
              <a:buNone/>
            </a:pPr>
            <a:r>
              <a:rPr lang="ru-RU" sz="2800" dirty="0" smtClean="0"/>
              <a:t> Поэтому </a:t>
            </a:r>
            <a:r>
              <a:rPr lang="ru-RU" sz="2800" b="1" dirty="0" smtClean="0"/>
              <a:t>гипотеза</a:t>
            </a:r>
            <a:r>
              <a:rPr lang="ru-RU" sz="2800" dirty="0" smtClean="0"/>
              <a:t> исследования такова: частое  и нерациональное использование многофункциональных приборов негативно отражается на здоровье человека.</a:t>
            </a:r>
          </a:p>
          <a:p>
            <a:pPr marL="45720" indent="0">
              <a:buNone/>
            </a:pPr>
            <a:endParaRPr lang="ru-RU" sz="2800" dirty="0"/>
          </a:p>
        </p:txBody>
      </p:sp>
    </p:spTree>
  </p:cSld>
  <p:clrMapOvr>
    <a:masterClrMapping/>
  </p:clrMapOvr>
  <p:transition spd="slow" advTm="5516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57158" y="274638"/>
            <a:ext cx="8329642" cy="286861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0" i="1" dirty="0" smtClean="0"/>
              <a:t> </a:t>
            </a:r>
            <a:r>
              <a:rPr lang="ru-RU" sz="2800" b="0" i="1" dirty="0" smtClean="0"/>
              <a:t>Духовка</a:t>
            </a:r>
            <a:r>
              <a:rPr lang="ru-RU" sz="2400" dirty="0" smtClean="0"/>
              <a:t>: Петр I ввел в обиход дровяные плиты: в его летнем дворце в Петербурге была сооружена одна из первых плит.  И все же в те времена в качестве плиты использовалась часть русской печи. Русская (правильнее говорить «духовая») печь «работала» в двух режимах - летнем и зимнем.</a:t>
            </a:r>
            <a:endParaRPr lang="ru-RU" sz="2400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 bwMode="auto">
          <a:xfrm>
            <a:off x="2357422" y="3286124"/>
            <a:ext cx="3333750" cy="3333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Tm="6000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357166"/>
            <a:ext cx="8229600" cy="2500330"/>
          </a:xfrm>
        </p:spPr>
        <p:txBody>
          <a:bodyPr>
            <a:normAutofit fontScale="90000"/>
          </a:bodyPr>
          <a:lstStyle/>
          <a:p>
            <a:pPr marL="0" indent="0" algn="l">
              <a:buNone/>
            </a:pPr>
            <a:r>
              <a:rPr lang="ru-RU" sz="2400" b="0" i="1" dirty="0" smtClean="0"/>
              <a:t>Микроволновая печь</a:t>
            </a:r>
            <a:r>
              <a:rPr lang="ru-RU" sz="2400" dirty="0" smtClean="0"/>
              <a:t>: Официальным изобретателем микроволновок считается американский инженер </a:t>
            </a:r>
            <a:br>
              <a:rPr lang="ru-RU" sz="2400" dirty="0" smtClean="0"/>
            </a:br>
            <a:r>
              <a:rPr lang="ru-RU" sz="2400" dirty="0" smtClean="0"/>
              <a:t>П. Б. Спенсер. </a:t>
            </a:r>
            <a:r>
              <a:rPr lang="ru-RU" sz="2400" dirty="0"/>
              <a:t>6 декабря 1945 года Спенсер получил патент на использование микроволн для приготовления еды, а в 1949 году по его патенту в США были произведены первые микроволновые </a:t>
            </a:r>
            <a:r>
              <a:rPr lang="ru-RU" sz="2400" dirty="0" smtClean="0"/>
              <a:t>печи. Первая печь была довольно громоздкая: почти 6 футов в высоту и весила 750 фунтов.</a:t>
            </a:r>
            <a:br>
              <a:rPr lang="ru-RU" sz="2400" dirty="0" smtClean="0"/>
            </a:br>
            <a:r>
              <a:rPr lang="ru-RU" sz="2400" dirty="0" smtClean="0"/>
              <a:t> 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356992"/>
            <a:ext cx="3528392" cy="2756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Tm="7266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4004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 err="1" smtClean="0"/>
              <a:t>Аэрогриль</a:t>
            </a:r>
            <a:r>
              <a:rPr lang="ru-RU" sz="2400" dirty="0" smtClean="0"/>
              <a:t> появился в Америке в середине 80-ых годов 20го века как реализация идеи создания универсального бытового прибора для того чтобы готовить «гриль». За основу легла идея о здоровом питании, меньше холестерина и максимум вкусовых ощущений и самое главное скорость приготовления. 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 bwMode="auto">
          <a:xfrm>
            <a:off x="1500166" y="2857496"/>
            <a:ext cx="4286250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Tm="5015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01080" cy="1797040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ru-RU" sz="2400" dirty="0" smtClean="0"/>
              <a:t>Опросив 50 человек мы выяснили ,что: </a:t>
            </a:r>
            <a:br>
              <a:rPr lang="ru-RU" sz="2400" dirty="0" smtClean="0"/>
            </a:br>
            <a:r>
              <a:rPr lang="ru-RU" sz="2400" dirty="0" smtClean="0"/>
              <a:t>15чел. выбрали-духовку,12-микроволновку,</a:t>
            </a:r>
            <a:br>
              <a:rPr lang="ru-RU" sz="2400" dirty="0" smtClean="0"/>
            </a:br>
            <a:r>
              <a:rPr lang="ru-RU" sz="2400" dirty="0" smtClean="0"/>
              <a:t>7-аэрогриль,10-нравится все,</a:t>
            </a:r>
            <a:br>
              <a:rPr lang="ru-RU" sz="2400" dirty="0" smtClean="0"/>
            </a:br>
            <a:r>
              <a:rPr lang="ru-RU" sz="2400" dirty="0" smtClean="0"/>
              <a:t>6 чел. -не знают.</a:t>
            </a:r>
            <a:endParaRPr lang="ru-RU" sz="24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100802634"/>
              </p:ext>
            </p:extLst>
          </p:nvPr>
        </p:nvGraphicFramePr>
        <p:xfrm>
          <a:off x="357158" y="2500306"/>
          <a:ext cx="7643866" cy="4000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 advTm="5563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20688"/>
            <a:ext cx="8686800" cy="62373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 smtClean="0"/>
              <a:t>Мы решили приготовить один и тот же продукт разными способами</a:t>
            </a:r>
            <a:endParaRPr lang="ru-RU" sz="18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214422"/>
            <a:ext cx="2928957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1214422"/>
            <a:ext cx="2857521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60" y="3857628"/>
            <a:ext cx="3500462" cy="1995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Tm="5953"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199</TotalTime>
  <Words>560</Words>
  <Application>Microsoft Office PowerPoint</Application>
  <PresentationFormat>Экран (4:3)</PresentationFormat>
  <Paragraphs>64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Воздушный поток</vt:lpstr>
      <vt:lpstr>Кулинарные эксперименты</vt:lpstr>
      <vt:lpstr>Оглавление</vt:lpstr>
      <vt:lpstr>Цели и задачи</vt:lpstr>
      <vt:lpstr>Презентация PowerPoint</vt:lpstr>
      <vt:lpstr> Духовка: Петр I ввел в обиход дровяные плиты: в его летнем дворце в Петербурге была сооружена одна из первых плит.  И все же в те времена в качестве плиты использовалась часть русской печи. Русская (правильнее говорить «духовая») печь «работала» в двух режимах - летнем и зимнем.</vt:lpstr>
      <vt:lpstr>Микроволновая печь: Официальным изобретателем микроволновок считается американский инженер  П. Б. Спенсер. 6 декабря 1945 года Спенсер получил патент на использование микроволн для приготовления еды, а в 1949 году по его патенту в США были произведены первые микроволновые печи. Первая печь была довольно громоздкая: почти 6 футов в высоту и весила 750 фунтов.   </vt:lpstr>
      <vt:lpstr>Аэрогриль появился в Америке в середине 80-ых годов 20го века как реализация идеи создания универсального бытового прибора для того чтобы готовить «гриль». За основу легла идея о здоровом питании, меньше холестерина и максимум вкусовых ощущений и самое главное скорость приготовления.  </vt:lpstr>
      <vt:lpstr>Опросив 50 человек мы выяснили ,что:  15чел. выбрали-духовку,12-микроволновку, 7-аэрогриль,10-нравится все, 6 чел. -не знают.</vt:lpstr>
      <vt:lpstr>Мы решили приготовить один и тот же продукт разными способами</vt:lpstr>
      <vt:lpstr>И вот ,что у нас получилось</vt:lpstr>
      <vt:lpstr>Презентация PowerPoint</vt:lpstr>
      <vt:lpstr>Итоги исследовательской работы</vt:lpstr>
      <vt:lpstr>Список литературы</vt:lpstr>
      <vt:lpstr>  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Кулинарные эксперименты</dc:title>
  <dc:creator>Света</dc:creator>
  <cp:lastModifiedBy>Prepod</cp:lastModifiedBy>
  <cp:revision>22</cp:revision>
  <dcterms:created xsi:type="dcterms:W3CDTF">2013-01-09T15:49:25Z</dcterms:created>
  <dcterms:modified xsi:type="dcterms:W3CDTF">2013-02-14T06:40:34Z</dcterms:modified>
</cp:coreProperties>
</file>