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chemeClr val="accent1">
                    <a:lumMod val="75000"/>
                  </a:schemeClr>
                </a:solidFill>
              </a:rPr>
              <a:t>Образовательная игра</a:t>
            </a:r>
            <a:br>
              <a:rPr lang="ru-RU" b="1" i="1" u="sng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 –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новая образовательная технология</a:t>
            </a:r>
            <a:endParaRPr lang="ru-RU" sz="3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71934" y="3929066"/>
            <a:ext cx="3700466" cy="1709734"/>
          </a:xfrm>
        </p:spPr>
        <p:txBody>
          <a:bodyPr>
            <a:normAutofit/>
          </a:bodyPr>
          <a:lstStyle/>
          <a:p>
            <a:pPr algn="just"/>
            <a:r>
              <a:rPr lang="ru-RU" sz="2000" b="1" i="1" dirty="0" smtClean="0"/>
              <a:t>Выступление    Медведевой Л.А.   18.10.2013г   на заседании творческой лаборатории в библиотеке-музее В.П.Астафьева</a:t>
            </a:r>
            <a:endParaRPr lang="ru-RU" sz="2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solidFill>
                  <a:schemeClr val="accent1">
                    <a:lumMod val="75000"/>
                  </a:schemeClr>
                </a:solidFill>
              </a:rPr>
              <a:t>Сценарий и правила игры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just"/>
            <a:r>
              <a:rPr lang="ru-RU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Игра </a:t>
            </a:r>
            <a:r>
              <a:rPr lang="ru-RU" dirty="0" smtClean="0"/>
              <a:t>начинается </a:t>
            </a:r>
            <a:r>
              <a:rPr lang="ru-RU" dirty="0" smtClean="0"/>
              <a:t>с </a:t>
            </a:r>
            <a:r>
              <a:rPr lang="ru-RU" b="1" dirty="0" smtClean="0"/>
              <a:t>установочного доклада</a:t>
            </a:r>
            <a:r>
              <a:rPr lang="ru-RU" dirty="0" smtClean="0"/>
              <a:t> руководителя игры, в котором он задает рамку предстоящего действия, пытается актуализировать мотивационный план участников, объясняет правила, демонстрирует образцы работы. Установочный доклад должен носить личный характер и предъявлять игрокам самоопределение руководителя и разработчиков игры по отношению к предлагаемой работе (почему выбран именно этот текст, и кто его предложил, в чем личный интерес, какую задачу предполагают решить организаторы игры, в чем особенности предстоящей работы, в чем состоит игра и т.д.). Всё это может быть обсуждено, участники игры могут задать вопросы, высказать свои предложения и пожелания. Заканчивает руководитель тем, что дает первое игровое задание. Оно заключается в том, чтобы ответить на вопрос «О чем этот текст?». Затем начинается групповая работа </a:t>
            </a:r>
            <a:r>
              <a:rPr lang="ru-RU" b="1" dirty="0" smtClean="0"/>
              <a:t>(первый этап).</a:t>
            </a:r>
            <a:br>
              <a:rPr lang="ru-RU" b="1" dirty="0" smtClean="0"/>
            </a:br>
            <a:r>
              <a:rPr lang="ru-RU" dirty="0" smtClean="0"/>
              <a:t>Но групповая работа ни в коем случае не начинается с выполнения задания! Чтобы перевести детей из ученического отношения в игровое, необходимо восстановить установочный доклад и создать пространство для актуализации интереса детей, кроме того наметить стратегию и тактику действия группы в игре, </a:t>
            </a:r>
            <a:r>
              <a:rPr lang="ru-RU" dirty="0" err="1" smtClean="0"/>
              <a:t>функционализировать</a:t>
            </a:r>
            <a:r>
              <a:rPr lang="ru-RU" dirty="0" smtClean="0"/>
              <a:t> участников группы в отношении к игровому действию. И в этом состоит </a:t>
            </a:r>
            <a:r>
              <a:rPr lang="ru-RU" b="1" dirty="0" smtClean="0"/>
              <a:t>первый такт</a:t>
            </a:r>
            <a:r>
              <a:rPr lang="ru-RU" dirty="0" smtClean="0"/>
              <a:t> групповой работы.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Сценарий и правила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b="1" dirty="0" smtClean="0"/>
              <a:t>Второй такт</a:t>
            </a:r>
            <a:r>
              <a:rPr lang="ru-RU" dirty="0" smtClean="0"/>
              <a:t> работы состоит в чтении текста. Очень часто в процессе обсуждения ребенок </a:t>
            </a:r>
            <a:r>
              <a:rPr lang="ru-RU" dirty="0" err="1" smtClean="0"/>
              <a:t>доуточняет</a:t>
            </a:r>
            <a:r>
              <a:rPr lang="ru-RU" dirty="0" smtClean="0"/>
              <a:t> и оформляет свои отношения с текстом. Первоначальные индивидуальные впечатления детей должны быть зафиксированы. Они задают точку отсчета для измерения приращения индивидуального понимания к концу игры, и они же задают основания для выстраивания индивидуальной траектории движения каждого ребенка внутри игры.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Сценарий и правила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И только после этого </a:t>
            </a:r>
            <a:r>
              <a:rPr lang="ru-RU" b="1" dirty="0" smtClean="0"/>
              <a:t>(третий такт)</a:t>
            </a:r>
            <a:r>
              <a:rPr lang="ru-RU" dirty="0" smtClean="0"/>
              <a:t> группа может перейти к выполнению первого задания. Версия </a:t>
            </a:r>
            <a:r>
              <a:rPr lang="ru-RU" u="sng" dirty="0" smtClean="0"/>
              <a:t>ответа на вопрос «О чем текст?»</a:t>
            </a:r>
            <a:r>
              <a:rPr lang="ru-RU" dirty="0" smtClean="0"/>
              <a:t> должна быть представлена в виде формулировки и </a:t>
            </a:r>
            <a:r>
              <a:rPr lang="ru-RU" u="sng" dirty="0" smtClean="0"/>
              <a:t>в виде схемы</a:t>
            </a:r>
            <a:r>
              <a:rPr lang="ru-RU" dirty="0" smtClean="0"/>
              <a:t>. Это правило игры. Схематизация сама по себе имеет определенные правила и опирается на категориальный уровень мышления. </a:t>
            </a:r>
            <a:br>
              <a:rPr lang="ru-RU" dirty="0" smtClean="0"/>
            </a:br>
            <a:r>
              <a:rPr lang="ru-RU" dirty="0" smtClean="0"/>
              <a:t>Очень важно с самого начала культивировать правильное отношение к версии. Ни в коем случае нельзя отождествлять версию и понимание текста. Как схематизация, так и версия служат лишь средством организации процесса понимания. Нельзя относиться к ответу на вопрос «О чем текст?», как к ответу в решении задачи. </a:t>
            </a:r>
            <a:r>
              <a:rPr lang="ru-RU" dirty="0" smtClean="0"/>
              <a:t>Надо культивировать </a:t>
            </a:r>
            <a:r>
              <a:rPr lang="ru-RU" u="sng" dirty="0" smtClean="0"/>
              <a:t>отношение к пониманию текста как</a:t>
            </a:r>
            <a:r>
              <a:rPr lang="ru-RU" dirty="0" smtClean="0"/>
              <a:t> </a:t>
            </a:r>
            <a:r>
              <a:rPr lang="ru-RU" u="sng" dirty="0" smtClean="0"/>
              <a:t>к проце</a:t>
            </a:r>
            <a:r>
              <a:rPr lang="ru-RU" dirty="0" smtClean="0"/>
              <a:t>ссу принципиально бесконечному и </a:t>
            </a:r>
            <a:r>
              <a:rPr lang="ru-RU" u="sng" dirty="0" smtClean="0"/>
              <a:t>не имеющего исчерпывающего решения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Сценарий и правила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just"/>
            <a:r>
              <a:rPr lang="ru-RU" dirty="0" smtClean="0"/>
              <a:t>На </a:t>
            </a:r>
            <a:r>
              <a:rPr lang="ru-RU" b="1" dirty="0" smtClean="0"/>
              <a:t>пленарном заседании</a:t>
            </a:r>
            <a:r>
              <a:rPr lang="ru-RU" dirty="0" smtClean="0"/>
              <a:t> разворачиваются три взаимосвязанных процесса.</a:t>
            </a:r>
            <a:br>
              <a:rPr lang="ru-RU" dirty="0" smtClean="0"/>
            </a:br>
            <a:r>
              <a:rPr lang="ru-RU" u="sng" dirty="0" smtClean="0"/>
              <a:t>Самым </a:t>
            </a:r>
            <a:r>
              <a:rPr lang="ru-RU" u="sng" dirty="0" smtClean="0"/>
              <a:t>первым  </a:t>
            </a:r>
            <a:r>
              <a:rPr lang="ru-RU" u="sng" dirty="0" smtClean="0"/>
              <a:t>процессом оказывается соревнование групп </a:t>
            </a:r>
            <a:r>
              <a:rPr lang="ru-RU" dirty="0" smtClean="0"/>
              <a:t>в том, чья версия окажется наиболее убедительной и чьё представление окажется наиболее интересным.</a:t>
            </a:r>
            <a:br>
              <a:rPr lang="ru-RU" dirty="0" smtClean="0"/>
            </a:br>
            <a:r>
              <a:rPr lang="ru-RU" u="sng" dirty="0" smtClean="0"/>
              <a:t>Второй процесс связан с критикой версии</a:t>
            </a:r>
            <a:r>
              <a:rPr lang="ru-RU" dirty="0" smtClean="0"/>
              <a:t>, представленной группой, и разворачивается в процессах коммуникации по поводу доклада группы. Критика ведется по нескольким направлениям: соответствие версии и схемы друг другу, соответствие того и другого тексту. Очень важным на этом этапе является появление смысловых вопросов.</a:t>
            </a:r>
            <a:br>
              <a:rPr lang="ru-RU" dirty="0" smtClean="0"/>
            </a:br>
            <a:r>
              <a:rPr lang="ru-RU" u="sng" dirty="0" smtClean="0"/>
              <a:t>Третий процесс связан с актуализацией полноты </a:t>
            </a:r>
            <a:r>
              <a:rPr lang="ru-RU" u="sng" dirty="0" err="1" smtClean="0"/>
              <a:t>мыследеятельности</a:t>
            </a:r>
            <a:r>
              <a:rPr lang="ru-RU" dirty="0" smtClean="0"/>
              <a:t>. Задача руководителей игры на этом этапе заключается в том, чтобы, с одной стороны, осуществлять рефлексию и восстанавливать план действия, который стоит за теми коммуникативными текстами, которые дети произносят. Должно быть выявлено, что каждая группа с текстом делает, какие процедуры осуществляет и какими средствами при этом пользуется. С другой стороны, руководители обязаны выстраивать общее мыслительное пространство, в котором может себя обнаружить каждый участник игры и начинать самоопределяться и наращивать свою позиционность по отношению к тексту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Сценарий и правила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ru-RU" b="1" dirty="0" smtClean="0"/>
              <a:t>На втором этапе игры</a:t>
            </a:r>
            <a:r>
              <a:rPr lang="ru-RU" dirty="0" smtClean="0"/>
              <a:t> каждая </a:t>
            </a:r>
            <a:r>
              <a:rPr lang="ru-RU" b="1" dirty="0" smtClean="0"/>
              <a:t>группа</a:t>
            </a:r>
            <a:r>
              <a:rPr lang="ru-RU" dirty="0" smtClean="0"/>
              <a:t> разворачивает и уточняет свою версию, во-первых, с учетом критики и, во-вторых, с учетом результатов работы других групп. </a:t>
            </a:r>
            <a:r>
              <a:rPr lang="ru-RU" b="1" dirty="0" smtClean="0"/>
              <a:t>На пленарном заседании</a:t>
            </a:r>
            <a:r>
              <a:rPr lang="ru-RU" dirty="0" smtClean="0"/>
              <a:t> может продолжаться соревнование, обязательно должно прорисовываться общее пространство понимания, возможна также рефлексия из фокуса влияния употребленных средств анализа на процессы понимания.</a:t>
            </a:r>
          </a:p>
          <a:p>
            <a:pPr algn="just"/>
            <a:r>
              <a:rPr lang="ru-RU" b="1" dirty="0" smtClean="0"/>
              <a:t>На третьем этапе игры</a:t>
            </a:r>
            <a:r>
              <a:rPr lang="ru-RU" dirty="0" smtClean="0"/>
              <a:t>, актуализируются процессы индивидуального понимания. Здесь нет необходимости привязывать результаты понимания к формулируемой версии и схемам. Необходимо вернуть игроков к их первоначальным впечатлениям и зафиксировать сдвижку в отношениях с текстом. Важно подчеркнуть, что полученные результаты нельзя считать исчерпывающими в отношении понимания текста. В заключение может быть предложено </a:t>
            </a:r>
            <a:r>
              <a:rPr lang="ru-RU" b="1" dirty="0" smtClean="0"/>
              <a:t>творческое задание, либо задание рефлексивного характера.</a:t>
            </a:r>
            <a:br>
              <a:rPr lang="ru-RU" b="1" dirty="0" smtClean="0"/>
            </a:br>
            <a:r>
              <a:rPr lang="ru-RU" dirty="0" smtClean="0"/>
              <a:t>Обычно на ИОС эти этапы совпадают с игровыми днями.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Пример проведения образовательной игры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sz="4000" b="1" i="1" dirty="0" smtClean="0"/>
              <a:t>Действия:</a:t>
            </a:r>
            <a:endParaRPr lang="ru-RU" sz="4000" b="1" i="1" dirty="0" smtClean="0"/>
          </a:p>
          <a:p>
            <a:r>
              <a:rPr lang="ru-RU" b="1" i="1" dirty="0" smtClean="0"/>
              <a:t> </a:t>
            </a:r>
            <a:endParaRPr lang="ru-RU" dirty="0" smtClean="0"/>
          </a:p>
          <a:p>
            <a:r>
              <a:rPr lang="ru-RU" sz="4000" dirty="0" smtClean="0"/>
              <a:t>8.30 </a:t>
            </a:r>
            <a:r>
              <a:rPr lang="ru-RU" sz="4000" dirty="0" smtClean="0"/>
              <a:t>-8.35</a:t>
            </a:r>
          </a:p>
          <a:p>
            <a:r>
              <a:rPr lang="ru-RU" sz="4000" dirty="0" smtClean="0"/>
              <a:t>ДДТ</a:t>
            </a:r>
          </a:p>
          <a:p>
            <a:r>
              <a:rPr lang="ru-RU" sz="4000" dirty="0" smtClean="0"/>
              <a:t>Встреча участников ОИ.   Информирование участников  о ходе игры</a:t>
            </a:r>
            <a:r>
              <a:rPr lang="ru-RU" sz="4000" dirty="0" smtClean="0"/>
              <a:t>.</a:t>
            </a:r>
          </a:p>
          <a:p>
            <a:r>
              <a:rPr lang="ru-RU" sz="4000" dirty="0" smtClean="0"/>
              <a:t>  </a:t>
            </a:r>
            <a:endParaRPr lang="ru-RU" sz="4000" dirty="0" smtClean="0"/>
          </a:p>
          <a:p>
            <a:r>
              <a:rPr lang="ru-RU" sz="4000" dirty="0" smtClean="0"/>
              <a:t>8.35-9.00</a:t>
            </a:r>
          </a:p>
          <a:p>
            <a:r>
              <a:rPr lang="ru-RU" sz="4000" dirty="0" smtClean="0"/>
              <a:t>    </a:t>
            </a:r>
            <a:r>
              <a:rPr lang="ru-RU" sz="4000" dirty="0" smtClean="0"/>
              <a:t>Переезд  </a:t>
            </a:r>
            <a:r>
              <a:rPr lang="ru-RU" sz="4000" dirty="0" smtClean="0"/>
              <a:t>всех команд на автобусе  в библиотеку-музей им. В.П.Астафьева</a:t>
            </a:r>
          </a:p>
          <a:p>
            <a:r>
              <a:rPr lang="ru-RU" sz="4000" dirty="0" smtClean="0"/>
              <a:t> </a:t>
            </a:r>
          </a:p>
          <a:p>
            <a:r>
              <a:rPr lang="ru-RU" sz="4000" dirty="0" smtClean="0"/>
              <a:t> </a:t>
            </a:r>
            <a:r>
              <a:rPr lang="ru-RU" sz="4000" dirty="0" smtClean="0"/>
              <a:t>9.00-9.15</a:t>
            </a:r>
            <a:endParaRPr lang="ru-RU" sz="4000" dirty="0" smtClean="0"/>
          </a:p>
          <a:p>
            <a:r>
              <a:rPr lang="ru-RU" sz="4000" dirty="0" smtClean="0"/>
              <a:t>в библиотеке-музее им. В.П. Астафьева</a:t>
            </a:r>
          </a:p>
          <a:p>
            <a:r>
              <a:rPr lang="ru-RU" sz="4000" dirty="0" smtClean="0"/>
              <a:t>Встреча участников   игры.  Знакомство с библиотекой. «Встреча»  с  В.П. Астафьевым    (просмотр фильма о В.П. Астафьеве)</a:t>
            </a:r>
          </a:p>
          <a:p>
            <a:r>
              <a:rPr lang="ru-RU" sz="4000" dirty="0" smtClean="0"/>
              <a:t> </a:t>
            </a:r>
          </a:p>
          <a:p>
            <a:r>
              <a:rPr lang="ru-RU" sz="4000" dirty="0" smtClean="0"/>
              <a:t>9.15 -10.00</a:t>
            </a:r>
          </a:p>
          <a:p>
            <a:r>
              <a:rPr lang="ru-RU" sz="4000" dirty="0" smtClean="0"/>
              <a:t>в библиотеке-музее им. В.П. Астафьева</a:t>
            </a:r>
          </a:p>
          <a:p>
            <a:r>
              <a:rPr lang="ru-RU" sz="4000" u="sng" dirty="0" smtClean="0"/>
              <a:t>Выполнение заданий  (выполняют задания  все 5 команд одновременно) – 40 минут</a:t>
            </a:r>
            <a:endParaRPr lang="ru-RU" sz="4000" dirty="0" smtClean="0"/>
          </a:p>
          <a:p>
            <a:r>
              <a:rPr lang="ru-RU" sz="4000" dirty="0" smtClean="0"/>
              <a:t> а)Найти в тексте произведения В.П.Астафьева редко используемые  в настоящее время слова (фразеологизмы) и объяснить их значение (предложены 4  разных текста  произведений В.П.Астафьева) -– 20 минут:</a:t>
            </a:r>
          </a:p>
          <a:p>
            <a:r>
              <a:rPr lang="ru-RU" sz="4000" u="sng" dirty="0" smtClean="0"/>
              <a:t>б)Выступления команд –защита выполнения заданий -  всего 15 минут( по 3 минуты каждой команде). Обсуждение выступлений -5 минут</a:t>
            </a:r>
            <a:endParaRPr lang="ru-RU" sz="4000" dirty="0" smtClean="0"/>
          </a:p>
          <a:p>
            <a:r>
              <a:rPr lang="ru-RU" sz="4000" dirty="0" smtClean="0"/>
              <a:t>Переход в усадьбу бабушки В.П.Астафьева – 10 минут</a:t>
            </a:r>
          </a:p>
          <a:p>
            <a:r>
              <a:rPr lang="ru-RU" sz="4000" dirty="0" smtClean="0"/>
              <a:t>10.00-10.10</a:t>
            </a:r>
          </a:p>
          <a:p>
            <a:r>
              <a:rPr lang="ru-RU" sz="4000" dirty="0" smtClean="0"/>
              <a:t> </a:t>
            </a:r>
          </a:p>
          <a:p>
            <a:r>
              <a:rPr lang="ru-RU" sz="4000" dirty="0" smtClean="0"/>
              <a:t>10.10 </a:t>
            </a:r>
            <a:r>
              <a:rPr lang="ru-RU" sz="4000" dirty="0" smtClean="0"/>
              <a:t>-11.00</a:t>
            </a:r>
          </a:p>
          <a:p>
            <a:r>
              <a:rPr lang="ru-RU" sz="4000" dirty="0" smtClean="0"/>
              <a:t>Музей-Усадьба бабушки В.П.Астафьева</a:t>
            </a:r>
          </a:p>
          <a:p>
            <a:r>
              <a:rPr lang="ru-RU" sz="4000" dirty="0" smtClean="0"/>
              <a:t>Выполнение заданий  (выполняют задания  все пять команд одновременно) – 25 минут:</a:t>
            </a:r>
          </a:p>
          <a:p>
            <a:r>
              <a:rPr lang="ru-RU" sz="4000" dirty="0" smtClean="0"/>
              <a:t>а) Подготовить  описание  предметов быта, домашней утвари жителей сибирского села ( например, с.Овсянка)  первой половины XX века. Подготовить демонстрацию применения одного из предметов представления ( из домашней утвари) – 20минут</a:t>
            </a:r>
          </a:p>
          <a:p>
            <a:r>
              <a:rPr lang="ru-RU" sz="4000" dirty="0" smtClean="0"/>
              <a:t> </a:t>
            </a:r>
            <a:r>
              <a:rPr lang="ru-RU" sz="4000" dirty="0" err="1" smtClean="0"/>
              <a:t>III.Выступления</a:t>
            </a:r>
            <a:r>
              <a:rPr lang="ru-RU" sz="4000" dirty="0" smtClean="0"/>
              <a:t> </a:t>
            </a:r>
            <a:r>
              <a:rPr lang="ru-RU" sz="4000" dirty="0" smtClean="0"/>
              <a:t>команд –защита выполнения заданий -  всего  около 25 минут:</a:t>
            </a:r>
          </a:p>
          <a:p>
            <a:r>
              <a:rPr lang="ru-RU" sz="4000" dirty="0" smtClean="0"/>
              <a:t>по 3 минуты каждой команде (12-15 минут). </a:t>
            </a:r>
          </a:p>
          <a:p>
            <a:r>
              <a:rPr lang="ru-RU" sz="4000" dirty="0" smtClean="0"/>
              <a:t>Обсуждение выступлений -1 0минут</a:t>
            </a:r>
          </a:p>
          <a:p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Пример проведения образовательной игры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000" dirty="0" smtClean="0"/>
              <a:t>11.00-11.30</a:t>
            </a:r>
          </a:p>
          <a:p>
            <a:r>
              <a:rPr lang="ru-RU" sz="1000" dirty="0" smtClean="0"/>
              <a:t> </a:t>
            </a:r>
            <a:r>
              <a:rPr lang="ru-RU" sz="1000" u="sng" dirty="0" smtClean="0"/>
              <a:t>Переезд </a:t>
            </a:r>
            <a:r>
              <a:rPr lang="ru-RU" sz="1000" u="sng" dirty="0" smtClean="0"/>
              <a:t>на КГЭС  </a:t>
            </a:r>
            <a:endParaRPr lang="ru-RU" sz="1000" dirty="0" smtClean="0"/>
          </a:p>
          <a:p>
            <a:endParaRPr lang="ru-RU" sz="1000" dirty="0" smtClean="0"/>
          </a:p>
          <a:p>
            <a:r>
              <a:rPr lang="ru-RU" sz="1000" dirty="0" smtClean="0"/>
              <a:t>11.40-12.20</a:t>
            </a:r>
            <a:r>
              <a:rPr lang="ru-RU" sz="1000" dirty="0" smtClean="0"/>
              <a:t>	</a:t>
            </a:r>
          </a:p>
          <a:p>
            <a:r>
              <a:rPr lang="ru-RU" sz="1000" dirty="0" smtClean="0"/>
              <a:t>  </a:t>
            </a:r>
            <a:r>
              <a:rPr lang="ru-RU" sz="1000" dirty="0" smtClean="0"/>
              <a:t>КГЭС</a:t>
            </a:r>
            <a:endParaRPr lang="ru-RU" sz="1000" dirty="0" smtClean="0"/>
          </a:p>
          <a:p>
            <a:r>
              <a:rPr lang="ru-RU" sz="1000" u="sng" dirty="0" smtClean="0"/>
              <a:t>Экскурсия по КГЭС	</a:t>
            </a:r>
            <a:endParaRPr lang="ru-RU" sz="1000" dirty="0" smtClean="0"/>
          </a:p>
          <a:p>
            <a:endParaRPr lang="ru-RU" sz="1000" dirty="0" smtClean="0"/>
          </a:p>
          <a:p>
            <a:r>
              <a:rPr lang="ru-RU" sz="1000" dirty="0" smtClean="0"/>
              <a:t>12.20-13.00</a:t>
            </a:r>
            <a:endParaRPr lang="ru-RU" sz="1000" dirty="0" smtClean="0"/>
          </a:p>
          <a:p>
            <a:r>
              <a:rPr lang="ru-RU" sz="1000" dirty="0" smtClean="0"/>
              <a:t>КГЭС,</a:t>
            </a:r>
          </a:p>
          <a:p>
            <a:r>
              <a:rPr lang="ru-RU" sz="1000" dirty="0" smtClean="0"/>
              <a:t>актовый </a:t>
            </a:r>
            <a:r>
              <a:rPr lang="ru-RU" sz="1000" dirty="0" smtClean="0"/>
              <a:t>зал</a:t>
            </a:r>
          </a:p>
          <a:p>
            <a:r>
              <a:rPr lang="ru-RU" sz="1000" u="sng" dirty="0" smtClean="0"/>
              <a:t>Выполнение заданий  (выполняют задания  все четыре команды одновременно) – 25 минут: </a:t>
            </a:r>
            <a:endParaRPr lang="ru-RU" sz="1000" dirty="0" smtClean="0"/>
          </a:p>
          <a:p>
            <a:r>
              <a:rPr lang="ru-RU" sz="1000" dirty="0" smtClean="0"/>
              <a:t>1. Представить  </a:t>
            </a:r>
            <a:r>
              <a:rPr lang="ru-RU" sz="1000" u="sng" dirty="0" smtClean="0"/>
              <a:t>в виде схемы</a:t>
            </a:r>
            <a:r>
              <a:rPr lang="ru-RU" sz="1000" dirty="0" smtClean="0"/>
              <a:t> процесс получения  электрической энергии  на КГЭС (материалы: 5 листов  ватмана, 5 наборов маркеров, магнитная доска, набор магнитов). </a:t>
            </a:r>
          </a:p>
          <a:p>
            <a:r>
              <a:rPr lang="ru-RU" sz="1000" dirty="0" smtClean="0"/>
              <a:t>2.</a:t>
            </a:r>
            <a:r>
              <a:rPr lang="ru-RU" sz="1000" u="sng" dirty="0" smtClean="0"/>
              <a:t> Провести  качественный  анализ воды  в Енисее – качественные </a:t>
            </a:r>
            <a:r>
              <a:rPr lang="ru-RU" sz="1000" u="sng" dirty="0" err="1" smtClean="0"/>
              <a:t>реакциипо</a:t>
            </a:r>
            <a:r>
              <a:rPr lang="ru-RU" sz="1000" u="sng" dirty="0" smtClean="0"/>
              <a:t> определению вводе следующего:</a:t>
            </a:r>
            <a:endParaRPr lang="ru-RU" sz="1000" dirty="0" smtClean="0"/>
          </a:p>
          <a:p>
            <a:r>
              <a:rPr lang="ru-RU" sz="1000" dirty="0" smtClean="0"/>
              <a:t>а)ионов хрома, </a:t>
            </a:r>
          </a:p>
          <a:p>
            <a:r>
              <a:rPr lang="ru-RU" sz="1000" dirty="0" smtClean="0"/>
              <a:t>б)ионов железа, </a:t>
            </a:r>
          </a:p>
          <a:p>
            <a:r>
              <a:rPr lang="ru-RU" sz="1000" dirty="0" smtClean="0"/>
              <a:t>в)ионов свинца; </a:t>
            </a:r>
          </a:p>
          <a:p>
            <a:r>
              <a:rPr lang="ru-RU" sz="1000" dirty="0" smtClean="0"/>
              <a:t> г)сульфатов;</a:t>
            </a:r>
          </a:p>
          <a:p>
            <a:r>
              <a:rPr lang="ru-RU" sz="1000" dirty="0" err="1" smtClean="0"/>
              <a:t>д</a:t>
            </a:r>
            <a:r>
              <a:rPr lang="ru-RU" sz="1000" dirty="0" smtClean="0"/>
              <a:t>) хлоридов.</a:t>
            </a:r>
          </a:p>
          <a:p>
            <a:r>
              <a:rPr lang="ru-RU" sz="1000" dirty="0" smtClean="0"/>
              <a:t>Оборудование:   5 штативов с пробирками для определения ионов хрома, свинца, </a:t>
            </a:r>
            <a:r>
              <a:rPr lang="ru-RU" sz="1000" dirty="0" err="1" smtClean="0"/>
              <a:t>железа,сульфатов</a:t>
            </a:r>
            <a:r>
              <a:rPr lang="ru-RU" sz="1000" dirty="0" smtClean="0"/>
              <a:t>, для обнаружения хлоридов -</a:t>
            </a:r>
            <a:r>
              <a:rPr lang="ru-RU" sz="1000" dirty="0" err="1" smtClean="0"/>
              <a:t>бюретка,реактивы,дозиметр,лакмусовая</a:t>
            </a:r>
            <a:r>
              <a:rPr lang="ru-RU" sz="1000" dirty="0" smtClean="0"/>
              <a:t> бумажка, универсальная бумажка.</a:t>
            </a:r>
          </a:p>
          <a:p>
            <a:r>
              <a:rPr lang="en-US" sz="1000" u="sng" dirty="0" smtClean="0"/>
              <a:t>III</a:t>
            </a:r>
            <a:r>
              <a:rPr lang="ru-RU" sz="1000" u="sng" dirty="0" smtClean="0"/>
              <a:t>.Выступления команд –защита выполнения заданий -  всего 12 минут( по 3 минуты каждой команде) и  обсуждение выступлений – 5 минут</a:t>
            </a:r>
            <a:endParaRPr lang="ru-RU" sz="1000" dirty="0" smtClean="0"/>
          </a:p>
          <a:p>
            <a:r>
              <a:rPr lang="ru-RU" sz="1000" dirty="0" smtClean="0"/>
              <a:t> </a:t>
            </a:r>
          </a:p>
          <a:p>
            <a:r>
              <a:rPr lang="ru-RU" sz="1000" dirty="0" smtClean="0"/>
              <a:t> </a:t>
            </a:r>
            <a:r>
              <a:rPr lang="ru-RU" sz="1000" dirty="0" smtClean="0"/>
              <a:t>13.00-13.15</a:t>
            </a:r>
            <a:endParaRPr lang="ru-RU" sz="1000" dirty="0" smtClean="0"/>
          </a:p>
          <a:p>
            <a:r>
              <a:rPr lang="ru-RU" sz="1000" dirty="0" smtClean="0"/>
              <a:t>КГЭС</a:t>
            </a:r>
          </a:p>
          <a:p>
            <a:r>
              <a:rPr lang="ru-RU" sz="1000" u="sng" dirty="0" smtClean="0"/>
              <a:t>Рефлексия работы групп. Рефлексия игры. </a:t>
            </a:r>
            <a:endParaRPr lang="ru-RU" sz="1000" dirty="0" smtClean="0"/>
          </a:p>
          <a:p>
            <a:r>
              <a:rPr lang="ru-RU" sz="1000" dirty="0" smtClean="0"/>
              <a:t>13.00-13.15</a:t>
            </a:r>
          </a:p>
          <a:p>
            <a:r>
              <a:rPr lang="ru-RU" sz="1000" dirty="0" smtClean="0"/>
              <a:t> </a:t>
            </a:r>
          </a:p>
          <a:p>
            <a:r>
              <a:rPr lang="ru-RU" sz="1000" u="sng" dirty="0" smtClean="0"/>
              <a:t>Переезд  в г. Дивногорск</a:t>
            </a:r>
            <a:endParaRPr lang="ru-RU" sz="1000" dirty="0" smtClean="0"/>
          </a:p>
          <a:p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Принципы образовательной игры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Молодежный центр «Дивный»  в рамках реализации своей программы развития в 2013 году представляет учреждениям образования </a:t>
            </a:r>
            <a:r>
              <a:rPr lang="ru-RU" dirty="0" smtClean="0"/>
              <a:t>города, края, молодежи </a:t>
            </a:r>
            <a:r>
              <a:rPr lang="ru-RU" dirty="0" smtClean="0"/>
              <a:t>города  новую </a:t>
            </a:r>
            <a:r>
              <a:rPr lang="ru-RU" dirty="0" smtClean="0"/>
              <a:t>образовательную технологию, </a:t>
            </a:r>
            <a:r>
              <a:rPr lang="ru-RU" dirty="0" smtClean="0"/>
              <a:t>построенную на </a:t>
            </a:r>
            <a:r>
              <a:rPr lang="ru-RU" u="sng" dirty="0" smtClean="0"/>
              <a:t>принципе</a:t>
            </a:r>
            <a:r>
              <a:rPr lang="ru-RU" b="1" u="sng" dirty="0" smtClean="0"/>
              <a:t> </a:t>
            </a:r>
            <a:r>
              <a:rPr lang="ru-RU" b="1" dirty="0" smtClean="0"/>
              <a:t>образования через действие</a:t>
            </a:r>
            <a:r>
              <a:rPr lang="ru-RU" dirty="0" smtClean="0"/>
              <a:t>. Наглядная реализация этого принципа - </a:t>
            </a:r>
            <a:r>
              <a:rPr lang="ru-RU" b="1" dirty="0" smtClean="0"/>
              <a:t>образовательный </a:t>
            </a:r>
            <a:r>
              <a:rPr lang="ru-RU" b="1" dirty="0" err="1" smtClean="0"/>
              <a:t>квест</a:t>
            </a:r>
            <a:r>
              <a:rPr lang="ru-RU" dirty="0" smtClean="0"/>
              <a:t>–</a:t>
            </a:r>
            <a:r>
              <a:rPr lang="ru-RU" b="1" dirty="0" smtClean="0"/>
              <a:t>образовательная игра</a:t>
            </a:r>
            <a:r>
              <a:rPr lang="ru-RU" dirty="0" smtClean="0"/>
              <a:t>-  это развернутый урок вне </a:t>
            </a:r>
            <a:r>
              <a:rPr lang="ru-RU" dirty="0" smtClean="0"/>
              <a:t>стен классной комнаты, а еще  </a:t>
            </a:r>
            <a:r>
              <a:rPr lang="ru-RU" dirty="0" smtClean="0"/>
              <a:t>лучше – вне стен школы</a:t>
            </a:r>
            <a:r>
              <a:rPr lang="ru-RU" dirty="0" smtClean="0"/>
              <a:t>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Возможности образовательной </a:t>
            </a:r>
            <a:r>
              <a:rPr lang="ru-RU" sz="4900" b="1" i="1" dirty="0" smtClean="0">
                <a:solidFill>
                  <a:schemeClr val="accent1">
                    <a:lumMod val="75000"/>
                  </a:schemeClr>
                </a:solidFill>
              </a:rPr>
              <a:t>игры</a:t>
            </a:r>
            <a:endParaRPr lang="ru-RU" sz="49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Участники  образовательной игры  могут </a:t>
            </a:r>
            <a:r>
              <a:rPr lang="ru-RU" b="1" i="1" dirty="0" smtClean="0"/>
              <a:t>исследовать</a:t>
            </a:r>
            <a:r>
              <a:rPr lang="ru-RU" dirty="0" smtClean="0"/>
              <a:t> природные, культурно-исторические или научно-производственные объекты, и это определяет специфику вопросов, которые ставятся перед </a:t>
            </a:r>
            <a:r>
              <a:rPr lang="ru-RU" b="1" i="1" dirty="0" smtClean="0"/>
              <a:t>школьниками или студентами</a:t>
            </a:r>
            <a:r>
              <a:rPr lang="ru-RU" b="1" i="1" dirty="0" smtClean="0"/>
              <a:t>.</a:t>
            </a:r>
          </a:p>
          <a:p>
            <a:pPr algn="just"/>
            <a:r>
              <a:rPr lang="ru-RU" dirty="0" smtClean="0"/>
              <a:t>Участники игры могут</a:t>
            </a:r>
            <a:r>
              <a:rPr lang="ru-RU" b="1" i="1" dirty="0" smtClean="0"/>
              <a:t>  успешно готовиться к сдаче   ЕГЭ,ГИА.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Ресурсы игры 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Для повышения эффективности образовательных игр молодежный центр «Дивный» тесно </a:t>
            </a:r>
            <a:r>
              <a:rPr lang="ru-RU" dirty="0" smtClean="0"/>
              <a:t>и  </a:t>
            </a:r>
            <a:r>
              <a:rPr lang="ru-RU" dirty="0" smtClean="0"/>
              <a:t>плодотворно сотрудничает с </a:t>
            </a:r>
            <a:r>
              <a:rPr lang="ru-RU" dirty="0" smtClean="0"/>
              <a:t>педагогами  ДЭБС, библиотекой-музеем В.П.Астафьева, домом </a:t>
            </a:r>
            <a:r>
              <a:rPr lang="ru-RU" dirty="0" smtClean="0"/>
              <a:t>– музеем бабушки В.П. Астафьева.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Цель образовательной игры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Образовательная игра обеспечивает </a:t>
            </a:r>
            <a:r>
              <a:rPr lang="ru-RU" b="1" i="1" u="sng" dirty="0" smtClean="0"/>
              <a:t>развитие </a:t>
            </a:r>
            <a:r>
              <a:rPr lang="ru-RU" b="1" i="1" u="sng" dirty="0" smtClean="0"/>
              <a:t>"умения учиться"</a:t>
            </a:r>
            <a:r>
              <a:rPr lang="ru-RU" u="sng" dirty="0" smtClean="0"/>
              <a:t> </a:t>
            </a:r>
            <a:r>
              <a:rPr lang="ru-RU" dirty="0" smtClean="0"/>
              <a:t>и, разумеется, учиться самостоятельно, осваивая </a:t>
            </a:r>
            <a:r>
              <a:rPr lang="ru-RU" b="1" i="1" u="sng" dirty="0" smtClean="0"/>
              <a:t>новые</a:t>
            </a:r>
            <a:r>
              <a:rPr lang="ru-RU" dirty="0" smtClean="0"/>
              <a:t> для себя области </a:t>
            </a:r>
            <a:r>
              <a:rPr lang="ru-RU" b="1" i="1" u="sng" dirty="0" smtClean="0"/>
              <a:t>знания</a:t>
            </a:r>
            <a:r>
              <a:rPr lang="ru-RU" dirty="0" smtClean="0"/>
              <a:t>. Каждое игровое "погружение" </a:t>
            </a:r>
            <a:r>
              <a:rPr lang="ru-RU" dirty="0" smtClean="0"/>
              <a:t> может длится </a:t>
            </a:r>
            <a:r>
              <a:rPr lang="ru-RU" dirty="0" smtClean="0"/>
              <a:t>до трёх </a:t>
            </a:r>
            <a:r>
              <a:rPr lang="ru-RU" dirty="0" smtClean="0"/>
              <a:t>дней. Участие </a:t>
            </a:r>
            <a:r>
              <a:rPr lang="ru-RU" dirty="0" smtClean="0"/>
              <a:t>в них принимают </a:t>
            </a:r>
            <a:r>
              <a:rPr lang="ru-RU" dirty="0" smtClean="0"/>
              <a:t>учащиеся</a:t>
            </a:r>
            <a:r>
              <a:rPr lang="ru-RU" dirty="0" smtClean="0"/>
              <a:t>, педагоги, ученые, </a:t>
            </a:r>
            <a:r>
              <a:rPr lang="ru-RU" dirty="0" smtClean="0"/>
              <a:t>эксперты - сотрудники </a:t>
            </a:r>
            <a:r>
              <a:rPr lang="ru-RU" dirty="0" smtClean="0"/>
              <a:t>из </a:t>
            </a:r>
            <a:r>
              <a:rPr lang="ru-RU" dirty="0" smtClean="0"/>
              <a:t>разных </a:t>
            </a:r>
            <a:r>
              <a:rPr lang="ru-RU" dirty="0" smtClean="0"/>
              <a:t>школ или </a:t>
            </a:r>
            <a:r>
              <a:rPr lang="ru-RU" dirty="0" smtClean="0"/>
              <a:t>вузов, учреждений культуры, образования, промышленных предприятий.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Условия проведения игр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ИОС являются обязательным элементом учебного плана школы для некоторых классов и проводятся 3-5 раз в течение учебного года с 5-ого по 8-ой классы. Материалом для игры может быть любое произведение из школьной программы, или выходящее за её рамки.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Основа образовательной </a:t>
            </a:r>
            <a:r>
              <a:rPr lang="ru-RU" sz="4000" b="1" i="1" dirty="0" err="1" smtClean="0">
                <a:solidFill>
                  <a:schemeClr val="accent1">
                    <a:lumMod val="75000"/>
                  </a:schemeClr>
                </a:solidFill>
              </a:rPr>
              <a:t>игры-коллективная</a:t>
            </a: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000" b="1" i="1" dirty="0" err="1" smtClean="0">
                <a:solidFill>
                  <a:schemeClr val="accent1">
                    <a:lumMod val="75000"/>
                  </a:schemeClr>
                </a:solidFill>
              </a:rPr>
              <a:t>мыследеятельность</a:t>
            </a:r>
            <a:endParaRPr lang="ru-RU" sz="4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Работой группы руководит </a:t>
            </a:r>
            <a:r>
              <a:rPr lang="ru-RU" dirty="0" err="1" smtClean="0"/>
              <a:t>педагог-игротехник</a:t>
            </a:r>
            <a:r>
              <a:rPr lang="ru-RU" dirty="0" smtClean="0"/>
              <a:t>. Всей игрой – руководитель игры с группой рефлексивно-методологического обеспечения. Заканчивается игра обычно творческими работами (индивидуальными, либо групповыми).</a:t>
            </a:r>
            <a:br>
              <a:rPr lang="ru-RU" dirty="0" smtClean="0"/>
            </a:br>
            <a:r>
              <a:rPr lang="ru-RU" dirty="0" smtClean="0"/>
              <a:t>Эта технология ИОС построена на основе </a:t>
            </a:r>
            <a:r>
              <a:rPr lang="ru-RU" dirty="0" err="1" smtClean="0"/>
              <a:t>системо-мыследеятельностного</a:t>
            </a:r>
            <a:r>
              <a:rPr lang="ru-RU" dirty="0" smtClean="0"/>
              <a:t> подхода, разработанного в рамках Московского методологического кружка, основным лидером которого был Г. П. Щедровицкий (философ и методолог) и прототипом для нее послужили организационно- </a:t>
            </a:r>
            <a:r>
              <a:rPr lang="ru-RU" dirty="0" err="1" smtClean="0"/>
              <a:t>деятельностные</a:t>
            </a:r>
            <a:r>
              <a:rPr lang="ru-RU" dirty="0" smtClean="0"/>
              <a:t> игры (ОДИ). Внешне ОДИ выглядит как чередование групповой работы и пленарных заседаний.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Образовательная игра  -   это не </a:t>
            </a:r>
            <a:r>
              <a:rPr lang="ru-RU" b="1" i="1" dirty="0" err="1" smtClean="0">
                <a:solidFill>
                  <a:schemeClr val="accent1">
                    <a:lumMod val="75000"/>
                  </a:schemeClr>
                </a:solidFill>
              </a:rPr>
              <a:t>разлечение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Рабочий </a:t>
            </a:r>
            <a:r>
              <a:rPr lang="ru-RU" dirty="0" smtClean="0"/>
              <a:t>процесс в </a:t>
            </a:r>
            <a:r>
              <a:rPr lang="ru-RU" dirty="0" smtClean="0"/>
              <a:t>ОИ </a:t>
            </a:r>
            <a:r>
              <a:rPr lang="ru-RU" dirty="0" smtClean="0"/>
              <a:t>строится на основе схемы </a:t>
            </a:r>
            <a:r>
              <a:rPr lang="ru-RU" dirty="0" err="1" smtClean="0"/>
              <a:t>мыследеятельности</a:t>
            </a:r>
            <a:r>
              <a:rPr lang="ru-RU" dirty="0" smtClean="0"/>
              <a:t>, которая позволяет развернуть слои мышления, коммуникации и </a:t>
            </a:r>
            <a:r>
              <a:rPr lang="ru-RU" dirty="0" smtClean="0"/>
              <a:t>действия. </a:t>
            </a:r>
            <a:r>
              <a:rPr lang="ru-RU" dirty="0" smtClean="0"/>
              <a:t>Поэтому эта игровая, по своей сути технология носит </a:t>
            </a:r>
            <a:r>
              <a:rPr lang="ru-RU" u="sng" dirty="0" smtClean="0"/>
              <a:t>не развлекательный характер</a:t>
            </a:r>
            <a:r>
              <a:rPr lang="ru-RU" dirty="0" smtClean="0"/>
              <a:t>, а требует от участников серьезной интеллектуальной работы и предполагает предельные личностные проявления.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От знаний к компетентности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Коллективный характер работы и организация процессов мышления являются </a:t>
            </a:r>
            <a:r>
              <a:rPr lang="ru-RU" dirty="0" smtClean="0"/>
              <a:t>основной </a:t>
            </a:r>
            <a:r>
              <a:rPr lang="ru-RU" dirty="0" smtClean="0"/>
              <a:t>ценностью </a:t>
            </a:r>
            <a:r>
              <a:rPr lang="ru-RU" dirty="0" smtClean="0"/>
              <a:t>ОИ</a:t>
            </a:r>
            <a:r>
              <a:rPr lang="ru-RU" dirty="0" smtClean="0"/>
              <a:t>, объединяющей ее с образованием. </a:t>
            </a:r>
            <a:r>
              <a:rPr lang="ru-RU" dirty="0" smtClean="0"/>
              <a:t>Только </a:t>
            </a:r>
            <a:r>
              <a:rPr lang="ru-RU" dirty="0" smtClean="0"/>
              <a:t>в процессе общения с широкой аудиторией удается выработать общий язык, если люди могут обмениваться мнениями, понимать друг друга, тогда это уже означает, что книжка вошла в их человеческий капитал, </a:t>
            </a:r>
            <a:r>
              <a:rPr lang="ru-RU" b="1" i="1" u="sng" dirty="0" smtClean="0"/>
              <a:t>знания переросли в компетентность</a:t>
            </a:r>
            <a:r>
              <a:rPr lang="ru-RU" dirty="0" smtClean="0"/>
              <a:t>. Мертвый груз знаний, в сущности, никому не нужен; только те знания, на основании которых ты можешь действовать и общаться с людьми, ты можешь считать своими, </a:t>
            </a:r>
            <a:r>
              <a:rPr lang="ru-RU" dirty="0" smtClean="0"/>
              <a:t>присвоенными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832</Words>
  <PresentationFormat>Экран (4:3)</PresentationFormat>
  <Paragraphs>87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Образовательная игра  – новая образовательная технология</vt:lpstr>
      <vt:lpstr>Принципы образовательной игры</vt:lpstr>
      <vt:lpstr>Возможности образовательной игры</vt:lpstr>
      <vt:lpstr>Ресурсы игры </vt:lpstr>
      <vt:lpstr>Цель образовательной игры</vt:lpstr>
      <vt:lpstr>Условия проведения игр</vt:lpstr>
      <vt:lpstr>Основа образовательной игры-коллективная мыследеятельность</vt:lpstr>
      <vt:lpstr>Образовательная игра  -   это не разлечение</vt:lpstr>
      <vt:lpstr>От знаний к компетентности</vt:lpstr>
      <vt:lpstr>Сценарий и правила игры </vt:lpstr>
      <vt:lpstr>Сценарий и правила игры</vt:lpstr>
      <vt:lpstr>Сценарий и правила игры</vt:lpstr>
      <vt:lpstr>Сценарий и правила игры</vt:lpstr>
      <vt:lpstr>Сценарий и правила игры</vt:lpstr>
      <vt:lpstr>Пример проведения образовательной игры</vt:lpstr>
      <vt:lpstr>Пример проведения образовательной игры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Образовательная игра</dc:title>
  <cp:lastModifiedBy>User</cp:lastModifiedBy>
  <cp:revision>22</cp:revision>
  <dcterms:modified xsi:type="dcterms:W3CDTF">2013-10-17T12:08:53Z</dcterms:modified>
</cp:coreProperties>
</file>