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92" r:id="rId2"/>
    <p:sldId id="319" r:id="rId3"/>
    <p:sldId id="312" r:id="rId4"/>
    <p:sldId id="313" r:id="rId5"/>
    <p:sldId id="314" r:id="rId6"/>
    <p:sldId id="293" r:id="rId7"/>
    <p:sldId id="294" r:id="rId8"/>
    <p:sldId id="315" r:id="rId9"/>
    <p:sldId id="298" r:id="rId10"/>
    <p:sldId id="316" r:id="rId11"/>
    <p:sldId id="295" r:id="rId12"/>
    <p:sldId id="296" r:id="rId13"/>
    <p:sldId id="297" r:id="rId14"/>
    <p:sldId id="299" r:id="rId15"/>
    <p:sldId id="300" r:id="rId16"/>
    <p:sldId id="301" r:id="rId17"/>
    <p:sldId id="302" r:id="rId18"/>
    <p:sldId id="309" r:id="rId19"/>
    <p:sldId id="303" r:id="rId20"/>
    <p:sldId id="305" r:id="rId21"/>
    <p:sldId id="308" r:id="rId22"/>
    <p:sldId id="306" r:id="rId23"/>
    <p:sldId id="307" r:id="rId24"/>
    <p:sldId id="304" r:id="rId25"/>
    <p:sldId id="310" r:id="rId26"/>
    <p:sldId id="311" r:id="rId27"/>
    <p:sldId id="318" r:id="rId28"/>
    <p:sldId id="320" r:id="rId29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66CCFF"/>
    <a:srgbClr val="E8FAFC"/>
    <a:srgbClr val="000066"/>
    <a:srgbClr val="E1E1FF"/>
    <a:srgbClr val="D1D1FF"/>
    <a:srgbClr val="C9C9FF"/>
    <a:srgbClr val="99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516" autoAdjust="0"/>
    <p:restoredTop sz="94971" autoAdjust="0"/>
  </p:normalViewPr>
  <p:slideViewPr>
    <p:cSldViewPr>
      <p:cViewPr varScale="1">
        <p:scale>
          <a:sx n="84" d="100"/>
          <a:sy n="84" d="100"/>
        </p:scale>
        <p:origin x="-177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3EA5BA7-5398-473B-947A-BB0C4383A040}" type="datetimeFigureOut">
              <a:rPr lang="ru-RU"/>
              <a:pPr>
                <a:defRPr/>
              </a:pPr>
              <a:t>04.08.2020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916C4FA-13D6-42A6-9709-45FA8535F0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03525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23D7B-641E-4711-86F8-2D2682D8B4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7571B-D468-4129-8DB7-B5A9A08958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3C21D-577E-4268-B9EF-AFA870BEE0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FD0A3-5BE2-48AC-9C1E-25FEBA4406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8EAA3-6A7E-423D-9E7A-A6265DE9BA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0CEAB-0119-46B3-8ACE-D39C8CCD4C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2D69E-C212-4F5C-8677-23E8D68B12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B8799-A332-434F-99E7-1E0A576787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052736"/>
            <a:ext cx="7643192" cy="507342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643192" cy="634082"/>
          </a:xfrm>
        </p:spPr>
        <p:txBody>
          <a:bodyPr/>
          <a:lstStyle>
            <a:lvl1pPr algn="l">
              <a:defRPr b="1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13547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146AA3-3D02-4EEF-A388-600C79BF41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slow">
    <p:wedge/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ol\Desktop\&#1059;&#1056;&#1054;&#1050;%20&#1054;&#1058;&#1050;&#1056;\&#1092;&#1080;&#1079;&#1082;&#1091;&#1083;&#1100;&#1084;&#1080;&#1085;&#1091;&#1090;&#1082;&#1072;\&#1055;&#1088;&#1077;&#1079;&#1077;&#1085;&#1090;&#1072;&#1094;&#1080;&#1103;1.ppt" TargetMode="Externa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1101747" y="620688"/>
            <a:ext cx="7080250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ru-RU" sz="4400" b="1" dirty="0">
                <a:solidFill>
                  <a:schemeClr val="tx2"/>
                </a:solidFill>
              </a:rPr>
              <a:t>Интерфейс электронных таблиц. Данные в ячейках таблицы. Основные режимы работы.</a:t>
            </a:r>
          </a:p>
        </p:txBody>
      </p:sp>
      <p:sp>
        <p:nvSpPr>
          <p:cNvPr id="4100" name="TextBox 1"/>
          <p:cNvSpPr txBox="1">
            <a:spLocks noChangeArrowheads="1"/>
          </p:cNvSpPr>
          <p:nvPr/>
        </p:nvSpPr>
        <p:spPr bwMode="auto">
          <a:xfrm>
            <a:off x="5796136" y="4221088"/>
            <a:ext cx="302433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ru-RU" dirty="0"/>
              <a:t>Информатика  9 </a:t>
            </a:r>
            <a:r>
              <a:rPr lang="ru-RU" dirty="0" smtClean="0"/>
              <a:t>класс</a:t>
            </a:r>
          </a:p>
          <a:p>
            <a:pPr algn="l" eaLnBrk="1" hangingPunct="1"/>
            <a:r>
              <a:rPr lang="ru-RU" dirty="0" smtClean="0"/>
              <a:t>подготовил </a:t>
            </a:r>
            <a:r>
              <a:rPr lang="ru-RU" dirty="0" smtClean="0"/>
              <a:t>учитель информатики</a:t>
            </a:r>
          </a:p>
          <a:p>
            <a:pPr algn="l" eaLnBrk="1" hangingPunct="1"/>
            <a:r>
              <a:rPr lang="ru-RU" dirty="0" smtClean="0"/>
              <a:t>Воробьев Д.С.</a:t>
            </a:r>
            <a:endParaRPr lang="ru-RU" dirty="0"/>
          </a:p>
          <a:p>
            <a:pPr eaLnBrk="1" hangingPunct="1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597597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24"/>
          <a:stretch/>
        </p:blipFill>
        <p:spPr bwMode="auto">
          <a:xfrm>
            <a:off x="917054" y="332656"/>
            <a:ext cx="7903418" cy="6208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9292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20775" y="18864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Что такое обработка табличных данных в </a:t>
            </a:r>
            <a:r>
              <a:rPr lang="ru-RU" sz="3600" dirty="0" err="1" smtClean="0">
                <a:solidFill>
                  <a:schemeClr val="tx2">
                    <a:lumMod val="50000"/>
                  </a:schemeClr>
                </a:solidFill>
              </a:rPr>
              <a:t>Excel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? 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402160" y="1412776"/>
            <a:ext cx="7489527" cy="4709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Century Gothic" pitchFamily="34" charset="0"/>
              <a:buNone/>
            </a:pPr>
            <a:r>
              <a:rPr lang="ru-RU" sz="2800" dirty="0" smtClean="0"/>
              <a:t>К обработке данных относится:</a:t>
            </a:r>
          </a:p>
          <a:p>
            <a:pPr>
              <a:lnSpc>
                <a:spcPct val="80000"/>
              </a:lnSpc>
            </a:pPr>
            <a:r>
              <a:rPr lang="ru-RU" sz="2800" dirty="0" smtClean="0"/>
              <a:t>проведение различных вычислений с помощью формул и функций, встроенных в редактор;</a:t>
            </a:r>
          </a:p>
          <a:p>
            <a:pPr>
              <a:lnSpc>
                <a:spcPct val="80000"/>
              </a:lnSpc>
            </a:pPr>
            <a:r>
              <a:rPr lang="ru-RU" sz="2800" dirty="0" smtClean="0"/>
              <a:t>построение диаграмм;</a:t>
            </a:r>
          </a:p>
          <a:p>
            <a:pPr>
              <a:lnSpc>
                <a:spcPct val="80000"/>
              </a:lnSpc>
            </a:pPr>
            <a:r>
              <a:rPr lang="ru-RU" sz="2800" dirty="0" smtClean="0"/>
              <a:t>обработка данных в списках (Сортировка, </a:t>
            </a:r>
            <a:r>
              <a:rPr lang="ru-RU" sz="2800" dirty="0" err="1" smtClean="0"/>
              <a:t>Автофильтр</a:t>
            </a:r>
            <a:r>
              <a:rPr lang="ru-RU" sz="2800" dirty="0" smtClean="0"/>
              <a:t>, Расширенный фильтр, Форма, Итоги, Сводная таблица);</a:t>
            </a:r>
          </a:p>
          <a:p>
            <a:pPr>
              <a:lnSpc>
                <a:spcPct val="80000"/>
              </a:lnSpc>
            </a:pPr>
            <a:r>
              <a:rPr lang="ru-RU" sz="2800" dirty="0" smtClean="0"/>
              <a:t>статистическая обработка данных, анализ и прогнозирование (инструменты анализа из надстройки "Пакет анализа").</a:t>
            </a:r>
            <a:br>
              <a:rPr lang="ru-RU" sz="28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7012272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159158" y="908720"/>
            <a:ext cx="770555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dirty="0" smtClean="0"/>
              <a:t>Документ </a:t>
            </a:r>
            <a:r>
              <a:rPr lang="ru-RU" dirty="0" err="1" smtClean="0"/>
              <a:t>Excel</a:t>
            </a:r>
            <a:r>
              <a:rPr lang="ru-RU" dirty="0" smtClean="0"/>
              <a:t> называется рабочей книгой.  Файлы книг имеет расширение </a:t>
            </a:r>
            <a:r>
              <a:rPr lang="ru-RU" dirty="0" err="1" smtClean="0"/>
              <a:t>xls</a:t>
            </a:r>
            <a:r>
              <a:rPr lang="ru-RU" dirty="0" smtClean="0"/>
              <a:t>. </a:t>
            </a:r>
          </a:p>
          <a:p>
            <a:pPr eaLnBrk="1" hangingPunct="1"/>
            <a:r>
              <a:rPr lang="ru-RU" dirty="0" smtClean="0"/>
              <a:t>Рабочая книга представляет собой набор рабочих листов, каждый из которых имеет табличную структуру и может содержать одну или несколько таблиц. </a:t>
            </a:r>
          </a:p>
          <a:p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7060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9010" y="548680"/>
            <a:ext cx="7920880" cy="5896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518821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79240" y="102319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Диапазон ячеек (блок)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179240" y="1124744"/>
            <a:ext cx="770555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ru-RU" sz="2800" dirty="0" smtClean="0"/>
              <a:t>В электронных таблицах можно работать как с отдельными ячейками, так и с группами ячеек, которые образуют блок. Блок ячеек – группа смежных ячеек, определяемая с помощью адреса.</a:t>
            </a:r>
            <a:br>
              <a:rPr lang="ru-RU" sz="2800" dirty="0" smtClean="0"/>
            </a:br>
            <a:endParaRPr lang="ru-RU" sz="2800" dirty="0" smtClean="0"/>
          </a:p>
          <a:p>
            <a:pPr>
              <a:lnSpc>
                <a:spcPct val="80000"/>
              </a:lnSpc>
            </a:pPr>
            <a:r>
              <a:rPr lang="ru-RU" sz="2800" dirty="0" smtClean="0"/>
              <a:t>Блок используемых ячеек может быть указан двумя путями: либо заданием с клавиатуры начального и конечного адресов ячеек блока, либо выделением соответствующей части таблицы при помощи левой клавиши мыши.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6991276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674" y="906090"/>
            <a:ext cx="3452813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5949" y="1484784"/>
            <a:ext cx="4176713" cy="406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0499" y="2492896"/>
            <a:ext cx="3910013" cy="434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0219449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035496" y="188640"/>
            <a:ext cx="7772400" cy="908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Формат данных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806896" y="1096739"/>
            <a:ext cx="8229600" cy="3794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Данные в MS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Excel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выводятся на экран в определенном формате. По умолчанию информация выводится в формате Общий. Можно изменить формат представления информации в выделенных ячейках. Для этого выполните команду Формат / Ячейки.</a:t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Появится окно диалога “Формат ячеек”, в котором нужно выбрать вкладку “Число”. В левой части окна диалога “Формат ячеек” в списке “Числовые форматы” приведены названия всех используемых в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Excel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форматов.</a:t>
            </a:r>
          </a:p>
        </p:txBody>
      </p:sp>
    </p:spTree>
    <p:extLst>
      <p:ext uri="{BB962C8B-B14F-4D97-AF65-F5344CB8AC3E}">
        <p14:creationId xmlns:p14="http://schemas.microsoft.com/office/powerpoint/2010/main" xmlns="" val="38555587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4664"/>
            <a:ext cx="6894494" cy="6012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031264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00034398"/>
              </p:ext>
            </p:extLst>
          </p:nvPr>
        </p:nvGraphicFramePr>
        <p:xfrm>
          <a:off x="971600" y="1484784"/>
          <a:ext cx="7830500" cy="5040560"/>
        </p:xfrm>
        <a:graphic>
          <a:graphicData uri="http://schemas.openxmlformats.org/presentationml/2006/ole">
            <p:oleObj spid="_x0000_s5137" name="Документ" r:id="rId3" imgW="5992290" imgH="3857783" progId="Word.Document.12">
              <p:embed/>
            </p:oleObj>
          </a:graphicData>
        </a:graphic>
      </p:graphicFrame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7772400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001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914400" y="629816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Формулы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002027" y="1556793"/>
            <a:ext cx="789114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Формулы – это выражение, начинающееся со знака равенства и состоящее из числовых величин, адресов ячеек, функций, имен, которые соединены знаками арифметических операций. К знакам арифметических операций, которые используются в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Excel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относятся: сложение; вычитание; умножение; деление; возведение в степень.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12268" y="5287782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Например</a:t>
            </a:r>
            <a:r>
              <a:rPr lang="ru-RU" sz="3600" dirty="0"/>
              <a:t>: </a:t>
            </a:r>
            <a:r>
              <a:rPr lang="ru-RU" sz="3600" b="1" dirty="0"/>
              <a:t>=А5*2/В1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40186065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Познакомиться с программным прикладным средством обработки числовой информации на примере электронных таблиц </a:t>
            </a:r>
            <a:r>
              <a:rPr lang="en-US" dirty="0" err="1" smtClean="0"/>
              <a:t>Ms</a:t>
            </a:r>
            <a:r>
              <a:rPr lang="en-US" dirty="0" smtClean="0"/>
              <a:t> Excel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9557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853547" y="1664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Функции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853548" y="980728"/>
            <a:ext cx="796762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Функции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Excel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— это специальные, заранее созданные формулы для сложных вычислений, в которые пользователь должен ввести только аргументы. </a:t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Функции состоят из двух частей: имени функции и одного или нескольких аргументов. Имя функции описывает операцию, которую эта функция выполняет, например, СУММ. </a:t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94275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43608" y="332656"/>
            <a:ext cx="7643192" cy="2664296"/>
          </a:xfrm>
        </p:spPr>
        <p:txBody>
          <a:bodyPr/>
          <a:lstStyle/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Аргументы функции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</a:rPr>
              <a:t>Excel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 - задают значения или ячейки, используемые функцией, они всегда заключены в круглые скобки. Открывающая скобка ставится без пробела сразу после имени функции. Например, в формуле «=СУММ(A2;A9)», СУММ — это имя функции, а A2 и A9 — ее аргументы.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2">
                    <a:lumMod val="50000"/>
                  </a:schemeClr>
                </a:solidFill>
              </a:rPr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5" y="2708920"/>
            <a:ext cx="7885223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2632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Мастер функций в Excel  - www.lessons-tva.inf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7844" y="476672"/>
            <a:ext cx="6732588" cy="580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403060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03648" y="692696"/>
            <a:ext cx="70567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Под форматированием ячеек понимают изменение их размеров (высоты и ширины), параметров их границы (наличие линий сетки, их цвет и толщина), вид шрифта (размер, цвет, начертание, подчеркивание), цвет и тип фона в ячейке, выравнивание и ориентация текста в </a:t>
            </a:r>
            <a:r>
              <a:rPr lang="ru-RU" dirty="0" smtClean="0"/>
              <a:t>ячейке</a:t>
            </a:r>
            <a:r>
              <a:rPr lang="ru-RU" dirty="0"/>
              <a:t>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420888"/>
            <a:ext cx="4975704" cy="4355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188640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Форматирование ячеек и данных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19398644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46684" y="116632"/>
            <a:ext cx="78488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Задание формата (типа линии и цвета) границы ячеек</a:t>
            </a:r>
            <a:endParaRPr lang="ru-RU" dirty="0"/>
          </a:p>
          <a:p>
            <a:r>
              <a:rPr lang="ru-RU" dirty="0"/>
              <a:t>Выделить ячейку или диапазон ячеек, для которых надо задать формат границы. </a:t>
            </a:r>
            <a:r>
              <a:rPr lang="ru-RU" i="1" dirty="0"/>
              <a:t>ФОРМАТ —&gt; ЯЧЕЙКИ —&gt; Вкладка “ГРАНИЦА” —&gt; выбрать тип линии и ее цвет</a:t>
            </a:r>
            <a:r>
              <a:rPr lang="ru-RU" dirty="0"/>
              <a:t>, и </a:t>
            </a:r>
            <a:r>
              <a:rPr lang="ru-RU" i="1" dirty="0"/>
              <a:t>только после этого</a:t>
            </a:r>
            <a:r>
              <a:rPr lang="ru-RU" dirty="0"/>
              <a:t> выбрать элементы границы, к которым это будет относиться.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031" t="2307" r="21427" b="59566"/>
          <a:stretch/>
        </p:blipFill>
        <p:spPr bwMode="auto">
          <a:xfrm>
            <a:off x="1043608" y="1585710"/>
            <a:ext cx="7056784" cy="325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270246"/>
            <a:ext cx="5638800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18042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Ф</a:t>
            </a:r>
            <a:r>
              <a:rPr lang="ru-RU" dirty="0" smtClean="0"/>
              <a:t>изкультминутка</a:t>
            </a:r>
            <a:endParaRPr lang="ru-RU" dirty="0"/>
          </a:p>
        </p:txBody>
      </p:sp>
      <p:graphicFrame>
        <p:nvGraphicFramePr>
          <p:cNvPr id="3" name="Объект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62078396"/>
              </p:ext>
            </p:extLst>
          </p:nvPr>
        </p:nvGraphicFramePr>
        <p:xfrm>
          <a:off x="2287588" y="1716088"/>
          <a:ext cx="4567237" cy="3424237"/>
        </p:xfrm>
        <a:graphic>
          <a:graphicData uri="http://schemas.openxmlformats.org/presentationml/2006/ole">
            <p:oleObj spid="_x0000_s8213" name="Презентация" r:id="rId3" imgW="4567364" imgH="3424543" progId="PowerPoint.Show.8">
              <p:link updateAutomatic="1"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7948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>
                <a:latin typeface="Arial Black" pitchFamily="34" charset="0"/>
              </a:rPr>
              <a:t>Практическая работа</a:t>
            </a:r>
          </a:p>
          <a:p>
            <a:pPr marL="0" indent="0">
              <a:buNone/>
            </a:pPr>
            <a:r>
              <a:rPr lang="ru-RU" sz="2800" dirty="0" smtClean="0">
                <a:latin typeface="Arial Black" pitchFamily="34" charset="0"/>
              </a:rPr>
              <a:t>(выполнение работы 10 мин)</a:t>
            </a:r>
          </a:p>
          <a:p>
            <a:pPr marL="0" indent="0">
              <a:buNone/>
            </a:pPr>
            <a:r>
              <a:rPr lang="ru-RU" sz="2800" dirty="0" smtClean="0">
                <a:latin typeface="Arial Black" pitchFamily="34" charset="0"/>
              </a:rPr>
              <a:t>Работу сохранить в своей папке и показать учителю</a:t>
            </a:r>
            <a:r>
              <a:rPr lang="ru-RU" dirty="0" smtClean="0">
                <a:latin typeface="Arial Black" pitchFamily="34" charset="0"/>
              </a:rPr>
              <a:t>.</a:t>
            </a:r>
            <a:endParaRPr lang="ru-RU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804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8465838" cy="6349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1627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2149415"/>
            <a:ext cx="837543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внимание</a:t>
            </a:r>
          </a:p>
          <a:p>
            <a:pPr algn="ctr"/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912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615362"/>
            <a:ext cx="8136904" cy="6102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5310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669368"/>
            <a:ext cx="8096000" cy="60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8629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25" t="-570"/>
          <a:stretch/>
        </p:blipFill>
        <p:spPr bwMode="auto">
          <a:xfrm>
            <a:off x="683568" y="206611"/>
            <a:ext cx="8336606" cy="662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9657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048072" y="102319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b="1" dirty="0">
                <a:solidFill>
                  <a:schemeClr val="tx2"/>
                </a:solidFill>
                <a:latin typeface="Calibri" pitchFamily="34" charset="0"/>
              </a:rPr>
              <a:t>Электронные  таблицы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90872" y="836712"/>
            <a:ext cx="8229600" cy="4021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altLang="ru-RU" b="1" dirty="0"/>
              <a:t>Электронные таблицы</a:t>
            </a:r>
            <a:r>
              <a:rPr lang="ru-RU" altLang="ru-RU" dirty="0"/>
              <a:t> (</a:t>
            </a:r>
            <a:r>
              <a:rPr lang="ru-RU" altLang="ru-RU" b="1" dirty="0"/>
              <a:t>табличный процессор</a:t>
            </a:r>
            <a:r>
              <a:rPr lang="ru-RU" altLang="ru-RU" dirty="0"/>
              <a:t>) - это прикладная программа, предназначенная для организации табличных вычислений на компьютере.</a:t>
            </a:r>
          </a:p>
          <a:p>
            <a:r>
              <a:rPr lang="ru-RU" altLang="ru-RU" sz="2800" dirty="0"/>
              <a:t>Наиболее распространёнными табличными процессорами являются </a:t>
            </a:r>
            <a:r>
              <a:rPr lang="en-US" altLang="ru-RU" sz="2800" b="1" dirty="0"/>
              <a:t>Microsoft Excel </a:t>
            </a:r>
            <a:r>
              <a:rPr lang="ru-RU" altLang="ru-RU" sz="2800" dirty="0"/>
              <a:t>и </a:t>
            </a:r>
            <a:r>
              <a:rPr lang="en-US" altLang="ru-RU" sz="2800" b="1" dirty="0" err="1"/>
              <a:t>OpenOffice</a:t>
            </a:r>
            <a:r>
              <a:rPr lang="ru-RU" altLang="ru-RU" sz="2800" b="1" dirty="0"/>
              <a:t>.</a:t>
            </a:r>
            <a:r>
              <a:rPr lang="en-US" altLang="ru-RU" sz="2800" b="1" dirty="0"/>
              <a:t>org </a:t>
            </a:r>
            <a:r>
              <a:rPr lang="en-US" altLang="ru-RU" sz="2800" b="1" dirty="0" err="1"/>
              <a:t>Calc</a:t>
            </a:r>
            <a:r>
              <a:rPr lang="ru-RU" altLang="ru-RU" sz="2800" dirty="0"/>
              <a:t>.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Picture 14" descr="http://www.arge10.com/images/xl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653136"/>
            <a:ext cx="2087712" cy="208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711328"/>
            <a:ext cx="2068835" cy="208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http://free-share.ru/uploads/posts/2011-06/1307876140_ooocal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440341"/>
            <a:ext cx="2281237" cy="228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550819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043608" y="6345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Что такое электронная </a:t>
            </a:r>
            <a:b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таблица в </a:t>
            </a:r>
            <a:r>
              <a:rPr lang="ru-RU" sz="3600" dirty="0" err="1" smtClean="0">
                <a:solidFill>
                  <a:schemeClr val="tx2">
                    <a:lumMod val="50000"/>
                  </a:schemeClr>
                </a:solidFill>
              </a:rPr>
              <a:t>Excel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? 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043608" y="1229304"/>
            <a:ext cx="8100392" cy="587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Century Gothic" pitchFamily="34" charset="0"/>
              <a:buNone/>
            </a:pPr>
            <a:r>
              <a:rPr lang="ru-RU" sz="2800" dirty="0" smtClean="0"/>
              <a:t>Электронная таблица – это электронная матрица, разделенная на строки и столбцы, на пересечении которых образуются ячейки с уникальными именами. </a:t>
            </a:r>
          </a:p>
          <a:p>
            <a:pPr>
              <a:lnSpc>
                <a:spcPct val="90000"/>
              </a:lnSpc>
              <a:buFont typeface="Century Gothic" pitchFamily="34" charset="0"/>
              <a:buNone/>
            </a:pPr>
            <a:r>
              <a:rPr lang="ru-RU" sz="2800" i="1" dirty="0" smtClean="0"/>
              <a:t>Ячейки являются основным элементом электронной таблицы, в которые могут вводиться данные и на которые можно ссылаться по именам ячеек.</a:t>
            </a:r>
            <a:r>
              <a:rPr lang="ru-RU" sz="2800" dirty="0" smtClean="0"/>
              <a:t> </a:t>
            </a:r>
          </a:p>
          <a:p>
            <a:pPr>
              <a:buFont typeface="Century Gothic" pitchFamily="34" charset="0"/>
              <a:buNone/>
            </a:pPr>
            <a:r>
              <a:rPr lang="ru-RU" sz="2800" dirty="0" smtClean="0"/>
              <a:t>          А1 – адрес ячейки</a:t>
            </a:r>
          </a:p>
          <a:p>
            <a:pPr>
              <a:buFont typeface="Century Gothic" pitchFamily="34" charset="0"/>
              <a:buNone/>
            </a:pPr>
            <a:r>
              <a:rPr lang="ru-RU" sz="2800" dirty="0" smtClean="0"/>
              <a:t>А – столбец           1 - строка</a:t>
            </a:r>
          </a:p>
          <a:p>
            <a:pPr>
              <a:buFont typeface="Century Gothic" pitchFamily="34" charset="0"/>
              <a:buNone/>
            </a:pPr>
            <a:r>
              <a:rPr lang="ru-RU" sz="2800" dirty="0" smtClean="0"/>
              <a:t>К данным относятся: числа, даты, время, текст или символьные данные и формулы.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59100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27" t="569" r="3092" b="5716"/>
          <a:stretch/>
        </p:blipFill>
        <p:spPr bwMode="auto">
          <a:xfrm>
            <a:off x="899592" y="188640"/>
            <a:ext cx="8144543" cy="6230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5448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115616" y="260648"/>
            <a:ext cx="7942263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dirty="0" smtClean="0"/>
              <a:t>Одна из ячеек всегда является активной и выделяется рамкой активной ячейки. </a:t>
            </a:r>
          </a:p>
          <a:p>
            <a:pPr eaLnBrk="1" hangingPunct="1"/>
            <a:r>
              <a:rPr lang="ru-RU" dirty="0" smtClean="0"/>
              <a:t>Эта рамка играет роль курсора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</a:p>
          <a:p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60848"/>
            <a:ext cx="6552728" cy="4878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804495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1814</TotalTime>
  <Words>562</Words>
  <Application>Microsoft Office PowerPoint</Application>
  <PresentationFormat>Экран (4:3)</PresentationFormat>
  <Paragraphs>46</Paragraphs>
  <Slides>28</Slides>
  <Notes>0</Notes>
  <HiddenSlides>0</HiddenSlides>
  <MMClips>0</MMClips>
  <ScaleCrop>false</ScaleCrop>
  <HeadingPairs>
    <vt:vector size="8" baseType="variant">
      <vt:variant>
        <vt:lpstr>Тема</vt:lpstr>
      </vt:variant>
      <vt:variant>
        <vt:i4>1</vt:i4>
      </vt:variant>
      <vt:variant>
        <vt:lpstr>Связи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Тема Office</vt:lpstr>
      <vt:lpstr>C:\Users\Shool\Desktop\УРОК ОТКР\физкульминутка\Презентация1.ppt</vt:lpstr>
      <vt:lpstr>Документ</vt:lpstr>
      <vt:lpstr>Слайд 1</vt:lpstr>
      <vt:lpstr>Цель урока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ФИРО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Босова Людмила Леонидовна</dc:creator>
  <cp:lastModifiedBy>Дмитрий</cp:lastModifiedBy>
  <cp:revision>134</cp:revision>
  <dcterms:created xsi:type="dcterms:W3CDTF">2011-09-19T18:11:49Z</dcterms:created>
  <dcterms:modified xsi:type="dcterms:W3CDTF">2020-08-04T16:54:18Z</dcterms:modified>
</cp:coreProperties>
</file>