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6" r:id="rId1"/>
    <p:sldMasterId id="2147483785" r:id="rId2"/>
    <p:sldMasterId id="2147483788" r:id="rId3"/>
  </p:sldMasterIdLst>
  <p:notesMasterIdLst>
    <p:notesMasterId r:id="rId13"/>
  </p:notesMasterIdLst>
  <p:handoutMasterIdLst>
    <p:handoutMasterId r:id="rId14"/>
  </p:handoutMasterIdLst>
  <p:sldIdLst>
    <p:sldId id="386" r:id="rId4"/>
    <p:sldId id="549" r:id="rId5"/>
    <p:sldId id="555" r:id="rId6"/>
    <p:sldId id="556" r:id="rId7"/>
    <p:sldId id="557" r:id="rId8"/>
    <p:sldId id="558" r:id="rId9"/>
    <p:sldId id="559" r:id="rId10"/>
    <p:sldId id="560" r:id="rId11"/>
    <p:sldId id="548" r:id="rId12"/>
  </p:sldIdLst>
  <p:sldSz cx="12798425" cy="719931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4031" userDrawn="1">
          <p15:clr>
            <a:srgbClr val="A4A3A4"/>
          </p15:clr>
        </p15:guide>
        <p15:guide id="2" orient="horz" pos="2268" userDrawn="1">
          <p15:clr>
            <a:srgbClr val="A4A3A4"/>
          </p15:clr>
        </p15:guide>
        <p15:guide id="3" pos="413" userDrawn="1">
          <p15:clr>
            <a:srgbClr val="A4A3A4"/>
          </p15:clr>
        </p15:guide>
        <p15:guide id="4" orient="horz" pos="2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2">
          <p15:clr>
            <a:srgbClr val="A4A3A4"/>
          </p15:clr>
        </p15:guide>
        <p15:guide id="4" pos="213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Емельянов Алексей Сергеевич" initials="ЕАС" lastIdx="1" clrIdx="0"/>
  <p:cmAuthor id="1" name="Марина Александровна Остапова" initials="МАО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A2DA"/>
    <a:srgbClr val="CDCDEB"/>
    <a:srgbClr val="8A8AD0"/>
    <a:srgbClr val="565087"/>
    <a:srgbClr val="423D67"/>
    <a:srgbClr val="FFCD2D"/>
    <a:srgbClr val="54BFFA"/>
    <a:srgbClr val="94D6FC"/>
    <a:srgbClr val="FFCD19"/>
    <a:srgbClr val="EAE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/>
    <p:restoredTop sz="97300" autoAdjust="0"/>
  </p:normalViewPr>
  <p:slideViewPr>
    <p:cSldViewPr snapToGrid="0" snapToObjects="1">
      <p:cViewPr>
        <p:scale>
          <a:sx n="67" d="100"/>
          <a:sy n="67" d="100"/>
        </p:scale>
        <p:origin x="-684" y="-36"/>
      </p:cViewPr>
      <p:guideLst>
        <p:guide orient="horz" pos="2268"/>
        <p:guide orient="horz" pos="292"/>
        <p:guide pos="4031"/>
        <p:guide pos="41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6" d="100"/>
          <a:sy n="76" d="100"/>
        </p:scale>
        <p:origin x="-3282" y="-90"/>
      </p:cViewPr>
      <p:guideLst>
        <p:guide orient="horz" pos="3127"/>
        <p:guide orient="horz" pos="3132"/>
        <p:guide pos="2141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10" y="0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37E87-1E10-41A4-B84C-A0C19924E031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321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10" y="9443321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595B3-D0A6-4567-9663-134C22571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776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0F3D3-884F-8E45-98AB-E8ADE6E0FD28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BCF3A-9B41-AC48-BBC4-8EC043A93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923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1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3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67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50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18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87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85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1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4/18/2025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16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4/18/2025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3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/>
        </p:nvSpPr>
        <p:spPr>
          <a:xfrm>
            <a:off x="499258" y="1643569"/>
            <a:ext cx="6518094" cy="2800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сервиса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«Помощник </a:t>
            </a:r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региональной системе образования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 smtClean="0">
              <a:solidFill>
                <a:srgbClr val="5650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араллелограмм 8"/>
          <p:cNvSpPr/>
          <p:nvPr/>
        </p:nvSpPr>
        <p:spPr>
          <a:xfrm flipH="1">
            <a:off x="-453505" y="3848510"/>
            <a:ext cx="2075337" cy="1933575"/>
          </a:xfrm>
          <a:prstGeom prst="parallelogram">
            <a:avLst>
              <a:gd name="adj" fmla="val 90550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6" y="495191"/>
            <a:ext cx="462037" cy="537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5184" y="495191"/>
            <a:ext cx="58862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и профессионального образования Ленинградской области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3178" y="4874144"/>
            <a:ext cx="5378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60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надзора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контроля в сфере образования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департамента надзора, контроля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качества и правового обеспечения 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образования комитета общего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профессионального образования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09344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5289" y="558315"/>
            <a:ext cx="115518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3517287" y="1338349"/>
            <a:ext cx="418495" cy="28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0450681" y="3454653"/>
            <a:ext cx="484632" cy="4078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1628" y="1681394"/>
            <a:ext cx="6096000" cy="250074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2025 года </a:t>
            </a:r>
          </a:p>
          <a:p>
            <a:pPr algn="ctr">
              <a:spcBef>
                <a:spcPct val="0"/>
              </a:spcBef>
              <a:defRPr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 и функционирует сервис </a:t>
            </a:r>
          </a:p>
          <a:p>
            <a:pPr algn="ctr">
              <a:spcBef>
                <a:spcPct val="0"/>
              </a:spcBef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платформы </a:t>
            </a:r>
          </a:p>
          <a:p>
            <a:pPr algn="ctr">
              <a:spcBef>
                <a:spcPct val="0"/>
              </a:spcBef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Сферум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который обеспечивает оперативную</a:t>
            </a:r>
          </a:p>
          <a:p>
            <a:pPr algn="ctr">
              <a:spcBef>
                <a:spcPct val="0"/>
              </a:spcBef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эффективную поддержку педагогических </a:t>
            </a:r>
          </a:p>
          <a:p>
            <a:pPr algn="ctr">
              <a:spcBef>
                <a:spcPct val="0"/>
              </a:spcBef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аботников, участвующих  в реализации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общеобразовательных программ начального общего, основного общего, среднего общего образования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бюрократической нагрузки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175469" y="4577694"/>
            <a:ext cx="4095053" cy="217182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марта 2025 года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сервис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 доступен для педагогических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работников, участвующих в реализации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 общеобразовательной программы дошкольного образования, программ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 профессионального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2772" y="4330994"/>
            <a:ext cx="7223051" cy="266522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области работу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 – бота обеспечивают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операторы: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Шинкарева В.В.,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департамента надзора, контроля, оценки качества и правового обеспечения в сфере образования комитета общего и профессионального образования Ленинградской области;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Остапова М.А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начальник отдела надзора и контроля в сфере образования департамента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надзора, контроля, оценки качества и правового обеспечения в сфере образования комитета общего и профессионального образования Ленинградской области;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C:\Users\ma_ostapova\Pictures\2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536" y="1386475"/>
            <a:ext cx="3416595" cy="310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 вниз 12"/>
          <p:cNvSpPr/>
          <p:nvPr/>
        </p:nvSpPr>
        <p:spPr>
          <a:xfrm rot="18998527">
            <a:off x="11688516" y="345797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2736867">
            <a:off x="7079476" y="327109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6859675">
            <a:off x="7052994" y="214759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6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5289" y="558315"/>
            <a:ext cx="11551844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ma_ostapova\Pictures\2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4020">
            <a:off x="4159986" y="1302438"/>
            <a:ext cx="3731085" cy="477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ma_ostapova\AppData\Local\Packages\Microsoft.Windows.Photos_8wekyb3d8bbwe\TempState\ShareServiceTempFolder\45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429">
            <a:off x="8278265" y="1586443"/>
            <a:ext cx="3747616" cy="467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629787" y="6284913"/>
            <a:ext cx="8208334" cy="64042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 размещены на сайте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КОиПО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адресу: Главная страница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орячая линия по снижению документационной нагрузки на педагогов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 descr="C:\Users\ma_ostapova\Pictures\4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" y="1338349"/>
            <a:ext cx="3548062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02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5289" y="558315"/>
            <a:ext cx="11551844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85284" y="6284913"/>
            <a:ext cx="11191849" cy="8176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размещена на сайте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КОиПО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адресу: Главная страница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орячая линия по снижению документационной нагрузки на педагогов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ma_ostapova\Pictures\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088" y="1559442"/>
            <a:ext cx="4784651" cy="472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ma_ostapova\Pictures\2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27" y="1460205"/>
            <a:ext cx="4813003" cy="434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5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7913" y="1403500"/>
            <a:ext cx="12091919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9104" y="3579626"/>
            <a:ext cx="4087995" cy="1910317"/>
          </a:xfrm>
          <a:prstGeom prst="rect">
            <a:avLst/>
          </a:prstGeom>
          <a:solidFill>
            <a:schemeClr val="accent1">
              <a:lumMod val="40000"/>
              <a:lumOff val="60000"/>
              <a:alpha val="6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работе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 - бота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5289" y="1403500"/>
            <a:ext cx="11437094" cy="11057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омитет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рекомендует руководителям органов местного самоуправления, осуществляющих управление в сфере образования, руководителям организаций, осуществляющих образовательную деятельность по основным общеобразовательным программам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1155815" y="2662094"/>
            <a:ext cx="4918920" cy="722194"/>
          </a:xfrm>
          <a:prstGeom prst="downArrow">
            <a:avLst/>
          </a:prstGeom>
          <a:solidFill>
            <a:schemeClr val="accent1">
              <a:lumMod val="60000"/>
              <a:lumOff val="40000"/>
              <a:alpha val="1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осуществлять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44256" y="3023191"/>
            <a:ext cx="5677786" cy="15700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размещения информации о работе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 - бота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сайтах в сети «Интернет»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стендах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органов местного самоуправления, осуществляющих управление в сфере образования, образовательных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3" name="Стрелка вправо 12"/>
          <p:cNvSpPr/>
          <p:nvPr/>
        </p:nvSpPr>
        <p:spPr>
          <a:xfrm>
            <a:off x="4863043" y="3689497"/>
            <a:ext cx="1906773" cy="1353880"/>
          </a:xfrm>
          <a:prstGeom prst="rightArrow">
            <a:avLst/>
          </a:prstGeom>
          <a:solidFill>
            <a:schemeClr val="accent1">
              <a:lumMod val="75000"/>
              <a:alpha val="13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40278" y="4940595"/>
            <a:ext cx="5557285" cy="10986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обсуждения вопросов работы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 - бота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заседаниях педагогических советов, методических объединений педагогических работников, рабочих совещаний и т.д.;</a:t>
            </a:r>
          </a:p>
        </p:txBody>
      </p:sp>
    </p:spTree>
    <p:extLst>
      <p:ext uri="{BB962C8B-B14F-4D97-AF65-F5344CB8AC3E}">
        <p14:creationId xmlns:p14="http://schemas.microsoft.com/office/powerpoint/2010/main" val="29149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7913" y="1403500"/>
            <a:ext cx="12091919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9340" y="3551273"/>
            <a:ext cx="3511520" cy="1474383"/>
          </a:xfrm>
          <a:prstGeom prst="rect">
            <a:avLst/>
          </a:prstGeom>
          <a:solidFill>
            <a:schemeClr val="accent1">
              <a:lumMod val="40000"/>
              <a:lumOff val="60000"/>
              <a:alpha val="6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Рособрнадзором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чат – бота выстроена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принципах: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5289" y="1403501"/>
            <a:ext cx="11623418" cy="9923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Важно: Работа чат - бота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ориентирована на работу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по вопросам бюрократической нагрузки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работников. Соответственно, вопросы, не отнесенные к тематике работы данного чат – бота, не рассматриваются и никакие разъяснения по ним не даются.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55921" y="2729026"/>
            <a:ext cx="5992786" cy="11057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публичности </a:t>
            </a: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вопросы, ответы,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вся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переписка в чат – боте доступны широкому кругу лиц);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255921" y="4028899"/>
            <a:ext cx="5992786" cy="10986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законности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обоснованности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ответы, на поставленные вопросы, формируются в соответствии с требованиями законодательства);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29915" y="5358808"/>
            <a:ext cx="5918791" cy="1623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охраны прав и законных интересов педагогических работников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подготовке всех ответов учитываются права и законные интересы педагогических работников с учетом тематики работы чат – бота).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4784651" y="3162725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4784651" y="4335931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4784651" y="5881116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75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7913" y="1403500"/>
            <a:ext cx="12091919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5030" y="2468063"/>
            <a:ext cx="3511520" cy="2033053"/>
          </a:xfrm>
          <a:prstGeom prst="rect">
            <a:avLst/>
          </a:prstGeom>
          <a:solidFill>
            <a:schemeClr val="accent1">
              <a:lumMod val="40000"/>
              <a:lumOff val="60000"/>
              <a:alpha val="6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Законодательством об образовании на педагогических работников возложены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определенные обязанности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9084" y="5833731"/>
            <a:ext cx="11623418" cy="11057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Локальный нормативный акт, регламентирующий нормы профессиональной этики педагогических работников образовательной организации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75922" y="1616804"/>
            <a:ext cx="5992786" cy="21761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осуществлять свою деятельность на высоком профессиональном уровне на основе традиционных российских духовно-нравственных ценностей и принятых в российском обществе правил и норм поведения в интересах человека, семьи, общества и государства 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1 части 1 статьи 48 Федерального закона № 273-ФЗ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175922" y="4028899"/>
            <a:ext cx="5992786" cy="14716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правовые, нравственные и этические нормы, следовать требованиям профессиональной этики 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2 части 1 статьи 48 Федерального закона № 273-ФЗ).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4752752" y="2103937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4784651" y="4335931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05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7913" y="1403500"/>
            <a:ext cx="12091919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/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endParaRPr lang="ru-RU" sz="2000" dirty="0">
              <a:solidFill>
                <a:prstClr val="black"/>
              </a:solidFill>
              <a:hlinkClick r:id="rId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258" y="245495"/>
            <a:ext cx="9362858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4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функционировании сервиса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«Помощник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(чат – бот)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ma_ostapova\Pictures\4786124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2000"/>
                    </a14:imgEffect>
                    <a14:imgEffect>
                      <a14:brightnessContrast bright="56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5313" y="283393"/>
            <a:ext cx="1558377" cy="939984"/>
          </a:xfrm>
          <a:prstGeom prst="rect">
            <a:avLst/>
          </a:prstGeom>
          <a:noFill/>
          <a:ln>
            <a:solidFill>
              <a:schemeClr val="accent1">
                <a:lumMod val="75000"/>
                <a:alpha val="0"/>
              </a:scheme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7913" y="1672856"/>
            <a:ext cx="3511520" cy="1692813"/>
          </a:xfrm>
          <a:prstGeom prst="rect">
            <a:avLst/>
          </a:prstGeom>
          <a:solidFill>
            <a:schemeClr val="accent1">
              <a:lumMod val="40000"/>
              <a:lumOff val="60000"/>
              <a:alpha val="6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педагогов, направленные в чат – бот 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70272" y="5742246"/>
            <a:ext cx="11623418" cy="9498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системной работы по соблюдению педагогическими работниками своих обязанностей,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 профессиональной этики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по недопустимости злоупотребления правом обращения в созданный для них чат - бот.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09435" y="1403499"/>
            <a:ext cx="7084255" cy="38933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например: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встречаются вопросы или высказывания: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умеешь?; вы ждете мою игру?; бесполезный чат – бот; начать; значит не поможете?;	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подскажите, пожалуйста, режим проветривания в группе детского сада и как его оформлять?;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что включает в себя бюрократическая нагрузка?;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подскажите, если я работаю в две смены, с 7:00 до 19:00, без перерыва на обед, может ли сократиться мой рабочий день?;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приказе от 6 ноября 2024 года №779 нет разъяснений по поводу документации именно дошкольных работников, можно получить уточнение по поводу этого вопроса? и т.д.</a:t>
            </a:r>
          </a:p>
        </p:txBody>
      </p:sp>
      <p:sp>
        <p:nvSpPr>
          <p:cNvPr id="15" name="Стрелка вправо 14"/>
          <p:cNvSpPr/>
          <p:nvPr/>
        </p:nvSpPr>
        <p:spPr>
          <a:xfrm>
            <a:off x="4192772" y="2414982"/>
            <a:ext cx="11837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81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0322" y="245495"/>
            <a:ext cx="462037" cy="5377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24046" y="437601"/>
            <a:ext cx="1057627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КОНТРОЛИРУЕМЫХ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 И ИХ ПРЕДСТАВИТЕЛЕЙ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981818"/>
              </p:ext>
            </p:extLst>
          </p:nvPr>
        </p:nvGraphicFramePr>
        <p:xfrm>
          <a:off x="1140723" y="1555201"/>
          <a:ext cx="10447199" cy="43241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84662"/>
                <a:gridCol w="6362537"/>
              </a:tblGrid>
              <a:tr h="723664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Остапова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Марина Александровна, начальник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8-812-539-44-65, кабинет №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ostapova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3664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Белоглазова Елена Васильевна, консультант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8-812-539-44-67,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кабинет №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beloglazova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69875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Лосева Наталья Викторовна, главный специалист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8-812-539-44-67, кабинет № 530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loseva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42423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Черепович Любовь Валерьевна, главный специалист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8-812-539-44-63, кабинет № 518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cherepovich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048806">
                <a:tc gridSpan="2"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консультирования (по согласованию со специалистами): Понедельник - четверг с 9.00 до 12.30; 13.30 до 18.00 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Пятница - 9.00 до 12.30; 13.30 до 17.00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38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22459</TotalTime>
  <Words>791</Words>
  <Application>Microsoft Office PowerPoint</Application>
  <PresentationFormat>Произвольный</PresentationFormat>
  <Paragraphs>238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Тема Office</vt:lpstr>
      <vt:lpstr>5_Тема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Куплинов Ярослав</dc:creator>
  <cp:lastModifiedBy>Марина Александровна Остапова</cp:lastModifiedBy>
  <cp:revision>1421</cp:revision>
  <cp:lastPrinted>2025-04-17T13:01:05Z</cp:lastPrinted>
  <dcterms:created xsi:type="dcterms:W3CDTF">2020-06-19T06:58:49Z</dcterms:created>
  <dcterms:modified xsi:type="dcterms:W3CDTF">2025-04-18T10:57:00Z</dcterms:modified>
</cp:coreProperties>
</file>