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6" r:id="rId1"/>
    <p:sldMasterId id="2147483785" r:id="rId2"/>
    <p:sldMasterId id="2147483788" r:id="rId3"/>
  </p:sldMasterIdLst>
  <p:notesMasterIdLst>
    <p:notesMasterId r:id="rId18"/>
  </p:notesMasterIdLst>
  <p:handoutMasterIdLst>
    <p:handoutMasterId r:id="rId19"/>
  </p:handoutMasterIdLst>
  <p:sldIdLst>
    <p:sldId id="386" r:id="rId4"/>
    <p:sldId id="514" r:id="rId5"/>
    <p:sldId id="551" r:id="rId6"/>
    <p:sldId id="541" r:id="rId7"/>
    <p:sldId id="537" r:id="rId8"/>
    <p:sldId id="545" r:id="rId9"/>
    <p:sldId id="554" r:id="rId10"/>
    <p:sldId id="535" r:id="rId11"/>
    <p:sldId id="546" r:id="rId12"/>
    <p:sldId id="559" r:id="rId13"/>
    <p:sldId id="558" r:id="rId14"/>
    <p:sldId id="555" r:id="rId15"/>
    <p:sldId id="560" r:id="rId16"/>
    <p:sldId id="548" r:id="rId17"/>
  </p:sldIdLst>
  <p:sldSz cx="12798425" cy="719931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4031" userDrawn="1">
          <p15:clr>
            <a:srgbClr val="A4A3A4"/>
          </p15:clr>
        </p15:guide>
        <p15:guide id="2" orient="horz" pos="2268" userDrawn="1">
          <p15:clr>
            <a:srgbClr val="A4A3A4"/>
          </p15:clr>
        </p15:guide>
        <p15:guide id="3" pos="413" userDrawn="1">
          <p15:clr>
            <a:srgbClr val="A4A3A4"/>
          </p15:clr>
        </p15:guide>
        <p15:guide id="4" orient="horz" pos="29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3132">
          <p15:clr>
            <a:srgbClr val="A4A3A4"/>
          </p15:clr>
        </p15:guide>
        <p15:guide id="4" pos="213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Емельянов Алексей Сергеевич" initials="ЕАС" lastIdx="1" clrIdx="0"/>
  <p:cmAuthor id="1" name="Марина Александровна Остапова" initials="МАО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CDEB"/>
    <a:srgbClr val="8A8AD0"/>
    <a:srgbClr val="A2A2DA"/>
    <a:srgbClr val="565087"/>
    <a:srgbClr val="423D67"/>
    <a:srgbClr val="FFCD2D"/>
    <a:srgbClr val="54BFFA"/>
    <a:srgbClr val="94D6FC"/>
    <a:srgbClr val="FFCD19"/>
    <a:srgbClr val="EAE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5"/>
    <p:restoredTop sz="97300" autoAdjust="0"/>
  </p:normalViewPr>
  <p:slideViewPr>
    <p:cSldViewPr snapToGrid="0" snapToObjects="1">
      <p:cViewPr>
        <p:scale>
          <a:sx n="67" d="100"/>
          <a:sy n="67" d="100"/>
        </p:scale>
        <p:origin x="-684" y="-36"/>
      </p:cViewPr>
      <p:guideLst>
        <p:guide orient="horz" pos="2268"/>
        <p:guide orient="horz" pos="292"/>
        <p:guide pos="4031"/>
        <p:guide pos="41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6" d="100"/>
          <a:sy n="76" d="100"/>
        </p:scale>
        <p:origin x="-3282" y="-90"/>
      </p:cViewPr>
      <p:guideLst>
        <p:guide orient="horz" pos="3127"/>
        <p:guide orient="horz" pos="3132"/>
        <p:guide pos="2141"/>
        <p:guide pos="213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10" y="0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37E87-1E10-41A4-B84C-A0C19924E031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321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10" y="9443321"/>
            <a:ext cx="2930574" cy="4976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595B3-D0A6-4567-9663-134C22571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776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F0F3D3-884F-8E45-98AB-E8ADE6E0FD28}" type="datetimeFigureOut">
              <a:rPr lang="ru-RU" smtClean="0"/>
              <a:t>18.04.2025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0050" y="1243013"/>
            <a:ext cx="5961063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BCF3A-9B41-AC48-BBC4-8EC043A93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923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1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3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67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50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rcRect t="2628" b="2628"/>
          <a:stretch/>
        </p:blipFill>
        <p:spPr>
          <a:xfrm>
            <a:off x="5883558" y="0"/>
            <a:ext cx="6914879" cy="719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18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араллелограмм 5">
            <a:extLst>
              <a:ext uri="{FF2B5EF4-FFF2-40B4-BE49-F238E27FC236}">
                <a16:creationId xmlns:a16="http://schemas.microsoft.com/office/drawing/2014/main" xmlns="" id="{3E02EBB0-15BB-41C4-B951-56DD18C5B9C2}"/>
              </a:ext>
            </a:extLst>
          </p:cNvPr>
          <p:cNvSpPr/>
          <p:nvPr userDrawn="1"/>
        </p:nvSpPr>
        <p:spPr>
          <a:xfrm flipH="1">
            <a:off x="-328957" y="96371"/>
            <a:ext cx="1383995" cy="1194290"/>
          </a:xfrm>
          <a:prstGeom prst="parallelogram">
            <a:avLst>
              <a:gd name="adj" fmla="val 9533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араллелограмм 6">
            <a:extLst>
              <a:ext uri="{FF2B5EF4-FFF2-40B4-BE49-F238E27FC236}">
                <a16:creationId xmlns:a16="http://schemas.microsoft.com/office/drawing/2014/main" xmlns="" id="{5B435CB5-F5E3-4F25-A48E-B49748840E97}"/>
              </a:ext>
            </a:extLst>
          </p:cNvPr>
          <p:cNvSpPr/>
          <p:nvPr userDrawn="1"/>
        </p:nvSpPr>
        <p:spPr>
          <a:xfrm flipH="1">
            <a:off x="-490869" y="0"/>
            <a:ext cx="1383995" cy="1194290"/>
          </a:xfrm>
          <a:prstGeom prst="parallelogram">
            <a:avLst>
              <a:gd name="adj" fmla="val 95335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ый треугольник 7">
            <a:extLst>
              <a:ext uri="{FF2B5EF4-FFF2-40B4-BE49-F238E27FC236}">
                <a16:creationId xmlns:a16="http://schemas.microsoft.com/office/drawing/2014/main" xmlns="" id="{B6477F33-4EFB-465A-988D-39C269111A87}"/>
              </a:ext>
            </a:extLst>
          </p:cNvPr>
          <p:cNvSpPr/>
          <p:nvPr userDrawn="1"/>
        </p:nvSpPr>
        <p:spPr>
          <a:xfrm flipH="1" flipV="1">
            <a:off x="0" y="6"/>
            <a:ext cx="901916" cy="901915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1DA066C5-EDB0-4C34-9DDD-627374CBA2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9501" y="253509"/>
            <a:ext cx="715840" cy="64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87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4/18/2025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185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41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4/18/2025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16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79899" y="383297"/>
            <a:ext cx="11038641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9899" y="1916484"/>
            <a:ext cx="11038641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79892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4/18/2025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39485" y="6672709"/>
            <a:ext cx="4319469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38889" y="6672709"/>
            <a:ext cx="2879646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3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</p:sldLayoutIdLst>
  <p:txStyles>
    <p:titleStyle>
      <a:lvl1pPr algn="l" defTabSz="959846" rtl="0" eaLnBrk="1" latinLnBrk="0" hangingPunct="1">
        <a:lnSpc>
          <a:spcPct val="90000"/>
        </a:lnSpc>
        <a:spcBef>
          <a:spcPct val="0"/>
        </a:spcBef>
        <a:buNone/>
        <a:defRPr sz="46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9961" indent="-239961" algn="l" defTabSz="95984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39" kern="1200">
          <a:solidFill>
            <a:schemeClr val="tx1"/>
          </a:solidFill>
          <a:latin typeface="+mn-lt"/>
          <a:ea typeface="+mn-ea"/>
          <a:cs typeface="+mn-cs"/>
        </a:defRPr>
      </a:lvl1pPr>
      <a:lvl2pPr marL="71988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2pPr>
      <a:lvl3pPr marL="1199807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3pPr>
      <a:lvl4pPr marL="1679730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2159653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639576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3119498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599421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4079344" indent="-239961" algn="l" defTabSz="95984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1pPr>
      <a:lvl2pPr marL="47992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2pPr>
      <a:lvl3pPr marL="959846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3pPr>
      <a:lvl4pPr marL="1439769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4pPr>
      <a:lvl5pPr marL="1919691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5pPr>
      <a:lvl6pPr marL="2399614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6pPr>
      <a:lvl7pPr marL="2879537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7pPr>
      <a:lvl8pPr marL="3359460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8pPr>
      <a:lvl9pPr marL="3839383" algn="l" defTabSz="959846" rtl="0" eaLnBrk="1" latinLnBrk="0" hangingPunct="1">
        <a:defRPr sz="18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login.consultant.ru/link/?req=doc&amp;base=LAW&amp;n=500133&amp;dst=101639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ogin.consultant.ru/link/?req=doc&amp;base=LAW&amp;n=500133&amp;dst=101639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lenobl.ru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obrnadzor47@lenreg.ru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/>
        </p:nvSpPr>
        <p:spPr>
          <a:xfrm>
            <a:off x="499258" y="1705124"/>
            <a:ext cx="6518094" cy="26776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реализации мероприятий по оптимизации </a:t>
            </a:r>
          </a:p>
          <a:p>
            <a:pPr algn="ctr">
              <a:defRPr/>
            </a:pPr>
            <a:r>
              <a:rPr lang="ru-RU" alt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документационной нагрузки на педагогиче</a:t>
            </a:r>
            <a:r>
              <a:rPr lang="ru-RU" alt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ких работников организаций, реализующих основные</a:t>
            </a:r>
          </a:p>
          <a:p>
            <a:pPr algn="ctr">
              <a:defRPr/>
            </a:pPr>
            <a:r>
              <a:rPr lang="ru-RU" alt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программы</a:t>
            </a:r>
            <a:endParaRPr lang="ru-RU" sz="2800" dirty="0" smtClean="0">
              <a:solidFill>
                <a:srgbClr val="56508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араллелограмм 8"/>
          <p:cNvSpPr/>
          <p:nvPr/>
        </p:nvSpPr>
        <p:spPr>
          <a:xfrm flipH="1">
            <a:off x="-453505" y="3848510"/>
            <a:ext cx="2075337" cy="1933575"/>
          </a:xfrm>
          <a:prstGeom prst="parallelogram">
            <a:avLst>
              <a:gd name="adj" fmla="val 90550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46" y="495191"/>
            <a:ext cx="462037" cy="537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5184" y="495191"/>
            <a:ext cx="58862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Комитет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и профессионального образования Ленинградской области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48117" y="5082987"/>
            <a:ext cx="5378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надзора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контроля в сфере образования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департамента надзора, контроля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качества и правового обеспечения 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сфере образования комитета общего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профессионального образования </a:t>
            </a:r>
          </a:p>
          <a:p>
            <a:pPr lvl="0" algn="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09344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5288" y="245495"/>
            <a:ext cx="11551844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уровень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altLang="ru-RU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29.12.2012 № 273-ФЗ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в Российской Федерации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(далее – 273-ФЗ)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марта 2025 года</a:t>
            </a:r>
          </a:p>
          <a:p>
            <a:pPr algn="just"/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 1 части 6.1 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47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273-ФЗ</a:t>
            </a:r>
            <a:r>
              <a:rPr lang="ru-RU" b="1" dirty="0" smtClean="0">
                <a:solidFill>
                  <a:srgbClr val="5650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подготовка которых осуществляется педагогическими работниками при реализации: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основных общеобразовательных программ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программ среднего профессионального образования,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утверждается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общего образования. Орган государственной власти субъекта Российской Федерации, осуществляющий государственное управление в сфере образования, по согласованию с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общего образования, вправе утвердить дополнительный перечень документов, подготовка которых осуществляется педагогическими работниками при реализации основных общеобразовательных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defRPr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Часть 6.2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статьи 47 273-ФЗ: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допускается возложение на педагогических работников работы, не предусмотренной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частями 6 и 9 настоящей статьи, в том числе связанной с подготовкой документов, не включенных в перечни, указанные в части 6.1 настоящей статьи.</a:t>
            </a:r>
          </a:p>
          <a:p>
            <a:pPr algn="just">
              <a:spcBef>
                <a:spcPct val="0"/>
              </a:spcBef>
              <a:defRPr/>
            </a:pPr>
            <a:endParaRPr lang="ru-RU" sz="2000" dirty="0">
              <a:hlinkClick r:id="rId2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alt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altLang="ru-RU" sz="20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alt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России от 06.11.2024 </a:t>
            </a:r>
            <a:r>
              <a:rPr lang="ru-RU" alt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alt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779 </a:t>
            </a:r>
            <a:r>
              <a:rPr lang="ru-RU" alt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«Об </a:t>
            </a:r>
            <a:r>
              <a:rPr lang="ru-RU" alt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утверждении перечня документов, подготовка которых осуществляется педагогическими работниками при реализации основных общеобразовательных программ, образовательных программ среднего профессионального </a:t>
            </a:r>
            <a:r>
              <a:rPr lang="ru-RU" alt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образования»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0322" y="245495"/>
            <a:ext cx="462037" cy="537796"/>
          </a:xfrm>
          <a:prstGeom prst="rect">
            <a:avLst/>
          </a:prstGeom>
        </p:spPr>
      </p:pic>
      <p:sp>
        <p:nvSpPr>
          <p:cNvPr id="2" name="Стрелка вниз 1"/>
          <p:cNvSpPr/>
          <p:nvPr/>
        </p:nvSpPr>
        <p:spPr>
          <a:xfrm>
            <a:off x="5938506" y="640121"/>
            <a:ext cx="418495" cy="28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5716625" y="5383987"/>
            <a:ext cx="418495" cy="2863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2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2496" y="245495"/>
            <a:ext cx="11417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altLang="ru-RU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alt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России от 06.11.2024 </a:t>
            </a: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alt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779 </a:t>
            </a: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 </a:t>
            </a:r>
            <a:r>
              <a:rPr lang="ru-RU" altLang="ru-RU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утверждении перечня документов, подготовка которых осуществляется педагогическими работниками при реализации основных общеобразовательных программ, образовательных программ среднего профессионального </a:t>
            </a:r>
            <a:r>
              <a:rPr lang="ru-RU" alt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образования»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3815" y="1354792"/>
            <a:ext cx="3825688" cy="18624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основных общеобразовательных программ начального общего,  основного общего, среднего общего образования</a:t>
            </a: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76959" y="1240760"/>
            <a:ext cx="6785400" cy="22927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учебного предмета, учебного курса (в том числе внеурочной деятельности), учебного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модуля;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внеурочной деятельности (для педагогических работников, осуществляющих внеурочную деятельность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воспитательной работы (для педагогических работников, осуществляющих функцию классного руководства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арактеристика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обучающегося (по запросу, для педагогических работников, осуществляющих функцию классного руководства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    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8028" y="3465784"/>
            <a:ext cx="3751730" cy="1337982"/>
          </a:xfrm>
          <a:prstGeom prst="roundRect">
            <a:avLst/>
          </a:prstGeom>
          <a:solidFill>
            <a:srgbClr val="FFFF00">
              <a:alpha val="17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основных общеобразовательных программ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 образования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92147" y="3677575"/>
            <a:ext cx="6755021" cy="914400"/>
          </a:xfrm>
          <a:prstGeom prst="roundRect">
            <a:avLst/>
          </a:prstGeom>
          <a:solidFill>
            <a:srgbClr val="FFFF00">
              <a:alpha val="19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посещаемости;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календарно-тематический план. 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291225" y="21448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4291225" y="38086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8028" y="4961964"/>
            <a:ext cx="3751730" cy="1556767"/>
          </a:xfrm>
          <a:prstGeom prst="roundRect">
            <a:avLst/>
          </a:prstGeom>
          <a:solidFill>
            <a:srgbClr val="FF0000">
              <a:alpha val="16000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образовательных программ среднего профессионального образования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99446" y="4803766"/>
            <a:ext cx="6940424" cy="1936376"/>
          </a:xfrm>
          <a:prstGeom prst="roundRect">
            <a:avLst/>
          </a:prstGeom>
          <a:solidFill>
            <a:srgbClr val="FF0000">
              <a:alpha val="18000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абочая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дисциплины (модуля) и (или)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кзаменационная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(или) зачетная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ведомости;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успеваемости;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воспитательной работы (для преподавателей, осуществляющих функцию классного руководства или кураторства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арактеристика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обучающегося (по запросу, для преподавателей, осуществляющих функцию классного руководства или кураторства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урнал практики. 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4291225" y="537801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12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0322" y="245495"/>
            <a:ext cx="462037" cy="5377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25288" y="245495"/>
            <a:ext cx="115518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уровень</a:t>
            </a:r>
            <a:endParaRPr lang="ru-RU" sz="2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altLang="ru-RU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Постановление </a:t>
            </a:r>
            <a:r>
              <a:rPr lang="ru-RU" alt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Правительства РФ от 21.02.2022 </a:t>
            </a:r>
            <a: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№ 225 «Об </a:t>
            </a:r>
            <a:r>
              <a:rPr lang="ru-RU" alt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утверждении номенклатуры должностей педагогических работников организаций, осуществляющих образовательную деятельность, должностей руководителей образовательных </a:t>
            </a:r>
            <a:r>
              <a:rPr lang="ru-RU" alt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организаций»</a:t>
            </a:r>
            <a:endParaRPr lang="ru-RU" sz="2000" dirty="0">
              <a:solidFill>
                <a:schemeClr val="accent1">
                  <a:lumMod val="75000"/>
                </a:schemeClr>
              </a:solidFill>
              <a:hlinkClick r:id="rId3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84095" y="1828800"/>
            <a:ext cx="5700074" cy="19094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основных общеобразовательных программ начального общего,  основного общего, среднего общего образования: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реподаватель-организатор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 безопасности и защиты Родины</a:t>
            </a:r>
          </a:p>
          <a:p>
            <a:pPr algn="ctr"/>
            <a:endParaRPr lang="ru-RU" dirty="0"/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25695" y="1828800"/>
            <a:ext cx="4981675" cy="190948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реализации основных общеобразовательных программ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 образования: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физической культуре,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endParaRPr lang="ru-RU" dirty="0"/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999194" y="4047566"/>
            <a:ext cx="4993662" cy="18019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реализации основных общеобразовательных программ дошкольного  образования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едагог-психолог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  <a:p>
            <a:pPr lvl="0"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6044452" y="652182"/>
            <a:ext cx="356757" cy="2916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4095" y="3960159"/>
            <a:ext cx="5617710" cy="188931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реализации основных общеобразовательных программ начального общего,  основного общего, среднего общего образования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оциальный педагог;</a:t>
            </a:r>
          </a:p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тьютор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едагог-организатор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6273239" y="471319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84095" y="6158752"/>
            <a:ext cx="11578288" cy="914400"/>
          </a:xfrm>
          <a:prstGeom prst="roundRect">
            <a:avLst/>
          </a:prstGeom>
          <a:solidFill>
            <a:srgbClr val="A2A2DA">
              <a:alpha val="26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ребования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06.11.2024 № 779 «Об утверждении перечня документов, подготовка которых осуществляется педагогическими работниками при реализации основных общеобразовательных программ, образовательных программ среднего профессионального образования»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распространяются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педагогических работников, которые не выполняют функции по реализации образовательных программ (профессиональные стандарты)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91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6175" y="-129070"/>
            <a:ext cx="12062011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карта» 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соблюдению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гарантий по оптимизации документационной нагрузки на педагогических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организаций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Ленинградской области, реализующих основные общеобразовательные программы, образовательные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среднего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профессионального образования в 2025 году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(утвержден распоряжением комитета общего и профессионального образования Ленинградской области от 03.03.2025 № 513-р)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endParaRPr lang="ru-RU" altLang="ru-RU" sz="2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76465" y="1438835"/>
            <a:ext cx="5878478" cy="1580030"/>
          </a:xfrm>
          <a:prstGeom prst="roundRect">
            <a:avLst/>
          </a:prstGeom>
          <a:solidFill>
            <a:schemeClr val="accent1">
              <a:lumMod val="40000"/>
              <a:lumOff val="60000"/>
              <a:alpha val="2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Aft>
                <a:spcPts val="600"/>
              </a:spcAft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Чек-листов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дошкольных образовательных организации, общеобразовательных организаций, профессиональных образовательных организаций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соблюдению законодательства об образовании в части реализации государственных гарантий по оптимизации документационной нагрузки на педагогических работников</a:t>
            </a:r>
          </a:p>
          <a:p>
            <a:pPr lvl="0" algn="just">
              <a:spcAft>
                <a:spcPts val="600"/>
              </a:spcAft>
            </a:pPr>
            <a:endParaRPr lang="ru-RU" sz="13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2603" y="1378322"/>
            <a:ext cx="6234577" cy="1882589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3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 algn="ctr" fontAlgn="base"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Times New Roman"/>
                <a:ea typeface="Calibri"/>
              </a:rPr>
              <a:t>обеспечение </a:t>
            </a:r>
            <a:r>
              <a:rPr lang="ru-RU" sz="1500" dirty="0">
                <a:latin typeface="Times New Roman"/>
                <a:ea typeface="Calibri"/>
              </a:rPr>
              <a:t>работы </a:t>
            </a:r>
            <a:r>
              <a:rPr lang="ru-RU" sz="1500" b="1" dirty="0">
                <a:latin typeface="Times New Roman"/>
                <a:ea typeface="Calibri"/>
              </a:rPr>
              <a:t>сервиса «Помощник </a:t>
            </a:r>
            <a:r>
              <a:rPr lang="ru-RU" sz="1500" b="1" dirty="0" err="1">
                <a:latin typeface="Times New Roman"/>
                <a:ea typeface="Calibri"/>
              </a:rPr>
              <a:t>Рособрандзора</a:t>
            </a:r>
            <a:r>
              <a:rPr lang="ru-RU" sz="1500" b="1" dirty="0">
                <a:latin typeface="Times New Roman"/>
                <a:ea typeface="Calibri"/>
              </a:rPr>
              <a:t>» </a:t>
            </a:r>
            <a:r>
              <a:rPr lang="ru-RU" sz="1500" dirty="0">
                <a:latin typeface="Times New Roman"/>
                <a:ea typeface="Calibri"/>
              </a:rPr>
              <a:t>в системе образования Ленинградской </a:t>
            </a:r>
            <a:r>
              <a:rPr lang="ru-RU" sz="1500" dirty="0" smtClean="0">
                <a:latin typeface="Times New Roman"/>
                <a:ea typeface="Calibri"/>
              </a:rPr>
              <a:t>области;</a:t>
            </a:r>
          </a:p>
          <a:p>
            <a:pPr marL="285750" lvl="0" indent="-285750" algn="ctr" fontAlgn="base">
              <a:buFont typeface="Wingdings" panose="05000000000000000000" pitchFamily="2" charset="2"/>
              <a:buChar char="ü"/>
            </a:pPr>
            <a:r>
              <a:rPr lang="ru-RU" sz="1500" dirty="0" smtClean="0">
                <a:latin typeface="Times New Roman"/>
                <a:ea typeface="Calibri"/>
              </a:rPr>
              <a:t>организация </a:t>
            </a:r>
            <a:r>
              <a:rPr lang="ru-RU" sz="1500" dirty="0">
                <a:latin typeface="Times New Roman"/>
                <a:ea typeface="Calibri"/>
              </a:rPr>
              <a:t>работы </a:t>
            </a:r>
            <a:r>
              <a:rPr lang="ru-RU" sz="1500" b="1" dirty="0">
                <a:latin typeface="Times New Roman"/>
                <a:ea typeface="Calibri"/>
              </a:rPr>
              <a:t>по информированию педагогических работников </a:t>
            </a:r>
            <a:r>
              <a:rPr lang="ru-RU" sz="1500" dirty="0">
                <a:latin typeface="Times New Roman"/>
                <a:ea typeface="Times New Roman"/>
              </a:rPr>
              <a:t>дошкольных образовательных </a:t>
            </a:r>
            <a:r>
              <a:rPr lang="ru-RU" sz="1500" dirty="0">
                <a:latin typeface="Times New Roman"/>
                <a:ea typeface="Calibri"/>
              </a:rPr>
              <a:t>организаций, общеобразовательных организаций, профессиональных образовательных организаций </a:t>
            </a:r>
            <a:r>
              <a:rPr lang="ru-RU" sz="1500" b="1" dirty="0">
                <a:latin typeface="Times New Roman"/>
                <a:ea typeface="Calibri"/>
              </a:rPr>
              <a:t>о работе сервиса «Помощник </a:t>
            </a:r>
            <a:r>
              <a:rPr lang="ru-RU" sz="1500" b="1" dirty="0" err="1">
                <a:latin typeface="Times New Roman"/>
                <a:ea typeface="Calibri"/>
              </a:rPr>
              <a:t>Рособрандзора</a:t>
            </a:r>
            <a:r>
              <a:rPr lang="ru-RU" sz="1500" b="1" dirty="0">
                <a:latin typeface="Times New Roman"/>
                <a:ea typeface="Calibri"/>
              </a:rPr>
              <a:t>»</a:t>
            </a:r>
            <a:r>
              <a:rPr lang="ru-RU" sz="1500" dirty="0">
                <a:latin typeface="Times New Roman"/>
                <a:ea typeface="Calibri"/>
              </a:rPr>
              <a:t> в системе образования Ленинградской области</a:t>
            </a:r>
            <a:endParaRPr lang="ru-RU" sz="15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2603" y="3375211"/>
            <a:ext cx="6234577" cy="2174984"/>
          </a:xfrm>
          <a:prstGeom prst="roundRect">
            <a:avLst/>
          </a:prstGeom>
          <a:solidFill>
            <a:schemeClr val="accent5">
              <a:lumMod val="60000"/>
              <a:lumOff val="40000"/>
              <a:alpha val="16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 algn="just">
              <a:buFont typeface="Wingdings" panose="05000000000000000000" pitchFamily="2" charset="2"/>
              <a:buChar char="ü"/>
              <a:defRPr/>
            </a:pPr>
            <a:r>
              <a:rPr lang="ru-RU" sz="13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sz="1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исходящих </a:t>
            </a:r>
            <a:r>
              <a:rPr lang="ru-RU" sz="13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комитета общего и профессионального образования Ленинградской </a:t>
            </a:r>
            <a:r>
              <a:rPr lang="ru-RU" sz="13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области, органов местного самоуправления, осуществляющих управление в сфере  </a:t>
            </a:r>
            <a:r>
              <a:rPr lang="ru-RU" sz="1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адрес дошкольных образовательных организаций, общеобразовательных организаций, профессиональных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организаций писем, запросов о проведении мониторингов, информационных материалов, документов на предмет их обоснованности, соответствия законодательству об образовании в части снижения документационной нагрузки на педагогических работников и принятие мер в случае выявления избыточности запросов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594151" y="3127128"/>
            <a:ext cx="5986314" cy="23263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проведение </a:t>
            </a: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семинаров, совещаний, круглых столов по вопросам снижения документационной нагрузки на педагогических работников для: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представителей органов местного самоуправления, осуществляющих управление в сфере образования;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руководителей дошкольных образовательных организаций, общеобразовательных организаций, профессиональных образовательных </a:t>
            </a:r>
            <a:r>
              <a:rPr lang="ru-RU" sz="16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организаций.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32603" y="5671297"/>
            <a:ext cx="6296549" cy="140521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/>
                <a:ea typeface="Calibri"/>
                <a:cs typeface="Times New Roman"/>
              </a:rPr>
              <a:t>проведение 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в рамках федерального государственного контроля (надзора) в сфере образования </a:t>
            </a:r>
            <a:r>
              <a:rPr lang="ru-RU" sz="1400" b="1" dirty="0">
                <a:latin typeface="Times New Roman"/>
                <a:ea typeface="Calibri"/>
                <a:cs typeface="Times New Roman"/>
              </a:rPr>
              <a:t>контрольных (надзорных) и профилактических мероприятий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в отношении дошкольных образовательных организаций, общеобразовательных организаций, профессиональных образовательных организаций с включением вопросов по анализу эффективности работы по снижению документационной нагрузки на педагогических </a:t>
            </a:r>
            <a:r>
              <a:rPr lang="ru-RU" sz="1400" dirty="0" smtClean="0">
                <a:latin typeface="Times New Roman"/>
                <a:ea typeface="Calibri"/>
                <a:cs typeface="Times New Roman"/>
              </a:rPr>
              <a:t>работников</a:t>
            </a:r>
            <a:endParaRPr lang="ru-RU" sz="12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555441" y="5701553"/>
            <a:ext cx="6025024" cy="1344707"/>
          </a:xfrm>
          <a:prstGeom prst="roundRect">
            <a:avLst/>
          </a:prstGeom>
          <a:solidFill>
            <a:schemeClr val="accent1">
              <a:alpha val="31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ü"/>
              <a:defRPr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работы «Горячей линии»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снижению документационной нагрузки на педагогических работников дошкольных образовательных организаций, общеобразовательных организаций, профессиональных образовательных организаций в комитете общего и профессионального  образования Ленинградской области (в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рассмотрение и анализ обращений)</a:t>
            </a:r>
          </a:p>
        </p:txBody>
      </p:sp>
    </p:spTree>
    <p:extLst>
      <p:ext uri="{BB962C8B-B14F-4D97-AF65-F5344CB8AC3E}">
        <p14:creationId xmlns:p14="http://schemas.microsoft.com/office/powerpoint/2010/main" val="282560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3924" y="306996"/>
            <a:ext cx="12223375" cy="6678751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Контроль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соблюдением законодательства об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исполнения полномочий  Российской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осуществлению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контроля (надзора) в сфере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по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реализации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государственных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по оптимизации документационной нагрузки на педагогов организаций,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реализующих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основные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программы, образовательные программы среднего профессионального образования</a:t>
            </a: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51329" y="1583793"/>
            <a:ext cx="3825689" cy="914400"/>
          </a:xfrm>
          <a:prstGeom prst="round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Профилактические визиты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49872" y="1472989"/>
            <a:ext cx="6634866" cy="1136008"/>
          </a:xfrm>
          <a:prstGeom prst="roundRect">
            <a:avLst/>
          </a:prstGeom>
          <a:solidFill>
            <a:srgbClr val="FFFF00">
              <a:alpha val="59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внимание на осуществление анализа эффективности работы по снижению документационной нагрузки на педагогических работников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8394" y="2719801"/>
            <a:ext cx="3778624" cy="914400"/>
          </a:xfrm>
          <a:prstGeom prst="round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4509874" y="169405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509874" y="288439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49871" y="2692906"/>
            <a:ext cx="6634867" cy="914400"/>
          </a:xfrm>
          <a:prstGeom prst="roundRect">
            <a:avLst/>
          </a:prstGeom>
          <a:solidFill>
            <a:srgbClr val="FFFF00">
              <a:alpha val="53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снижения документационной нагрузки на педагогических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1329" y="3756467"/>
            <a:ext cx="3825689" cy="1286180"/>
          </a:xfrm>
          <a:prstGeom prst="roundRect">
            <a:avLst/>
          </a:prstGeom>
          <a:solidFill>
            <a:srgbClr val="FFFF00">
              <a:alpha val="57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ОБЪЯВЛЕНИЕ ПРЕДОСТЕРЕЖЕНИЯ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 недопустимости нарушения обязательных требований, установленных законодательством об образовании</a:t>
            </a:r>
            <a:endParaRPr lang="ru-RU" sz="1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806380" y="3848493"/>
            <a:ext cx="6578359" cy="914400"/>
          </a:xfrm>
          <a:prstGeom prst="roundRect">
            <a:avLst/>
          </a:prstGeom>
          <a:solidFill>
            <a:srgbClr val="FFFF00">
              <a:alpha val="50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 выявлении признаков нарушения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гарантий по оптимизации документационной нагрузки на педагогов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4577106" y="406337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51329" y="5170394"/>
            <a:ext cx="3825689" cy="91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 за соблюдением обязательных требований (мониторинг безопасности)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806381" y="4977777"/>
            <a:ext cx="6632148" cy="134906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endParaRPr lang="ru-RU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содержания локальных нормативных актов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регулирующих образовательные отношения, размещенных на официальных сайтах в сети «Интернет» образовательных организаций,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предмет наличия требований о разработке, ведении избыточной документации педагогами.</a:t>
            </a:r>
          </a:p>
          <a:p>
            <a:pPr lvl="0" algn="just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591804" y="518384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838692" y="6004112"/>
            <a:ext cx="484632" cy="4303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98395" y="6439555"/>
            <a:ext cx="11786346" cy="546192"/>
          </a:xfrm>
          <a:prstGeom prst="roundRect">
            <a:avLst/>
          </a:prstGeom>
          <a:solidFill>
            <a:srgbClr val="FF0000">
              <a:alpha val="9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Аналитические отчеты с рекомендациями для руководителей образовательных организаций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85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3924" y="306996"/>
            <a:ext cx="12223375" cy="6678751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Контроль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соблюдением законодательства об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исполнения полномочий  Российской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осуществлению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контроля (надзора) в сфере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по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реализации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государственных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по оптимизации документационной нагрузки на педагогов организаций,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реализующих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основные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общеобразовательные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программы, образовательные программы среднего профессионального образования</a:t>
            </a: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58814" y="1749437"/>
            <a:ext cx="7285957" cy="1766396"/>
          </a:xfrm>
          <a:prstGeom prst="roundRect">
            <a:avLst/>
          </a:prstGeom>
          <a:solidFill>
            <a:schemeClr val="accent1">
              <a:lumMod val="75000"/>
              <a:alpha val="17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использоваться при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контрольных (надзорных) и профилактических мероприятий;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ведомственного контроля органами местного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самоконтроля образовательными организациями.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358814" y="4186871"/>
            <a:ext cx="7285957" cy="1998922"/>
          </a:xfrm>
          <a:prstGeom prst="roundRect">
            <a:avLst/>
          </a:prstGeom>
          <a:solidFill>
            <a:schemeClr val="accent1">
              <a:lumMod val="60000"/>
              <a:lumOff val="40000"/>
              <a:alpha val="53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деятельности дошкольной образовательной организации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соблюдению законодательства об образовании в части реализации государственных гарантий по оптимизации документационной нагрузки на педагогических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(распоряжение комитета от 01.04. 2025 № 828-р)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0885" y="4302642"/>
            <a:ext cx="5257012" cy="1899685"/>
          </a:xfrm>
          <a:prstGeom prst="roundRect">
            <a:avLst/>
          </a:prstGeom>
          <a:solidFill>
            <a:schemeClr val="accent1">
              <a:lumMod val="60000"/>
              <a:lumOff val="40000"/>
              <a:alpha val="28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Чек – лист оценки деятельности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соблюдению законодательства об образовании в части реализации государственных гарантий по оптимизации документационной нагрузки на педагогических работников (распоряжение комитета от 01.04. 2025 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829-р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9175" y="1389323"/>
            <a:ext cx="4189792" cy="2797547"/>
          </a:xfrm>
          <a:prstGeom prst="roundRect">
            <a:avLst/>
          </a:prstGeom>
          <a:solidFill>
            <a:schemeClr val="accent1">
              <a:lumMod val="60000"/>
              <a:lumOff val="40000"/>
              <a:alpha val="22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 – листов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оценке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образовательной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по соблюдению  законодательства об образовании в части реализации государственных гарантий по оптимизации документационной нагрузки на педагогических работников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349488" y="22060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98395" y="6439555"/>
            <a:ext cx="11786346" cy="546192"/>
          </a:xfrm>
          <a:prstGeom prst="roundRect">
            <a:avLst/>
          </a:prstGeom>
          <a:solidFill>
            <a:srgbClr val="FF0000">
              <a:alpha val="9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Размещены на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странице сайта комитета </a:t>
            </a:r>
            <a:r>
              <a:rPr lang="ru-RU" alt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общего и профессионального образования Ленинградской области в сети «Интернет»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разделе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Горячая линия по снижению документационной нагрузки на педагогов»</a:t>
            </a:r>
          </a:p>
        </p:txBody>
      </p:sp>
    </p:spTree>
    <p:extLst>
      <p:ext uri="{BB962C8B-B14F-4D97-AF65-F5344CB8AC3E}">
        <p14:creationId xmlns:p14="http://schemas.microsoft.com/office/powerpoint/2010/main" val="285514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0322" y="245495"/>
            <a:ext cx="462037" cy="5377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06244" y="437601"/>
            <a:ext cx="114708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alt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ase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sz="2000" u="sng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sz="2000" u="sng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endParaRPr lang="ru-RU" sz="2000" u="sng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 fontAlgn="base">
              <a:buFont typeface="Wingdings" panose="05000000000000000000" pitchFamily="2" charset="2"/>
              <a:buChar char="§"/>
            </a:pPr>
            <a:endParaRPr lang="ru-RU" alt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 fontAlgn="base">
              <a:buFont typeface="Wingdings" panose="05000000000000000000" pitchFamily="2" charset="2"/>
              <a:buChar char="§"/>
            </a:pPr>
            <a:endParaRPr lang="ru-RU" alt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 fontAlgn="base">
              <a:buFont typeface="Wingdings" panose="05000000000000000000" pitchFamily="2" charset="2"/>
              <a:buChar char="§"/>
            </a:pPr>
            <a:endParaRPr lang="ru-RU" alt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 fontAlgn="base">
              <a:buFont typeface="Wingdings" panose="05000000000000000000" pitchFamily="2" charset="2"/>
              <a:buChar char="§"/>
            </a:pPr>
            <a:endParaRPr lang="ru-RU" alt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ctr" fontAlgn="base">
              <a:buFont typeface="Wingdings" panose="05000000000000000000" pitchFamily="2" charset="2"/>
              <a:buChar char="§"/>
            </a:pPr>
            <a:endParaRPr lang="ru-RU" altLang="ru-RU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832088" y="1215651"/>
            <a:ext cx="484632" cy="4014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1349" y="245495"/>
            <a:ext cx="10200167" cy="914400"/>
          </a:xfrm>
          <a:prstGeom prst="rect">
            <a:avLst/>
          </a:prstGeom>
          <a:solidFill>
            <a:schemeClr val="accent1">
              <a:lumMod val="60000"/>
              <a:lumOff val="40000"/>
              <a:alpha val="5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alt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Официальный сайт комитета общего и профессионального образования Ленинградской области в сети «Интернет»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https://edu.lenobl.ru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94660" y="1617095"/>
            <a:ext cx="11433544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странице сайта комитета </a:t>
            </a: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общего и профессионального образования Ленинградской области в сети «Интернет</a:t>
            </a:r>
            <a:r>
              <a:rPr lang="ru-RU" alt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 специальный раздел: </a:t>
            </a:r>
          </a:p>
          <a:p>
            <a:pPr algn="ctr" fontAlgn="base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«Горячая линия по снижению документационной нагрузки на педагогов»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1508" y="2778641"/>
            <a:ext cx="3607980" cy="13538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 fontAlgn="base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телефоны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«горячей линии»  по вопросам документационной нагрузки педагогических работников;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29470" y="2778641"/>
            <a:ext cx="3211032" cy="13538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 fontAlgn="base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правовые акты, информационно – методические материалы федерального уровня;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228265" y="2814083"/>
            <a:ext cx="3834118" cy="13184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 fontAlgn="base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правовые акты, информационно – методические материалы регионального уровня;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1509" y="4373526"/>
            <a:ext cx="3671776" cy="22611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 fontAlgn="base">
              <a:buFont typeface="Wingdings" panose="05000000000000000000" pitchFamily="2" charset="2"/>
              <a:buChar char="§"/>
            </a:pP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информация о консультировании</a:t>
            </a:r>
            <a:r>
              <a:rPr lang="ru-RU" alt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вопросам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реализации государственных гарантий по оптимизации документационной нагрузки на педагогов образовательных организаций;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600353" y="4494028"/>
            <a:ext cx="3239387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работе чат – бота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293395" y="4373525"/>
            <a:ext cx="3768988" cy="24242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нформационные и инструктивные письма;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резентации;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Чек – листы оценки деятельности ОО по данному вопросу.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600352" y="5585636"/>
            <a:ext cx="3239387" cy="10703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о проведении КНМ, ПМ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794" y="437601"/>
            <a:ext cx="12247507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образовательной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осуществляется в полном объеме информирование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работников, участвующих в реализации основных общеобразовательных программ,  о требованиях, установленных частями 6.1 и 6.2 статьи 47 Федерального закона от 29 декабря 2012 года №273-ФЗ «Об образовании в Российской Федерации», приказом Министерства просвещения Российской Федерации от 6 ноября 2024 года №779 «Об утверждении перечня документов, подготовка которых осуществляется педагогическими работниками при реализации основных общеобразовательных программ, образовательных программ среднего профессионального образования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algn="just">
              <a:defRPr/>
            </a:pPr>
            <a:endParaRPr lang="ru-RU" sz="1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официальном сайте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в сети «Интернет»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отсутствует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баннер со ссылкой на информационный ресурс по вопросам снижения документационной нагрузки на педагогических работников, размещенный на официальном сайте комитета общего и профессионального образования Ленинградской области в сети «Интернет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локальных нормативных актах образовательных организаций, регулирующих  образовательные отношения, допускается возложение на педагогических работников работы, связанной с подготовкой документов, не включенных в перечень документов педагога.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b="1" dirty="0" smtClean="0">
              <a:solidFill>
                <a:srgbClr val="5650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7554" y="1"/>
            <a:ext cx="10942630" cy="1119962"/>
          </a:xfrm>
          <a:prstGeom prst="rect">
            <a:avLst/>
          </a:prstGeom>
          <a:solidFill>
            <a:schemeClr val="accent1">
              <a:lumMod val="60000"/>
              <a:lumOff val="40000"/>
              <a:alpha val="52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проблемы по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реализации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по оптимизации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документационной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нагрузки на педагогов организаций,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общеобразовательные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14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794" y="437601"/>
            <a:ext cx="12247507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latin typeface="Times New Roman"/>
                <a:ea typeface="Calibri"/>
              </a:rPr>
              <a:t>В </a:t>
            </a:r>
            <a:r>
              <a:rPr lang="ru-RU" sz="2000" dirty="0">
                <a:latin typeface="Times New Roman"/>
                <a:ea typeface="Calibri"/>
              </a:rPr>
              <a:t>образовательной организации с педагогическими работниками </a:t>
            </a:r>
            <a:r>
              <a:rPr lang="ru-RU" sz="2000" b="1" dirty="0" smtClean="0">
                <a:latin typeface="Times New Roman"/>
                <a:ea typeface="Calibri"/>
              </a:rPr>
              <a:t>не подписаны </a:t>
            </a:r>
            <a:r>
              <a:rPr lang="ru-RU" sz="2000" dirty="0">
                <a:latin typeface="Times New Roman"/>
                <a:ea typeface="Calibri"/>
              </a:rPr>
              <a:t>дополнительные соглашения к трудовому договору на предмет подготовки документов, не включенных в перечень, утвержденный Приказом № </a:t>
            </a:r>
            <a:r>
              <a:rPr lang="ru-RU" sz="2000" dirty="0" smtClean="0">
                <a:latin typeface="Times New Roman"/>
                <a:ea typeface="Calibri"/>
              </a:rPr>
              <a:t>779;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2000" dirty="0" smtClean="0">
              <a:latin typeface="Times New Roman"/>
              <a:ea typeface="Calibri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 локальный нормативный акт, регламентирующий правила внутреннего трудового распорядка педагогических работников, разработан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учетом требований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установленных частями 6.1 и 6.2 статьи 47 Закона об образовании, Приказа 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779;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внесены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локальный нормативный акт, регулирующий заполнение педагогическими работниками ГИС СОЛО, на предмет соблюдения требований, установленных частями 6.1 и 6.2 статьи 47 Закона об образовании, Приказом 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779;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внесены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локальный нормативный акт, регулирующий функционирование внутренней системы оценки качества образования, на предмет соблюдения требований, установленных частями 6.1 и 6.2 статьи 47  Закона об образовании, Приказа 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779;</a:t>
            </a:r>
          </a:p>
          <a:p>
            <a:pPr algn="just">
              <a:defRPr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внесены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 в локальный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нормативный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акт(ы), регулирующий(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деятельность классных руководителей, на предмет соблюдения требований, установленных частями 6.1 и 6.2 статьи 47 Закона об образовании, Приказом №779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b="1" dirty="0" smtClean="0">
              <a:solidFill>
                <a:srgbClr val="5650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7554" y="1"/>
            <a:ext cx="10942630" cy="1119962"/>
          </a:xfrm>
          <a:prstGeom prst="rect">
            <a:avLst/>
          </a:prstGeom>
          <a:solidFill>
            <a:schemeClr val="accent1">
              <a:lumMod val="60000"/>
              <a:lumOff val="40000"/>
              <a:alpha val="52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проблемы по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реализации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по оптимизации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документационной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нагрузки на педагогов организаций,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общеобразовательные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70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794" y="437601"/>
            <a:ext cx="122475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b="1" dirty="0" smtClean="0">
              <a:solidFill>
                <a:srgbClr val="5650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7554" y="1"/>
            <a:ext cx="10942630" cy="1119962"/>
          </a:xfrm>
          <a:prstGeom prst="rect">
            <a:avLst/>
          </a:prstGeom>
          <a:solidFill>
            <a:schemeClr val="accent1">
              <a:lumMod val="60000"/>
              <a:lumOff val="40000"/>
              <a:alpha val="52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проблемы по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реализации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гарантий по оптимизации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документационной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нагрузки на педагогов организаций,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реализующих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общеобразовательные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624020" y="2360427"/>
            <a:ext cx="2424222" cy="129008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Должностная инструкция учителя (воспитателя</a:t>
            </a:r>
            <a:r>
              <a:rPr lang="ru-RU" b="1" dirty="0" smtClean="0"/>
              <a:t>)</a:t>
            </a:r>
            <a:endParaRPr lang="ru-RU" b="1" dirty="0"/>
          </a:p>
        </p:txBody>
      </p:sp>
      <p:sp>
        <p:nvSpPr>
          <p:cNvPr id="5" name="Овал 4"/>
          <p:cNvSpPr/>
          <p:nvPr/>
        </p:nvSpPr>
        <p:spPr>
          <a:xfrm>
            <a:off x="5628167" y="1819938"/>
            <a:ext cx="2431312" cy="137160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Должностная инструкция классного руководителя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9299001" y="1329068"/>
            <a:ext cx="2332075" cy="124046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руководитель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2593815" y="382042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0298" y="4798828"/>
            <a:ext cx="4501115" cy="15877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допускается возложение на педагогов работы, связанной с подготовкой документов, не включенных в перечень документов педагога.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318438" y="1194390"/>
            <a:ext cx="3266288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Должность: учитель, воспитатель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 flipV="1">
            <a:off x="5904613" y="1676400"/>
            <a:ext cx="2154866" cy="185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5812464" y="1552355"/>
            <a:ext cx="2062717" cy="1701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трелка вниз 20"/>
          <p:cNvSpPr/>
          <p:nvPr/>
        </p:nvSpPr>
        <p:spPr>
          <a:xfrm>
            <a:off x="10222722" y="2402959"/>
            <a:ext cx="484632" cy="59542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9009285" y="3102933"/>
            <a:ext cx="2911505" cy="109515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обязанность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8690343" y="4309624"/>
            <a:ext cx="3600893" cy="156653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Должностная инструкция учителя, осуществляющего функции классного руководителя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295014" y="3526465"/>
            <a:ext cx="3211034" cy="144957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12.05.2020 № ВБ – 1011/08 («Методические рекомендации»)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>
            <a:off x="5628167" y="5633839"/>
            <a:ext cx="323229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69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2496" y="245495"/>
            <a:ext cx="11417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altLang="ru-RU" b="1" dirty="0" err="1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altLang="ru-RU" b="1" dirty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 России от 06.11.2024 </a:t>
            </a:r>
            <a:r>
              <a:rPr lang="ru-RU" altLang="ru-RU" b="1" dirty="0" smtClean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altLang="ru-RU" b="1" dirty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779 </a:t>
            </a:r>
            <a:r>
              <a:rPr lang="ru-RU" altLang="ru-RU" b="1" dirty="0" smtClean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«Об </a:t>
            </a:r>
            <a:r>
              <a:rPr lang="ru-RU" altLang="ru-RU" b="1" dirty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утверждении перечня документов, подготовка которых осуществляется педагогическими работниками при реализации основных общеобразовательных программ, образовательных программ среднего профессионального </a:t>
            </a:r>
            <a:r>
              <a:rPr lang="ru-RU" altLang="ru-RU" b="1" dirty="0" smtClean="0">
                <a:solidFill>
                  <a:srgbClr val="4472C4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образования»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3815" y="1354792"/>
            <a:ext cx="3825688" cy="18624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основных общеобразовательных программ начального общего,  основного общего, среднего общего образования</a:t>
            </a:r>
          </a:p>
          <a:p>
            <a:pPr algn="ctr"/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76959" y="1240760"/>
            <a:ext cx="6785400" cy="22927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учебного предмета, учебного курса (в том числе внеурочной деятельности), учебного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модуля;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внеурочной деятельности (для педагогических работников, осуществляющих внеурочную деятельность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воспитательной работы (для педагогических работников, осуществляющих функцию классного руководства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арактеристика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обучающегося (по запросу, для педагогических работников, осуществляющих функцию классного руководства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    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8028" y="3465784"/>
            <a:ext cx="3751730" cy="1337982"/>
          </a:xfrm>
          <a:prstGeom prst="roundRect">
            <a:avLst/>
          </a:prstGeom>
          <a:solidFill>
            <a:srgbClr val="FFFF00">
              <a:alpha val="17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основных общеобразовательных программ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 образования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92147" y="3677575"/>
            <a:ext cx="6755021" cy="914400"/>
          </a:xfrm>
          <a:prstGeom prst="roundRect">
            <a:avLst/>
          </a:prstGeom>
          <a:solidFill>
            <a:srgbClr val="FFFF00">
              <a:alpha val="19000"/>
            </a:srgb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посещаемости;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календарно-тематический план. 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291225" y="214480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4291225" y="38086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8028" y="4961964"/>
            <a:ext cx="3751730" cy="1556767"/>
          </a:xfrm>
          <a:prstGeom prst="roundRect">
            <a:avLst/>
          </a:prstGeom>
          <a:solidFill>
            <a:srgbClr val="FF0000">
              <a:alpha val="16000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Педагогические работники,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реализации образовательных программ среднего профессионального образования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99446" y="4803766"/>
            <a:ext cx="6940424" cy="1936376"/>
          </a:xfrm>
          <a:prstGeom prst="roundRect">
            <a:avLst/>
          </a:prstGeom>
          <a:solidFill>
            <a:srgbClr val="FF0000">
              <a:alpha val="18000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абочая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дисциплины (модуля) и (или)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кзаменационная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(или) зачетная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ведомости;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учета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успеваемости;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воспитательной работы (для преподавателей, осуществляющих функцию классного руководства или кураторства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арактеристика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обучающегося (по запросу, для преподавателей, осуществляющих функцию классного руководства или кураторства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урнал практики. 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4291225" y="537801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38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794" y="437601"/>
            <a:ext cx="1224750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4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  <a:defRPr/>
            </a:pPr>
            <a:endParaRPr lang="ru-RU" sz="19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ru-RU" sz="19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b="1" dirty="0" smtClean="0">
              <a:solidFill>
                <a:srgbClr val="56508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7554" y="212651"/>
            <a:ext cx="10942630" cy="2169041"/>
          </a:xfrm>
          <a:prstGeom prst="rect">
            <a:avLst/>
          </a:prstGeom>
          <a:solidFill>
            <a:schemeClr val="accent1">
              <a:lumMod val="60000"/>
              <a:lumOff val="40000"/>
              <a:alpha val="52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распоряжения комитета общего и профессионального образования Ленинградской области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создании рабочей группы 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вопросам снижения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документационной нагрузки на педагогических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организаций Ленинградской области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основных общеобразовательных программ,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 среднего профессионального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20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6251231" y="2615610"/>
            <a:ext cx="484632" cy="59542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47554" y="3501656"/>
            <a:ext cx="10942630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для региональной системы образования: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типовых документов (должностные инструкции и т.д.);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алгоритма действий, документов в рамках установленного перечня документов.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6233329" y="4586177"/>
            <a:ext cx="484632" cy="5812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31089" y="5479310"/>
            <a:ext cx="10788502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Уважаемые коллеги! Ждем ваших предложений, рекомендаций, материалов лучших практик и т.д. по адресу электронной почты: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obrnadzor47@lenreg.ru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18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12.05.2025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88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B4EF066-F1F6-46BC-A708-84EFBB0859A3}"/>
              </a:ext>
            </a:extLst>
          </p:cNvPr>
          <p:cNvSpPr/>
          <p:nvPr/>
        </p:nvSpPr>
        <p:spPr>
          <a:xfrm>
            <a:off x="11631076" y="102637"/>
            <a:ext cx="862614" cy="8490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F337EDA-AE0B-4A4B-A653-E1BCEF2DBE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0322" y="245495"/>
            <a:ext cx="462037" cy="5377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24046" y="437601"/>
            <a:ext cx="1057627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КОНСУЛЬТИРОВАНИЕ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КОНТРОЛИРУЕМЫХ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 И ИХ ПРЕДСТАВИТЕЛЕЙ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981818"/>
              </p:ext>
            </p:extLst>
          </p:nvPr>
        </p:nvGraphicFramePr>
        <p:xfrm>
          <a:off x="1140723" y="1555201"/>
          <a:ext cx="10447199" cy="43241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84662"/>
                <a:gridCol w="6362537"/>
              </a:tblGrid>
              <a:tr h="723664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Остапова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Марина Александровна, начальник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8-812-539-44-65, кабинет №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ostapova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23664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Белоглазова Елена Васильевна, консультант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8-812-539-44-67,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кабинет №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beloglazova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869875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Лосева Наталья Викторовна, главный специалист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8-812-539-44-67, кабинет № 530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loseva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42423"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Черепович Любовь Валерьевна, главный специалист отдела надзора и контроля в сфере образования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8-812-539-44-63, кабинет № 518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lv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cherepovich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@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lenreg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048806">
                <a:tc gridSpan="2">
                  <a:txBody>
                    <a:bodyPr/>
                    <a:lstStyle/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консультирования (по согласованию со специалистами): Понедельник - четверг с 9.00 до 12.30; 13.30 до 18.00 </a:t>
                      </a:r>
                    </a:p>
                    <a:p>
                      <a:pPr algn="just">
                        <a:spcBef>
                          <a:spcPts val="11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Пятница - 9.00 до 12.30; 13.30 до 17.00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38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2400" b="1" dirty="0" smtClean="0">
            <a:solidFill>
              <a:srgbClr val="423D67"/>
            </a:solidFill>
            <a:effectLst/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23323</TotalTime>
  <Words>2290</Words>
  <Application>Microsoft Office PowerPoint</Application>
  <PresentationFormat>Произвольный</PresentationFormat>
  <Paragraphs>261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Тема Office</vt:lpstr>
      <vt:lpstr>5_Тема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Куплинов Ярослав</dc:creator>
  <cp:lastModifiedBy>Марина Александровна Остапова</cp:lastModifiedBy>
  <cp:revision>1424</cp:revision>
  <cp:lastPrinted>2025-03-11T15:08:55Z</cp:lastPrinted>
  <dcterms:created xsi:type="dcterms:W3CDTF">2020-06-19T06:58:49Z</dcterms:created>
  <dcterms:modified xsi:type="dcterms:W3CDTF">2025-04-18T11:00:16Z</dcterms:modified>
</cp:coreProperties>
</file>