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howSpecialPlsOnTitleSld="0" strictFirstAndLastChars="0" saveSubsetFonts="1" autoCompressPictures="0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256" r:id="rId2"/>
    <p:sldId id="279" r:id="rId3"/>
    <p:sldId id="257" r:id="rId4"/>
    <p:sldId id="258" r:id="rId5"/>
    <p:sldId id="260" r:id="rId6"/>
    <p:sldId id="259" r:id="rId7"/>
    <p:sldId id="267" r:id="rId8"/>
    <p:sldId id="261" r:id="rId9"/>
    <p:sldId id="262" r:id="rId10"/>
    <p:sldId id="263" r:id="rId11"/>
    <p:sldId id="264" r:id="rId12"/>
    <p:sldId id="269" r:id="rId13"/>
    <p:sldId id="277" r:id="rId14"/>
    <p:sldId id="266" r:id="rId15"/>
    <p:sldId id="278" r:id="rId16"/>
    <p:sldId id="276" r:id="rId17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89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1" initials="1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C450"/>
    <a:srgbClr val="E868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88" autoAdjust="0"/>
    <p:restoredTop sz="83489" autoAdjust="0"/>
  </p:normalViewPr>
  <p:slideViewPr>
    <p:cSldViewPr snapToGrid="0" snapToObjects="1">
      <p:cViewPr>
        <p:scale>
          <a:sx n="125" d="100"/>
          <a:sy n="125" d="100"/>
        </p:scale>
        <p:origin x="2264" y="480"/>
      </p:cViewPr>
      <p:guideLst>
        <p:guide orient="horz" pos="289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9" d="100"/>
          <a:sy n="99" d="100"/>
        </p:scale>
        <p:origin x="4272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commentAuthors" Target="commentAuthors.xml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BC8DA-454B-E84F-B565-8C75CE0FDE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8055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13317710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/>
              <a:t>Карманные деньги:</a:t>
            </a:r>
            <a:r>
              <a:rPr lang="ru-RU" b="1" baseline="0" dirty="0" smtClean="0"/>
              <a:t> к</a:t>
            </a:r>
            <a:r>
              <a:rPr lang="ru-RU" b="1" dirty="0" smtClean="0"/>
              <a:t>ак научить детей правильно распоряжаться финансами?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В разных культурах по-разному относятся к теме карманных денег у детей. Где-то не принято выдавать деньги на карманные расходы, где-то государство рекомендует родителям, когда и сколько нужно давать детям. В России единого подхода нет. Кто-то считает карманные деньги баловством и излишеством, кто-то — жизненной необходимостью. Психологи и специалисты по финансам полагают, что при грамотном подходе карманные деньги становятся для ребенка не развлечением, а инструментом, который обучит его финансовой грамотности. А этот навык не менее важен для взрослой жизни, чем умение писать, читать и считать.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ru-RU" b="1" dirty="0" smtClean="0"/>
              <a:t>Нужно ли контролировать траты ребенка? </a:t>
            </a:r>
          </a:p>
          <a:p>
            <a:pPr lvl="0" rtl="0">
              <a:spcBef>
                <a:spcPts val="0"/>
              </a:spcBef>
              <a:buNone/>
            </a:pPr>
            <a:endParaRPr lang="ru-RU" dirty="0" smtClean="0"/>
          </a:p>
          <a:p>
            <a:pPr lvl="0" rtl="0">
              <a:spcBef>
                <a:spcPts val="0"/>
              </a:spcBef>
              <a:buNone/>
            </a:pPr>
            <a:r>
              <a:rPr lang="ru-RU" dirty="0" smtClean="0"/>
              <a:t>Да, но нужно делать это деликатно, чтобы контроль не превратился в слежку и чтобы детские карманные деньги не стали родительскими. Доверие со стороны взрослых в вопросе карманных денег так же важно, как и ответственность со стороны ребенка.</a:t>
            </a:r>
            <a:r>
              <a:rPr lang="ru-RU" baseline="0" dirty="0" smtClean="0"/>
              <a:t> </a:t>
            </a:r>
            <a:r>
              <a:rPr lang="ru-RU" dirty="0" smtClean="0"/>
              <a:t>Сейчас есть финансовые инструменты, с которыми ребенок чувствует ответственность за свои деньги, а родители могут ненавязчиво следить за его расходами. Например, во многих банках можно завести дополнительную карточку к своему счету, установить на ней лимит и выдать ее ребенку — он сможет распоряжаться картой самостоятельно. Родитель будет получать уведомления обо всех операциях и следить за расходами ребенка: сколько и на что он потратил, сколько накопил. </a:t>
            </a:r>
          </a:p>
          <a:p>
            <a:pPr lvl="0" rtl="0">
              <a:spcBef>
                <a:spcPts val="0"/>
              </a:spcBef>
              <a:buNone/>
            </a:pPr>
            <a:endParaRPr lang="ru-RU" dirty="0" smtClean="0"/>
          </a:p>
          <a:p>
            <a:pPr lvl="0" rtl="0">
              <a:spcBef>
                <a:spcPts val="0"/>
              </a:spcBef>
              <a:buNone/>
            </a:pPr>
            <a:r>
              <a:rPr lang="ru-RU" dirty="0" smtClean="0"/>
              <a:t>Ошибки и бездумные траты непременно будут, но за ними должны следовать и извлеченные уроки — такова цена финансовой грамотности.</a:t>
            </a:r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ru-RU" b="1" dirty="0" smtClean="0"/>
              <a:t>Учите детей достигать финансовых целей</a:t>
            </a:r>
          </a:p>
          <a:p>
            <a:pPr lvl="0" rtl="0">
              <a:spcBef>
                <a:spcPts val="0"/>
              </a:spcBef>
              <a:buNone/>
            </a:pPr>
            <a:endParaRPr lang="ru-RU" dirty="0" smtClean="0"/>
          </a:p>
          <a:p>
            <a:pPr lvl="0" rtl="0">
              <a:spcBef>
                <a:spcPts val="0"/>
              </a:spcBef>
              <a:buNone/>
            </a:pPr>
            <a:r>
              <a:rPr lang="ru-RU" dirty="0" smtClean="0"/>
              <a:t>Рекламные слоганы кричат: «Купи сейчас, возьми в кредит, живи одним днем». В ловушку </a:t>
            </a:r>
            <a:r>
              <a:rPr lang="ru-RU" dirty="0" err="1" smtClean="0"/>
              <a:t>потребительства</a:t>
            </a:r>
            <a:r>
              <a:rPr lang="ru-RU" dirty="0" smtClean="0"/>
              <a:t> попадают и взрослые, что уж говорить о детях? Важно донести до ребенка логичную последовательность: «У меня есть цель, я ограничиваю себя в чем-то ради нее, я действую последовательно и приближаюсь к ней, в итоге я достигаю цели». </a:t>
            </a:r>
          </a:p>
          <a:p>
            <a:pPr lvl="0" rtl="0">
              <a:spcBef>
                <a:spcPts val="0"/>
              </a:spcBef>
              <a:buNone/>
            </a:pPr>
            <a:endParaRPr lang="ru-RU" dirty="0" smtClean="0"/>
          </a:p>
          <a:p>
            <a:pPr lvl="0" rtl="0">
              <a:spcBef>
                <a:spcPts val="0"/>
              </a:spcBef>
              <a:buNone/>
            </a:pPr>
            <a:r>
              <a:rPr lang="ru-RU" dirty="0" smtClean="0"/>
              <a:t>На примере денег эту связь можно увидеть максимально четко: или я покупаю себе мороженое каждый день, или через полгода я смогу купить желанную игрушку. И в дальнейшей жизни это понимание очень пригодится ребенку.</a:t>
            </a:r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ru-RU" dirty="0" smtClean="0"/>
              <a:t>Какие инструменты помогут ребенку копить?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60589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/>
              <a:t>Инструменты, которые ребенок может использовать для накопления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/>
              <a:t>Копилка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Классическая запаянная копилка подходит для маленьких детей, которые только начали получать свои личные деньги. Для детей постарше она не очень удобна, потому что невозможно понять, сколько денег в ней уже есть и сколько осталось накопить. Детям так и хочется ее разбить и проверить, сколько же там. Можно вместо копилки завести банку с крышкой и отмечать на ней, сколько накоплено и сколько осталось до цели.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/>
              <a:t>Визуализация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Предложите ребенку нарисовать то, на что он хочет накопить, и повесьте рисунок на видное место. Можно прикрепить к рисунку конверт, в котором ребенок будет собирать нужную сумму.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/>
              <a:t>Список «Я хочу»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Самый простой список желаний тоже помогает концентрироваться на цели.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/>
              <a:t>Банковская карта или электронный кошелек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Это более продвинутый способ, который подходит для подростка, но завести карту или кошелек придется взрослому. Ребенок может следить за своим балансом с помощью приложения в телефоне или запросить его по СМС. Делая накопления, он может видеть, сколько денег уже есть и сколько осталось до цели — а это мотивирует копить дальше. С 14 лет подросток уже может открыть в банке депозит.</a:t>
            </a:r>
          </a:p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538004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ru-RU" dirty="0" smtClean="0"/>
              <a:t>Дети во всем берут пример со взрослых,</a:t>
            </a:r>
            <a:r>
              <a:rPr lang="ru-RU" baseline="0" dirty="0" smtClean="0"/>
              <a:t> так что важно начать </a:t>
            </a:r>
            <a:r>
              <a:rPr lang="ru-RU" dirty="0" smtClean="0"/>
              <a:t>с себя.</a:t>
            </a:r>
            <a:r>
              <a:rPr lang="ru-RU" baseline="0" dirty="0" smtClean="0"/>
              <a:t> </a:t>
            </a:r>
            <a:r>
              <a:rPr lang="ru-RU" dirty="0" smtClean="0"/>
              <a:t>Если родители не выпускают из рук телефон и едят перед телевизором, а ребенку запрещают это делать, будет ли такой запрет иметь смысл? Это касается и финансового воспитания. </a:t>
            </a:r>
          </a:p>
          <a:p>
            <a:pPr lvl="0" rtl="0">
              <a:spcBef>
                <a:spcPts val="0"/>
              </a:spcBef>
              <a:buNone/>
            </a:pPr>
            <a:endParaRPr lang="ru-RU" dirty="0" smtClean="0"/>
          </a:p>
          <a:p>
            <a:pPr lvl="0" rtl="0">
              <a:spcBef>
                <a:spcPts val="0"/>
              </a:spcBef>
              <a:buNone/>
            </a:pPr>
            <a:r>
              <a:rPr lang="ru-RU" b="1" dirty="0" smtClean="0"/>
              <a:t>Правила финансовой грамотности для взрослых: </a:t>
            </a:r>
          </a:p>
          <a:p>
            <a:pPr marL="171450" lvl="0" indent="-171450" rtl="0">
              <a:spcBef>
                <a:spcPts val="0"/>
              </a:spcBef>
              <a:buFont typeface="Arial"/>
              <a:buChar char="•"/>
            </a:pPr>
            <a:r>
              <a:rPr lang="ru-RU" dirty="0" smtClean="0"/>
              <a:t>вести учет доходов и расходов; </a:t>
            </a:r>
          </a:p>
          <a:p>
            <a:pPr marL="171450" lvl="0" indent="-171450" rtl="0">
              <a:spcBef>
                <a:spcPts val="0"/>
              </a:spcBef>
              <a:buFont typeface="Arial"/>
              <a:buChar char="•"/>
            </a:pPr>
            <a:r>
              <a:rPr lang="ru-RU" dirty="0" smtClean="0"/>
              <a:t>не тратить больше, чем зарабатываешь; </a:t>
            </a:r>
          </a:p>
          <a:p>
            <a:pPr marL="171450" lvl="0" indent="-171450" rtl="0">
              <a:spcBef>
                <a:spcPts val="0"/>
              </a:spcBef>
              <a:buFont typeface="Arial"/>
              <a:buChar char="•"/>
            </a:pPr>
            <a:r>
              <a:rPr lang="ru-RU" dirty="0" smtClean="0"/>
              <a:t>не брать беспорядочно кредиты; </a:t>
            </a:r>
          </a:p>
          <a:p>
            <a:pPr marL="171450" lvl="0" indent="-171450" rtl="0">
              <a:spcBef>
                <a:spcPts val="0"/>
              </a:spcBef>
              <a:buFont typeface="Arial"/>
              <a:buChar char="•"/>
            </a:pPr>
            <a:r>
              <a:rPr lang="ru-RU" dirty="0" smtClean="0"/>
              <a:t>использовать финансовые инструменты для сбережения и накопления денег; </a:t>
            </a:r>
          </a:p>
          <a:p>
            <a:pPr marL="171450" lvl="0" indent="-171450" rtl="0">
              <a:spcBef>
                <a:spcPts val="0"/>
              </a:spcBef>
              <a:buFont typeface="Arial"/>
              <a:buChar char="•"/>
            </a:pPr>
            <a:r>
              <a:rPr lang="ru-RU" dirty="0" smtClean="0"/>
              <a:t>иметь финансовую «подушку безопасности»; </a:t>
            </a:r>
          </a:p>
          <a:p>
            <a:pPr marL="171450" lvl="0" indent="-171450" rtl="0">
              <a:spcBef>
                <a:spcPts val="0"/>
              </a:spcBef>
              <a:buFont typeface="Arial"/>
              <a:buChar char="•"/>
            </a:pPr>
            <a:r>
              <a:rPr lang="ru-RU" dirty="0" smtClean="0"/>
              <a:t>знать, где найти нужную информацию о финансах и финансовых инструментах; </a:t>
            </a:r>
          </a:p>
          <a:p>
            <a:pPr marL="171450" lvl="0" indent="-171450" rtl="0">
              <a:spcBef>
                <a:spcPts val="0"/>
              </a:spcBef>
              <a:buFont typeface="Arial"/>
              <a:buChar char="•"/>
            </a:pPr>
            <a:r>
              <a:rPr lang="ru-RU" dirty="0" smtClean="0"/>
              <a:t>выяснить, куда стоит обратиться, если ваши финансовые права нарушены. </a:t>
            </a:r>
          </a:p>
          <a:p>
            <a:pPr lvl="0" rtl="0">
              <a:spcBef>
                <a:spcPts val="0"/>
              </a:spcBef>
              <a:buNone/>
            </a:pPr>
            <a:endParaRPr lang="ru-RU" dirty="0" smtClean="0"/>
          </a:p>
          <a:p>
            <a:pPr lvl="0" rtl="0">
              <a:spcBef>
                <a:spcPts val="0"/>
              </a:spcBef>
              <a:buNone/>
            </a:pPr>
            <a:r>
              <a:rPr lang="ru-RU" dirty="0" smtClean="0"/>
              <a:t>Если родители берут кредиты на предметы роскоши, но пренебрегают формированием сбережений, чередуют швыряние денег на ветер с режимом жесткой экономии, смогут ли они привить ребенку разумное отношение к деньгам? Для взрослых, с которых дети берут пример, важно взвешенно относиться к своим тратам, быть финансово осмотрительными и контролировать доходы и расходы.</a:t>
            </a:r>
            <a:endParaRPr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ru-RU" b="1" dirty="0" smtClean="0"/>
              <a:t>Подведем итоги:</a:t>
            </a:r>
          </a:p>
          <a:p>
            <a:pPr lvl="0" rtl="0">
              <a:spcBef>
                <a:spcPts val="0"/>
              </a:spcBef>
              <a:buNone/>
            </a:pPr>
            <a:endParaRPr lang="ru-RU" dirty="0" smtClean="0"/>
          </a:p>
          <a:p>
            <a:pPr marL="171450" lvl="0" indent="-171450" rtl="0">
              <a:spcBef>
                <a:spcPts val="0"/>
              </a:spcBef>
              <a:buFont typeface="Arial"/>
              <a:buChar char="•"/>
            </a:pPr>
            <a:r>
              <a:rPr lang="ru-RU" dirty="0" smtClean="0"/>
              <a:t>Карманные деньги важны для формирования финансовой грамотности ребенка</a:t>
            </a:r>
            <a:r>
              <a:rPr lang="ru-RU" baseline="0" dirty="0" smtClean="0"/>
              <a:t>. </a:t>
            </a:r>
          </a:p>
          <a:p>
            <a:pPr marL="171450" lvl="0" indent="-171450" rtl="0">
              <a:spcBef>
                <a:spcPts val="0"/>
              </a:spcBef>
              <a:buFont typeface="Arial"/>
              <a:buChar char="•"/>
            </a:pPr>
            <a:r>
              <a:rPr lang="ru-RU" dirty="0" smtClean="0"/>
              <a:t>Выдавайте ребенку регулярно определенную сумму, вне зависимости от его поведения и успехов в школе.</a:t>
            </a:r>
            <a:endParaRPr lang="en-US" dirty="0" smtClean="0"/>
          </a:p>
          <a:p>
            <a:pPr marL="171450" indent="-171450"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dirty="0" smtClean="0"/>
              <a:t>Вместе анализируйте его траты, делитесь</a:t>
            </a:r>
            <a:r>
              <a:rPr lang="ru-RU" baseline="0" dirty="0" smtClean="0"/>
              <a:t> опытом</a:t>
            </a:r>
            <a:r>
              <a:rPr lang="ru-RU" dirty="0" smtClean="0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tabLst/>
              <a:defRPr/>
            </a:pPr>
            <a:r>
              <a:rPr lang="ru-RU" dirty="0" smtClean="0"/>
              <a:t>Будьте примером для ребенка</a:t>
            </a:r>
            <a:r>
              <a:rPr lang="ru-RU" baseline="0" dirty="0" smtClean="0"/>
              <a:t> — будьте</a:t>
            </a:r>
            <a:r>
              <a:rPr lang="ru-RU" dirty="0" smtClean="0"/>
              <a:t> финансово осмотрительными,</a:t>
            </a:r>
            <a:r>
              <a:rPr lang="ru-RU" baseline="0" dirty="0" smtClean="0"/>
              <a:t> </a:t>
            </a:r>
            <a:r>
              <a:rPr lang="ru-RU" dirty="0" smtClean="0"/>
              <a:t>контролируйте доходы и расходы.</a:t>
            </a:r>
          </a:p>
          <a:p>
            <a:pPr marL="171450" indent="-171450">
              <a:buClr>
                <a:schemeClr val="dk1"/>
              </a:buClr>
              <a:buSzPct val="100000"/>
              <a:buFont typeface="Arial"/>
              <a:buChar char="•"/>
            </a:pPr>
            <a:endParaRPr lang="ru-RU" dirty="0" smtClean="0"/>
          </a:p>
          <a:p>
            <a:pPr lvl="0" rtl="0">
              <a:spcBef>
                <a:spcPts val="0"/>
              </a:spcBef>
              <a:buNone/>
            </a:pPr>
            <a:endParaRPr lang="ru-RU" dirty="0" smtClean="0"/>
          </a:p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112713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26855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/>
              <a:t>Давать или не давать карманные деньги?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В нашей стране нет закона, по которому родители обязаны выдавать детям карманные деньги (к примеру, в Германии власти рекомендуют родителям, сколько евро в месяц выдавать детям разного возраста). Решение,</a:t>
            </a:r>
            <a:r>
              <a:rPr lang="ru-RU" baseline="0" dirty="0" smtClean="0"/>
              <a:t> </a:t>
            </a:r>
            <a:r>
              <a:rPr lang="ru-RU" dirty="0" smtClean="0"/>
              <a:t>давать или не давать, всегда остается за семьей. Но правильному обращению с финансами ребенка могут научить только родители.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127617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ru-RU" b="1" dirty="0" smtClean="0"/>
              <a:t>Аргументы противников карманных денег: </a:t>
            </a:r>
          </a:p>
          <a:p>
            <a:pPr lvl="0" rtl="0">
              <a:spcBef>
                <a:spcPts val="0"/>
              </a:spcBef>
              <a:buNone/>
            </a:pPr>
            <a:endParaRPr lang="ru-RU" dirty="0" smtClean="0"/>
          </a:p>
          <a:p>
            <a:pPr marL="171450" lvl="0" indent="-171450" rtl="0">
              <a:spcBef>
                <a:spcPts val="0"/>
              </a:spcBef>
              <a:buFont typeface="Arial"/>
              <a:buChar char="•"/>
            </a:pPr>
            <a:r>
              <a:rPr lang="ru-RU" dirty="0" smtClean="0"/>
              <a:t>все необходимое у ребенка и так есть; </a:t>
            </a:r>
          </a:p>
          <a:p>
            <a:pPr marL="171450" lvl="0" indent="-171450" rtl="0">
              <a:spcBef>
                <a:spcPts val="0"/>
              </a:spcBef>
              <a:buFont typeface="Arial"/>
              <a:buChar char="•"/>
            </a:pPr>
            <a:r>
              <a:rPr lang="ru-RU" dirty="0" smtClean="0"/>
              <a:t>он все равно потратит их на ерунду; </a:t>
            </a:r>
          </a:p>
          <a:p>
            <a:pPr marL="171450" lvl="0" indent="-171450" rtl="0">
              <a:spcBef>
                <a:spcPts val="0"/>
              </a:spcBef>
              <a:buFont typeface="Arial"/>
              <a:buChar char="•"/>
            </a:pPr>
            <a:r>
              <a:rPr lang="ru-RU" dirty="0" smtClean="0"/>
              <a:t>он не будет знать цену деньгам; </a:t>
            </a:r>
          </a:p>
          <a:p>
            <a:pPr marL="171450" lvl="0" indent="-171450" rtl="0">
              <a:spcBef>
                <a:spcPts val="0"/>
              </a:spcBef>
              <a:buFont typeface="Arial"/>
              <a:buChar char="•"/>
            </a:pPr>
            <a:r>
              <a:rPr lang="ru-RU" dirty="0" smtClean="0"/>
              <a:t>он станет жадным, будет шантажировать родителей. </a:t>
            </a:r>
          </a:p>
          <a:p>
            <a:pPr lvl="0" rtl="0">
              <a:spcBef>
                <a:spcPts val="0"/>
              </a:spcBef>
              <a:buNone/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/>
              <a:t>Риски, которые озвучивают противники карманных денег, действительно существуют, если родители не пытаются воспитать в ребенке правильное отношение к деньгам, а просто откупаются от него: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ru-RU" dirty="0" smtClean="0"/>
              <a:t>дают ребенку бессистемно большие суммы;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ru-RU" dirty="0" smtClean="0"/>
              <a:t>не подсказывают, как рациональнее использовать деньги;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ru-RU" dirty="0" smtClean="0"/>
              <a:t>не обсуждают с ребенком его неразумные траты, а ругают его за них;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ru-RU" dirty="0" smtClean="0"/>
              <a:t>используют метод кнута и пряника — дают или не дают деньги в зависимости от поведения ребенка.</a:t>
            </a:r>
          </a:p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ru-RU" b="1" dirty="0" smtClean="0"/>
              <a:t>Положительное влияние карманных денег возможно, только если сами родители действуют ответственно: </a:t>
            </a:r>
          </a:p>
          <a:p>
            <a:pPr lvl="0" rtl="0">
              <a:spcBef>
                <a:spcPts val="0"/>
              </a:spcBef>
              <a:buNone/>
            </a:pPr>
            <a:endParaRPr lang="ru-RU" dirty="0" smtClean="0"/>
          </a:p>
          <a:p>
            <a:pPr marL="171450" lvl="0" indent="-171450" rtl="0">
              <a:spcBef>
                <a:spcPts val="0"/>
              </a:spcBef>
              <a:buFont typeface="Arial"/>
              <a:buChar char="•"/>
            </a:pPr>
            <a:r>
              <a:rPr lang="ru-RU" dirty="0" smtClean="0"/>
              <a:t>выдают ребенку регулярно небольшие суммы (вне зависимости от его поведения или отметок в школе); </a:t>
            </a:r>
          </a:p>
          <a:p>
            <a:pPr marL="171450" lvl="0" indent="-171450" rtl="0">
              <a:spcBef>
                <a:spcPts val="0"/>
              </a:spcBef>
              <a:buFont typeface="Arial"/>
              <a:buChar char="•"/>
            </a:pPr>
            <a:r>
              <a:rPr lang="ru-RU" dirty="0" smtClean="0"/>
              <a:t>помогают подобрать инструменты для накопления (будь то конверт, копилка или банковская карта); </a:t>
            </a:r>
          </a:p>
          <a:p>
            <a:pPr marL="171450" lvl="0" indent="-171450" rtl="0">
              <a:spcBef>
                <a:spcPts val="0"/>
              </a:spcBef>
              <a:buFont typeface="Arial"/>
              <a:buChar char="•"/>
            </a:pPr>
            <a:r>
              <a:rPr lang="ru-RU" dirty="0" smtClean="0"/>
              <a:t>обсуждают с ребенком его траты, его права и обязанности в отношении денег, делятся своим опытом, анализируют его опыт — тема денег не должна быть стыдной и неудобной; </a:t>
            </a:r>
          </a:p>
          <a:p>
            <a:pPr marL="171450" lvl="0" indent="-171450" rtl="0">
              <a:spcBef>
                <a:spcPts val="0"/>
              </a:spcBef>
              <a:buFont typeface="Arial"/>
              <a:buChar char="•"/>
            </a:pPr>
            <a:r>
              <a:rPr lang="ru-RU" dirty="0" smtClean="0"/>
              <a:t>придерживаются правил: например, если ребенок потратил все деньги, выданные ему на неделю, за день и просит еще — ему придется подождать назначенного дня.</a:t>
            </a: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ru-RU" b="1" dirty="0" smtClean="0"/>
              <a:t>Если родители действуют ответственно, то </a:t>
            </a:r>
            <a:r>
              <a:rPr lang="ru-RU" b="1" baseline="0" dirty="0" smtClean="0"/>
              <a:t>ребенок:</a:t>
            </a:r>
          </a:p>
          <a:p>
            <a:pPr lvl="0" rtl="0">
              <a:spcBef>
                <a:spcPts val="0"/>
              </a:spcBef>
              <a:buNone/>
            </a:pPr>
            <a:endParaRPr lang="ru-RU" dirty="0" smtClean="0"/>
          </a:p>
          <a:p>
            <a:pPr marL="171450" lvl="0" indent="-171450" rtl="0">
              <a:spcBef>
                <a:spcPts val="0"/>
              </a:spcBef>
              <a:buFont typeface="Arial"/>
              <a:buChar char="•"/>
            </a:pPr>
            <a:r>
              <a:rPr lang="ru-RU" dirty="0" smtClean="0"/>
              <a:t>научится ставить и достигать финансовые цели; </a:t>
            </a:r>
          </a:p>
          <a:p>
            <a:pPr marL="171450" lvl="0" indent="-171450" rtl="0">
              <a:spcBef>
                <a:spcPts val="0"/>
              </a:spcBef>
              <a:buFont typeface="Arial"/>
              <a:buChar char="•"/>
            </a:pPr>
            <a:r>
              <a:rPr lang="ru-RU" dirty="0" smtClean="0"/>
              <a:t>оценит преимущества финансовой независимости; </a:t>
            </a:r>
          </a:p>
          <a:p>
            <a:pPr marL="171450" lvl="0" indent="-171450" rtl="0">
              <a:spcBef>
                <a:spcPts val="0"/>
              </a:spcBef>
              <a:buFont typeface="Arial"/>
              <a:buChar char="•"/>
            </a:pPr>
            <a:r>
              <a:rPr lang="ru-RU" dirty="0" smtClean="0"/>
              <a:t>поймет цену деньгам, научится сберегать и тратить с умом; </a:t>
            </a:r>
          </a:p>
          <a:p>
            <a:pPr marL="171450" lvl="0" indent="-171450" rtl="0">
              <a:spcBef>
                <a:spcPts val="0"/>
              </a:spcBef>
              <a:buFont typeface="Arial"/>
              <a:buChar char="•"/>
            </a:pPr>
            <a:r>
              <a:rPr lang="ru-RU" dirty="0" smtClean="0"/>
              <a:t>не только научится пользоваться наличными, но и освоит современные средства платежа (банковскую карту, электронный кошелек) при поддержке родителей; </a:t>
            </a:r>
          </a:p>
          <a:p>
            <a:pPr marL="171450" lvl="0" indent="-171450" rtl="0">
              <a:spcBef>
                <a:spcPts val="0"/>
              </a:spcBef>
              <a:buFont typeface="Arial"/>
              <a:buChar char="•"/>
            </a:pPr>
            <a:r>
              <a:rPr lang="ru-RU" dirty="0" smtClean="0"/>
              <a:t>не будет </a:t>
            </a:r>
            <a:r>
              <a:rPr lang="ru-RU" dirty="0" err="1" smtClean="0"/>
              <a:t>комплексовать</a:t>
            </a:r>
            <a:r>
              <a:rPr lang="ru-RU" dirty="0" smtClean="0"/>
              <a:t> на фоне сверстников, у которых есть деньги на карманные расходы, — а это важно для подростков. </a:t>
            </a:r>
          </a:p>
          <a:p>
            <a:pPr marL="171450" lvl="0" indent="-171450" rtl="0">
              <a:spcBef>
                <a:spcPts val="0"/>
              </a:spcBef>
              <a:buFont typeface="Arial"/>
              <a:buChar char="•"/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ru-RU" b="1" dirty="0" smtClean="0"/>
              <a:t>С какого возраста можно давать детям деньги и сколько? </a:t>
            </a:r>
          </a:p>
          <a:p>
            <a:pPr lvl="0" rtl="0">
              <a:spcBef>
                <a:spcPts val="0"/>
              </a:spcBef>
              <a:buNone/>
            </a:pPr>
            <a:endParaRPr lang="ru-RU" dirty="0" smtClean="0"/>
          </a:p>
          <a:p>
            <a:pPr lvl="0" rtl="0">
              <a:spcBef>
                <a:spcPts val="0"/>
              </a:spcBef>
              <a:buNone/>
            </a:pPr>
            <a:r>
              <a:rPr lang="ru-RU" dirty="0" smtClean="0"/>
              <a:t>Гражданский кодекс позволяет совершать мелкие сделки с 6 лет. Мелкие сделки — это покупки на небольшие суммы, каждодневные траты, например на хлеб в булочной. Как правило, к этому возрасту дети уже жаждут самостоятельности: «Мама, ты отойди, как будто я один покупаю». Так что дошкольникам уже можно выдавать небольшие суммы. Как правило, чем ребенок старше, тем больше карманных денег он получает — и тем выше ответственность за то, как он распоряжается своими средствами. </a:t>
            </a:r>
          </a:p>
        </p:txBody>
      </p:sp>
    </p:spTree>
    <p:extLst>
      <p:ext uri="{BB962C8B-B14F-4D97-AF65-F5344CB8AC3E}">
        <p14:creationId xmlns:p14="http://schemas.microsoft.com/office/powerpoint/2010/main" val="11907514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ru-RU" b="1" dirty="0" smtClean="0"/>
              <a:t>Сколько</a:t>
            </a:r>
            <a:r>
              <a:rPr lang="ru-RU" b="1" baseline="0" dirty="0" smtClean="0"/>
              <a:t> денег выдавать на карманные расходы?</a:t>
            </a:r>
          </a:p>
          <a:p>
            <a:pPr lvl="0" rtl="0">
              <a:spcBef>
                <a:spcPts val="0"/>
              </a:spcBef>
              <a:buNone/>
            </a:pPr>
            <a:endParaRPr lang="ru-RU" baseline="0" dirty="0" smtClean="0"/>
          </a:p>
          <a:p>
            <a:pPr lvl="0" rtl="0">
              <a:spcBef>
                <a:spcPts val="0"/>
              </a:spcBef>
              <a:buNone/>
            </a:pPr>
            <a:r>
              <a:rPr lang="ru-RU" dirty="0" smtClean="0"/>
              <a:t>Размер суммы в первую очередь зависит от доходов и расходов семьи. Возможно, будет разумно поинтересоваться (у ребенка, у других родителей, у учителя), сколько в среднем выдают его одноклассникам. Важно соблюсти баланс, чтобы ребенок не чувствовал себя обделенным, но и не выглядел неуместно богатым на фоне остальных детей.</a:t>
            </a:r>
          </a:p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Shape 8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ru-RU" b="1" dirty="0" smtClean="0"/>
              <a:t>Платить ли детям за помощь по дому? </a:t>
            </a:r>
          </a:p>
          <a:p>
            <a:pPr lvl="0" rtl="0">
              <a:spcBef>
                <a:spcPts val="0"/>
              </a:spcBef>
              <a:buNone/>
            </a:pPr>
            <a:endParaRPr lang="ru-RU" dirty="0" smtClean="0"/>
          </a:p>
          <a:p>
            <a:pPr lvl="0" rtl="0">
              <a:spcBef>
                <a:spcPts val="0"/>
              </a:spcBef>
              <a:buNone/>
            </a:pPr>
            <a:r>
              <a:rPr lang="ru-RU" dirty="0" smtClean="0"/>
              <a:t>Не стоит </a:t>
            </a:r>
            <a:r>
              <a:rPr lang="ru-RU" dirty="0" err="1" smtClean="0"/>
              <a:t>монетизировать</a:t>
            </a:r>
            <a:r>
              <a:rPr lang="ru-RU" dirty="0" smtClean="0"/>
              <a:t> заботу друг о друге, ведь домашняя работа — это общее семейное дело. У ребенка есть обязанности: ходить в школу, делать уроки, поддерживать порядок в своей комнате, помогать родителям по хозяйству. Но могут быть экстраординарные задачи, которые ребенок выполнит (самостоятельно или с помощью взрослых) и получит за это деньги, например, покраска забора у соседки на даче, настройка компьютера или создание сайта.</a:t>
            </a: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 userDrawn="1"/>
        </p:nvSpPr>
        <p:spPr>
          <a:xfrm>
            <a:off x="0" y="0"/>
            <a:ext cx="4595751" cy="5143500"/>
          </a:xfrm>
          <a:prstGeom prst="rect">
            <a:avLst/>
          </a:prstGeom>
          <a:solidFill>
            <a:srgbClr val="FC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3652" y="2939432"/>
            <a:ext cx="3872100" cy="1241425"/>
          </a:xfrm>
        </p:spPr>
        <p:txBody>
          <a:bodyPr>
            <a:normAutofit/>
          </a:bodyPr>
          <a:lstStyle>
            <a:lvl1pPr marL="0" indent="0" algn="l">
              <a:buFont typeface="Arial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 hasCustomPrompt="1"/>
          </p:nvPr>
        </p:nvSpPr>
        <p:spPr>
          <a:xfrm>
            <a:off x="719139" y="950027"/>
            <a:ext cx="3876612" cy="171175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67105" y="4612883"/>
            <a:ext cx="452005" cy="255999"/>
          </a:xfrm>
          <a:prstGeom prst="rect">
            <a:avLst/>
          </a:prstGeom>
        </p:spPr>
        <p:txBody>
          <a:bodyPr/>
          <a:lstStyle>
            <a:lvl1pPr algn="ctr">
              <a:defRPr b="0" i="0">
                <a:latin typeface="Calibri Light" charset="0"/>
                <a:ea typeface="Calibri Light" charset="0"/>
                <a:cs typeface="Calibri Light" charset="0"/>
              </a:defRPr>
            </a:lvl1pPr>
          </a:lstStyle>
          <a:p>
            <a:fld id="{9FE97546-8787-B343-92AD-F331FD1CFF0A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9072" y="-117103"/>
            <a:ext cx="1903680" cy="1055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651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453" userDrawn="1">
          <p15:clr>
            <a:srgbClr val="FBAE40"/>
          </p15:clr>
        </p15:guide>
        <p15:guide id="2" orient="horz" pos="1053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3651" y="1751899"/>
            <a:ext cx="4228359" cy="1241425"/>
          </a:xfrm>
        </p:spPr>
        <p:txBody>
          <a:bodyPr>
            <a:normAutofit/>
          </a:bodyPr>
          <a:lstStyle>
            <a:lvl1pPr marL="285750" indent="-285750" algn="l">
              <a:buFont typeface="Arial" charset="0"/>
              <a:buChar char="•"/>
              <a:defRPr sz="18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 hasCustomPrompt="1"/>
          </p:nvPr>
        </p:nvSpPr>
        <p:spPr>
          <a:xfrm>
            <a:off x="719139" y="468601"/>
            <a:ext cx="4232872" cy="993775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67105" y="4612883"/>
            <a:ext cx="452005" cy="255999"/>
          </a:xfrm>
          <a:prstGeom prst="rect">
            <a:avLst/>
          </a:prstGeom>
        </p:spPr>
        <p:txBody>
          <a:bodyPr/>
          <a:lstStyle>
            <a:lvl1pPr algn="ctr">
              <a:defRPr b="0" i="0">
                <a:latin typeface="Calibri Light" charset="0"/>
                <a:ea typeface="Calibri Light" charset="0"/>
                <a:cs typeface="Calibri Light" charset="0"/>
              </a:defRPr>
            </a:lvl1pPr>
          </a:lstStyle>
          <a:p>
            <a:fld id="{9FE97546-8787-B343-92AD-F331FD1CFF0A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649" y="0"/>
            <a:ext cx="705351" cy="7011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453">
          <p15:clr>
            <a:srgbClr val="FBAE40"/>
          </p15:clr>
        </p15:guide>
        <p15:guide id="2" orient="horz" pos="509" userDrawn="1">
          <p15:clr>
            <a:srgbClr val="FBAE40"/>
          </p15:clr>
        </p15:guide>
        <p15:guide id="3" orient="horz" pos="1257" userDrawn="1">
          <p15:clr>
            <a:srgbClr val="FBAE40"/>
          </p15:clr>
        </p15:guide>
        <p15:guide id="4" orient="horz" pos="894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 hasCustomPrompt="1"/>
          </p:nvPr>
        </p:nvSpPr>
        <p:spPr>
          <a:xfrm>
            <a:off x="0" y="2071769"/>
            <a:ext cx="9143999" cy="99377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67105" y="4612883"/>
            <a:ext cx="452005" cy="255999"/>
          </a:xfrm>
          <a:prstGeom prst="rect">
            <a:avLst/>
          </a:prstGeom>
        </p:spPr>
        <p:txBody>
          <a:bodyPr/>
          <a:lstStyle>
            <a:lvl1pPr algn="ctr">
              <a:defRPr b="0" i="0">
                <a:latin typeface="Calibri Light" charset="0"/>
                <a:ea typeface="Calibri Light" charset="0"/>
                <a:cs typeface="Calibri Light" charset="0"/>
              </a:defRPr>
            </a:lvl1pPr>
          </a:lstStyle>
          <a:p>
            <a:fld id="{9FE97546-8787-B343-92AD-F331FD1CFF0A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649" y="0"/>
            <a:ext cx="705351" cy="7011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extLst>
    <p:ext uri="{DCECCB84-F9BA-43D5-87BE-67443E8EF086}">
      <p15:sldGuideLst xmlns:p15="http://schemas.microsoft.com/office/powerpoint/2012/main">
        <p15:guide id="1" pos="45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170" y="15408"/>
            <a:ext cx="5842659" cy="3235649"/>
          </a:xfrm>
          <a:prstGeom prst="rect">
            <a:avLst/>
          </a:prstGeom>
        </p:spPr>
      </p:pic>
      <p:sp>
        <p:nvSpPr>
          <p:cNvPr id="11" name="Прямоугольник 10"/>
          <p:cNvSpPr/>
          <p:nvPr userDrawn="1"/>
        </p:nvSpPr>
        <p:spPr>
          <a:xfrm>
            <a:off x="0" y="2939432"/>
            <a:ext cx="9155874" cy="2204068"/>
          </a:xfrm>
          <a:prstGeom prst="rect">
            <a:avLst/>
          </a:prstGeom>
          <a:solidFill>
            <a:srgbClr val="FC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3652" y="3253838"/>
            <a:ext cx="3598967" cy="1615043"/>
          </a:xfrm>
        </p:spPr>
        <p:txBody>
          <a:bodyPr>
            <a:normAutofit/>
          </a:bodyPr>
          <a:lstStyle>
            <a:lvl1pPr marL="0" indent="0" algn="l">
              <a:buFont typeface="Arial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67105" y="4612883"/>
            <a:ext cx="452005" cy="255999"/>
          </a:xfrm>
          <a:prstGeom prst="rect">
            <a:avLst/>
          </a:prstGeom>
        </p:spPr>
        <p:txBody>
          <a:bodyPr/>
          <a:lstStyle>
            <a:lvl1pPr algn="ctr">
              <a:defRPr b="0" i="0">
                <a:latin typeface="Calibri Light" charset="0"/>
                <a:ea typeface="Calibri Light" charset="0"/>
                <a:cs typeface="Calibri Light" charset="0"/>
              </a:defRPr>
            </a:lvl1pPr>
          </a:lstStyle>
          <a:p>
            <a:fld id="{9FE97546-8787-B343-92AD-F331FD1CFF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одзаголовок 2"/>
          <p:cNvSpPr txBox="1">
            <a:spLocks/>
          </p:cNvSpPr>
          <p:nvPr userDrawn="1"/>
        </p:nvSpPr>
        <p:spPr>
          <a:xfrm>
            <a:off x="4619500" y="3253838"/>
            <a:ext cx="3871355" cy="16150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charset="0"/>
              <a:buNone/>
              <a:defRPr sz="2400" b="0" i="0" kern="1200">
                <a:solidFill>
                  <a:schemeClr val="tx1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Образец подзаголовка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pos="453">
          <p15:clr>
            <a:srgbClr val="FBAE40"/>
          </p15:clr>
        </p15:guide>
        <p15:guide id="2" orient="horz" pos="2232" userDrawn="1">
          <p15:clr>
            <a:srgbClr val="FBAE40"/>
          </p15:clr>
        </p15:guide>
        <p15:guide id="3" pos="2903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153413"/>
            <a:ext cx="3135828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1" y="3040083"/>
            <a:ext cx="2292680" cy="1592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562015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2" r:id="rId3"/>
    <p:sldLayoutId id="2147483664" r:id="rId4"/>
  </p:sldLayoutIdLst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E86859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1800" b="0" i="0" kern="1200">
          <a:solidFill>
            <a:schemeClr val="tx1"/>
          </a:solidFill>
          <a:latin typeface="Calibri Light" charset="0"/>
          <a:ea typeface="Calibri Light" charset="0"/>
          <a:cs typeface="Calibri Light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8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ctrTitle"/>
          </p:nvPr>
        </p:nvSpPr>
        <p:spPr>
          <a:xfrm>
            <a:off x="617517" y="1079405"/>
            <a:ext cx="3920211" cy="1640045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l" rtl="0">
              <a:lnSpc>
                <a:spcPct val="115000"/>
              </a:lnSpc>
              <a:spcBef>
                <a:spcPts val="0"/>
              </a:spcBef>
              <a:spcAft>
                <a:spcPts val="300"/>
              </a:spcAft>
              <a:buClr>
                <a:schemeClr val="dk1"/>
              </a:buClr>
              <a:buSzPct val="42307"/>
              <a:buFont typeface="Arial"/>
              <a:buNone/>
            </a:pPr>
            <a:r>
              <a:rPr lang="ru" sz="4400" spc="1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КАРМАННЫЕ ДЕНЬГИ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7517" y="3015993"/>
            <a:ext cx="38585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" sz="2400" dirty="0">
                <a:solidFill>
                  <a:schemeClr val="tx1"/>
                </a:solidFill>
                <a:latin typeface="+mn-lt"/>
                <a:ea typeface="Calibri Light" charset="0"/>
                <a:cs typeface="Calibri Light" charset="0"/>
              </a:rPr>
              <a:t>Научите детей правильно распоряжаться финансами</a:t>
            </a:r>
            <a:endParaRPr lang="ru-RU" sz="2400" dirty="0">
              <a:solidFill>
                <a:schemeClr val="tx1"/>
              </a:solidFill>
              <a:latin typeface="+mn-lt"/>
              <a:ea typeface="Calibri Light" charset="0"/>
              <a:cs typeface="Calibri Light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7728" y="558141"/>
            <a:ext cx="4323655" cy="43226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5526" y="2001282"/>
            <a:ext cx="4442116" cy="2451966"/>
          </a:xfrm>
        </p:spPr>
        <p:txBody>
          <a:bodyPr>
            <a:normAutofit/>
          </a:bodyPr>
          <a:lstStyle/>
          <a:p>
            <a:r>
              <a:rPr lang="en-US" dirty="0" err="1"/>
              <a:t>Д</a:t>
            </a:r>
            <a:r>
              <a:rPr lang="ru-RU" dirty="0" err="1"/>
              <a:t>елайте</a:t>
            </a:r>
            <a:r>
              <a:rPr lang="ru-RU" dirty="0"/>
              <a:t> это </a:t>
            </a:r>
            <a:r>
              <a:rPr lang="ru" dirty="0"/>
              <a:t>деликатно</a:t>
            </a:r>
            <a:r>
              <a:rPr lang="ru-RU" dirty="0"/>
              <a:t>, д</a:t>
            </a:r>
            <a:r>
              <a:rPr lang="ru" dirty="0"/>
              <a:t>оверяйте ребенку</a:t>
            </a:r>
            <a:endParaRPr lang="en-US" dirty="0"/>
          </a:p>
          <a:p>
            <a:r>
              <a:rPr lang="ru-RU" dirty="0"/>
              <a:t>Ребенок наверняка </a:t>
            </a:r>
            <a:r>
              <a:rPr lang="ru" dirty="0"/>
              <a:t>совершит ошибки</a:t>
            </a:r>
            <a:r>
              <a:rPr lang="ru-RU" dirty="0"/>
              <a:t> </a:t>
            </a:r>
            <a:r>
              <a:rPr lang="ru" dirty="0"/>
              <a:t>— это цена финансовой грамотности</a:t>
            </a:r>
            <a:endParaRPr lang="ru-RU" dirty="0"/>
          </a:p>
          <a:p>
            <a:endParaRPr lang="ru-RU" dirty="0"/>
          </a:p>
        </p:txBody>
      </p:sp>
      <p:sp>
        <p:nvSpPr>
          <p:cNvPr id="96" name="Shape 96"/>
          <p:cNvSpPr txBox="1">
            <a:spLocks noGrp="1"/>
          </p:cNvSpPr>
          <p:nvPr>
            <p:ph type="title"/>
          </p:nvPr>
        </p:nvSpPr>
        <p:spPr>
          <a:xfrm>
            <a:off x="731014" y="492351"/>
            <a:ext cx="4232872" cy="1193944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algn="l">
              <a:lnSpc>
                <a:spcPct val="115000"/>
              </a:lnSpc>
              <a:buClr>
                <a:srgbClr val="000000"/>
              </a:buClr>
              <a:buSzPct val="61111"/>
            </a:pPr>
            <a:r>
              <a:rPr lang="ru" sz="3600" dirty="0" smtClean="0">
                <a:solidFill>
                  <a:srgbClr val="E86859"/>
                </a:solidFill>
                <a:latin typeface="Calibri" charset="0"/>
                <a:ea typeface="Calibri" charset="0"/>
                <a:cs typeface="Calibri" charset="0"/>
              </a:rPr>
              <a:t>КОНТРОЛИРОВАТЬ </a:t>
            </a:r>
            <a:r>
              <a:rPr lang="ru-RU" sz="3600" dirty="0" smtClean="0">
                <a:solidFill>
                  <a:srgbClr val="E86859"/>
                </a:solidFill>
                <a:latin typeface="Calibri" charset="0"/>
                <a:ea typeface="Calibri" charset="0"/>
                <a:cs typeface="Calibri" charset="0"/>
              </a:rPr>
              <a:t>ЛИ </a:t>
            </a:r>
            <a:r>
              <a:rPr lang="ru" sz="3600" dirty="0" smtClean="0">
                <a:solidFill>
                  <a:srgbClr val="E86859"/>
                </a:solidFill>
                <a:latin typeface="Calibri" charset="0"/>
                <a:ea typeface="Calibri" charset="0"/>
                <a:cs typeface="Calibri" charset="0"/>
              </a:rPr>
              <a:t>ТРАТЫ </a:t>
            </a:r>
            <a:r>
              <a:rPr lang="ru" sz="3600" dirty="0">
                <a:solidFill>
                  <a:srgbClr val="E86859"/>
                </a:solidFill>
                <a:latin typeface="Calibri" charset="0"/>
                <a:ea typeface="Calibri" charset="0"/>
                <a:cs typeface="Calibri" charset="0"/>
              </a:rPr>
              <a:t>РЕБЕНКА?</a:t>
            </a:r>
            <a:endParaRPr sz="3600" dirty="0">
              <a:solidFill>
                <a:srgbClr val="E86859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731" y="96487"/>
            <a:ext cx="5048224" cy="5047013"/>
          </a:xfrm>
          <a:prstGeom prst="rect">
            <a:avLst/>
          </a:prstGeom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7546-8787-B343-92AD-F331FD1CFF0A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5526" y="1995487"/>
            <a:ext cx="4501492" cy="2465613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SzPct val="100000"/>
              <a:buNone/>
            </a:pPr>
            <a:r>
              <a:rPr lang="en-US" dirty="0" err="1"/>
              <a:t>Н</a:t>
            </a:r>
            <a:r>
              <a:rPr lang="ru-RU" dirty="0"/>
              <a:t>а </a:t>
            </a:r>
            <a:r>
              <a:rPr lang="ru" dirty="0"/>
              <a:t>примере денег можно объяснить ребенку </a:t>
            </a:r>
            <a:r>
              <a:rPr lang="ru-RU" dirty="0"/>
              <a:t>важную </a:t>
            </a:r>
            <a:r>
              <a:rPr lang="ru" dirty="0"/>
              <a:t>последовательность:</a:t>
            </a:r>
            <a:endParaRPr lang="ru-RU" dirty="0"/>
          </a:p>
          <a:p>
            <a:pPr marL="0" indent="0">
              <a:lnSpc>
                <a:spcPct val="100000"/>
              </a:lnSpc>
              <a:buSzPct val="100000"/>
              <a:buNone/>
            </a:pPr>
            <a:r>
              <a:rPr lang="ru-RU" dirty="0" smtClean="0"/>
              <a:t>1</a:t>
            </a:r>
            <a:r>
              <a:rPr lang="ru-RU" dirty="0"/>
              <a:t>. У</a:t>
            </a:r>
            <a:r>
              <a:rPr lang="ru" dirty="0"/>
              <a:t> меня есть </a:t>
            </a:r>
            <a:r>
              <a:rPr lang="ru" dirty="0" smtClean="0"/>
              <a:t>цель. </a:t>
            </a:r>
            <a:endParaRPr lang="ru-RU" dirty="0"/>
          </a:p>
          <a:p>
            <a:pPr marL="0" indent="0">
              <a:lnSpc>
                <a:spcPct val="100000"/>
              </a:lnSpc>
              <a:buSzPct val="100000"/>
              <a:buNone/>
            </a:pPr>
            <a:r>
              <a:rPr lang="ru-RU" dirty="0"/>
              <a:t>2. Я</a:t>
            </a:r>
            <a:r>
              <a:rPr lang="ru" dirty="0"/>
              <a:t> ограничиваю себя ради </a:t>
            </a:r>
            <a:r>
              <a:rPr lang="ru" dirty="0" smtClean="0"/>
              <a:t>цели.  </a:t>
            </a:r>
            <a:endParaRPr lang="ru-RU" dirty="0"/>
          </a:p>
          <a:p>
            <a:pPr marL="0" indent="0">
              <a:lnSpc>
                <a:spcPct val="100000"/>
              </a:lnSpc>
              <a:buSzPct val="100000"/>
              <a:buNone/>
            </a:pPr>
            <a:r>
              <a:rPr lang="ru-RU" dirty="0"/>
              <a:t>3. Я</a:t>
            </a:r>
            <a:r>
              <a:rPr lang="ru" dirty="0"/>
              <a:t> действую </a:t>
            </a:r>
            <a:r>
              <a:rPr lang="ru" dirty="0" smtClean="0"/>
              <a:t>последовательно. </a:t>
            </a:r>
            <a:endParaRPr lang="ru-RU" dirty="0"/>
          </a:p>
          <a:p>
            <a:pPr marL="0" indent="0">
              <a:lnSpc>
                <a:spcPct val="100000"/>
              </a:lnSpc>
              <a:buSzPct val="100000"/>
              <a:buNone/>
            </a:pPr>
            <a:r>
              <a:rPr lang="ru-RU" dirty="0"/>
              <a:t>4. Я</a:t>
            </a:r>
            <a:r>
              <a:rPr lang="ru" dirty="0"/>
              <a:t> достигаю </a:t>
            </a:r>
            <a:r>
              <a:rPr lang="ru" dirty="0" smtClean="0"/>
              <a:t>цели.</a:t>
            </a:r>
            <a:endParaRPr lang="ru-RU" dirty="0"/>
          </a:p>
          <a:p>
            <a:endParaRPr lang="ru-RU" dirty="0"/>
          </a:p>
        </p:txBody>
      </p:sp>
      <p:sp>
        <p:nvSpPr>
          <p:cNvPr id="102" name="Shape 102"/>
          <p:cNvSpPr txBox="1">
            <a:spLocks noGrp="1"/>
          </p:cNvSpPr>
          <p:nvPr>
            <p:ph type="title"/>
          </p:nvPr>
        </p:nvSpPr>
        <p:spPr>
          <a:xfrm>
            <a:off x="731014" y="468601"/>
            <a:ext cx="4232872" cy="14077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algn="l">
              <a:lnSpc>
                <a:spcPct val="115000"/>
              </a:lnSpc>
              <a:buSzPct val="61111"/>
            </a:pPr>
            <a:r>
              <a:rPr lang="ru" sz="3600" dirty="0">
                <a:solidFill>
                  <a:srgbClr val="E86859"/>
                </a:solidFill>
                <a:latin typeface="Calibri" charset="0"/>
                <a:ea typeface="Calibri" charset="0"/>
                <a:cs typeface="Calibri" charset="0"/>
              </a:rPr>
              <a:t>УЧИТЕ ДЕТЕЙ ДОСТИГАТЬ </a:t>
            </a:r>
            <a:r>
              <a:rPr lang="ru" sz="3600" dirty="0" smtClean="0">
                <a:solidFill>
                  <a:srgbClr val="E86859"/>
                </a:solidFill>
                <a:latin typeface="Calibri" charset="0"/>
                <a:ea typeface="Calibri" charset="0"/>
                <a:cs typeface="Calibri" charset="0"/>
              </a:rPr>
              <a:t>ЦЕЛ</a:t>
            </a:r>
            <a:r>
              <a:rPr lang="ru-RU" sz="3600" dirty="0" smtClean="0">
                <a:solidFill>
                  <a:srgbClr val="E86859"/>
                </a:solidFill>
                <a:latin typeface="Calibri" charset="0"/>
                <a:ea typeface="Calibri" charset="0"/>
                <a:cs typeface="Calibri" charset="0"/>
              </a:rPr>
              <a:t>ЕЙ</a:t>
            </a:r>
            <a:r>
              <a:rPr lang="ru" sz="2000" dirty="0" smtClean="0">
                <a:latin typeface="Calibri" charset="0"/>
                <a:ea typeface="Calibri" charset="0"/>
                <a:cs typeface="Calibri" charset="0"/>
              </a:rPr>
              <a:t/>
            </a:r>
            <a:br>
              <a:rPr lang="ru" sz="2000" dirty="0" smtClean="0">
                <a:latin typeface="Calibri" charset="0"/>
                <a:ea typeface="Calibri" charset="0"/>
                <a:cs typeface="Calibri" charset="0"/>
              </a:rPr>
            </a:br>
            <a:endParaRPr sz="11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60658" y="468601"/>
            <a:ext cx="4383342" cy="4382291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7546-8787-B343-92AD-F331FD1CFF0A}" type="slidenum">
              <a:rPr lang="ru-RU" smtClean="0"/>
              <a:pPr/>
              <a:t>12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>
            <a:spLocks noGrp="1"/>
          </p:cNvSpPr>
          <p:nvPr>
            <p:ph type="title"/>
          </p:nvPr>
        </p:nvSpPr>
        <p:spPr>
          <a:xfrm>
            <a:off x="1" y="1888889"/>
            <a:ext cx="9143999" cy="1609582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l" rtl="0">
              <a:lnSpc>
                <a:spcPct val="115000"/>
              </a:lnSpc>
              <a:spcBef>
                <a:spcPts val="0"/>
              </a:spcBef>
              <a:buNone/>
            </a:pPr>
            <a:endParaRPr sz="1100" dirty="0" smtClean="0"/>
          </a:p>
          <a:p>
            <a:pPr lvl="0" algn="l" rtl="0">
              <a:lnSpc>
                <a:spcPct val="115000"/>
              </a:lnSpc>
              <a:spcBef>
                <a:spcPts val="0"/>
              </a:spcBef>
              <a:buNone/>
            </a:pPr>
            <a:endParaRPr sz="1100" dirty="0" smtClean="0"/>
          </a:p>
          <a:p>
            <a:pPr lvl="0" algn="l" rtl="0">
              <a:lnSpc>
                <a:spcPct val="115000"/>
              </a:lnSpc>
              <a:spcBef>
                <a:spcPts val="0"/>
              </a:spcBef>
              <a:buNone/>
            </a:pPr>
            <a:endParaRPr sz="1100" dirty="0" smtClean="0"/>
          </a:p>
          <a:p>
            <a:pPr lvl="0" rtl="0">
              <a:lnSpc>
                <a:spcPct val="115000"/>
              </a:lnSpc>
              <a:spcBef>
                <a:spcPts val="1800"/>
              </a:spcBef>
              <a:spcAft>
                <a:spcPts val="600"/>
              </a:spcAft>
              <a:buNone/>
            </a:pPr>
            <a:endParaRPr sz="1600" dirty="0" smtClean="0"/>
          </a:p>
          <a:p>
            <a:pPr lvl="0" rtl="0">
              <a:lnSpc>
                <a:spcPct val="115000"/>
              </a:lnSpc>
              <a:spcBef>
                <a:spcPts val="1800"/>
              </a:spcBef>
              <a:spcAft>
                <a:spcPts val="600"/>
              </a:spcAft>
              <a:buNone/>
            </a:pPr>
            <a:endParaRPr sz="1600" dirty="0" smtClean="0"/>
          </a:p>
          <a:p>
            <a:pPr lvl="0" rtl="0">
              <a:lnSpc>
                <a:spcPct val="115000"/>
              </a:lnSpc>
              <a:spcBef>
                <a:spcPts val="1800"/>
              </a:spcBef>
              <a:spcAft>
                <a:spcPts val="600"/>
              </a:spcAft>
              <a:buNone/>
            </a:pPr>
            <a:endParaRPr sz="1600" dirty="0" smtClean="0"/>
          </a:p>
          <a:p>
            <a:pPr lvl="0" rtl="0">
              <a:lnSpc>
                <a:spcPct val="115000"/>
              </a:lnSpc>
              <a:spcBef>
                <a:spcPts val="1800"/>
              </a:spcBef>
              <a:spcAft>
                <a:spcPts val="600"/>
              </a:spcAft>
              <a:buNone/>
            </a:pPr>
            <a:endParaRPr sz="1100" b="1" dirty="0" smtClean="0"/>
          </a:p>
          <a:p>
            <a:pPr lvl="0" algn="l" rtl="0">
              <a:lnSpc>
                <a:spcPct val="115000"/>
              </a:lnSpc>
              <a:spcBef>
                <a:spcPts val="0"/>
              </a:spcBef>
              <a:buNone/>
            </a:pPr>
            <a:endParaRPr sz="1800" b="1" dirty="0" smtClean="0"/>
          </a:p>
          <a:p>
            <a:pPr>
              <a:lnSpc>
                <a:spcPct val="115000"/>
              </a:lnSpc>
              <a:spcAft>
                <a:spcPts val="300"/>
              </a:spcAft>
              <a:buSzPct val="42307"/>
            </a:pPr>
            <a:r>
              <a:rPr lang="ru" sz="4400" spc="100" dirty="0" smtClean="0">
                <a:solidFill>
                  <a:srgbClr val="E86859"/>
                </a:solidFill>
                <a:latin typeface="Calibri" charset="0"/>
                <a:ea typeface="Calibri" charset="0"/>
                <a:cs typeface="Calibri" charset="0"/>
              </a:rPr>
              <a:t>КАК</a:t>
            </a:r>
            <a:r>
              <a:rPr lang="ru-RU" sz="4400" spc="100" dirty="0" smtClean="0">
                <a:solidFill>
                  <a:srgbClr val="E86859"/>
                </a:solidFill>
                <a:latin typeface="Calibri" charset="0"/>
                <a:ea typeface="Calibri" charset="0"/>
                <a:cs typeface="Calibri" charset="0"/>
              </a:rPr>
              <a:t>ИЕ ИНСТРУМЕНТЫ</a:t>
            </a:r>
            <a:r>
              <a:rPr lang="ru" sz="4400" spc="100" dirty="0" smtClean="0">
                <a:solidFill>
                  <a:srgbClr val="E86859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ru-RU" sz="4400" spc="100" dirty="0" smtClean="0">
                <a:solidFill>
                  <a:srgbClr val="E86859"/>
                </a:solidFill>
                <a:latin typeface="Calibri" charset="0"/>
                <a:ea typeface="Calibri" charset="0"/>
                <a:cs typeface="Calibri" charset="0"/>
              </a:rPr>
              <a:t/>
            </a:r>
            <a:br>
              <a:rPr lang="ru-RU" sz="4400" spc="100" dirty="0" smtClean="0">
                <a:solidFill>
                  <a:srgbClr val="E86859"/>
                </a:solidFill>
                <a:latin typeface="Calibri" charset="0"/>
                <a:ea typeface="Calibri" charset="0"/>
                <a:cs typeface="Calibri" charset="0"/>
              </a:rPr>
            </a:br>
            <a:r>
              <a:rPr lang="ru-RU" sz="4400" spc="100" dirty="0" smtClean="0">
                <a:solidFill>
                  <a:srgbClr val="E86859"/>
                </a:solidFill>
                <a:latin typeface="Calibri" charset="0"/>
                <a:ea typeface="Calibri" charset="0"/>
                <a:cs typeface="Calibri" charset="0"/>
              </a:rPr>
              <a:t>ПОМОГУТ</a:t>
            </a:r>
            <a:r>
              <a:rPr lang="ru" sz="4400" spc="100" dirty="0" smtClean="0">
                <a:solidFill>
                  <a:srgbClr val="E86859"/>
                </a:solidFill>
                <a:latin typeface="Calibri" charset="0"/>
                <a:ea typeface="Calibri" charset="0"/>
                <a:cs typeface="Calibri" charset="0"/>
              </a:rPr>
              <a:t> КОПИТЬ?</a:t>
            </a:r>
            <a:r>
              <a:rPr lang="ru" sz="1800" dirty="0" smtClean="0">
                <a:solidFill>
                  <a:srgbClr val="E86859"/>
                </a:solidFill>
                <a:latin typeface="Raleway Medium" charset="0"/>
                <a:ea typeface="Raleway Medium" charset="0"/>
                <a:cs typeface="Raleway Medium" charset="0"/>
              </a:rPr>
              <a:t/>
            </a:r>
            <a:br>
              <a:rPr lang="ru" sz="1800" dirty="0" smtClean="0">
                <a:solidFill>
                  <a:srgbClr val="E86859"/>
                </a:solidFill>
                <a:latin typeface="Raleway Medium" charset="0"/>
                <a:ea typeface="Raleway Medium" charset="0"/>
                <a:cs typeface="Raleway Medium" charset="0"/>
              </a:rPr>
            </a:br>
            <a:endParaRPr sz="11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7546-8787-B343-92AD-F331FD1CFF0A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684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299" y="2374023"/>
            <a:ext cx="2397197" cy="239480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2070" y="648018"/>
            <a:ext cx="2392753" cy="239036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870" y="2470481"/>
            <a:ext cx="2300643" cy="22983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735" y="434513"/>
            <a:ext cx="2606471" cy="260386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849605" y="4036049"/>
            <a:ext cx="2446421" cy="392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750" lvl="0" algn="ctr">
              <a:lnSpc>
                <a:spcPct val="115000"/>
              </a:lnSpc>
              <a:buSzPct val="100000"/>
            </a:pPr>
            <a:r>
              <a:rPr lang="ru" sz="1800" dirty="0" smtClean="0">
                <a:latin typeface="Calibri Light" charset="0"/>
                <a:ea typeface="Calibri Light" charset="0"/>
                <a:cs typeface="Calibri Light" charset="0"/>
              </a:rPr>
              <a:t>СПИСОК ЖЕЛАНИЙ</a:t>
            </a:r>
            <a:endParaRPr lang="ru-RU" sz="1800" dirty="0">
              <a:latin typeface="Calibri Light" charset="0"/>
              <a:ea typeface="Calibri Light" charset="0"/>
              <a:cs typeface="Calibri Light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757" y="675952"/>
            <a:ext cx="2491021" cy="248853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95288" y="2355849"/>
            <a:ext cx="2476249" cy="392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750" lvl="0" algn="ctr">
              <a:lnSpc>
                <a:spcPct val="115000"/>
              </a:lnSpc>
              <a:buSzPct val="100000"/>
            </a:pPr>
            <a:r>
              <a:rPr lang="ru-RU" sz="1800" dirty="0" smtClean="0">
                <a:latin typeface="Calibri Light" charset="0"/>
                <a:ea typeface="Calibri Light" charset="0"/>
                <a:cs typeface="Calibri Light" charset="0"/>
              </a:rPr>
              <a:t>КОПИЛКА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162552" y="2355850"/>
            <a:ext cx="2476249" cy="392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750" algn="ctr">
              <a:lnSpc>
                <a:spcPct val="115000"/>
              </a:lnSpc>
              <a:buSzPct val="100000"/>
            </a:pPr>
            <a:r>
              <a:rPr lang="ru-RU" sz="1800" dirty="0" smtClean="0">
                <a:latin typeface="Calibri Light" charset="0"/>
                <a:ea typeface="Calibri Light" charset="0"/>
                <a:cs typeface="Calibri Light" charset="0"/>
              </a:rPr>
              <a:t>КОНВЕРТ С ЦЕЛЬЮ</a:t>
            </a:r>
            <a:endParaRPr lang="ru" sz="1800" dirty="0"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05226" y="2355850"/>
            <a:ext cx="2476249" cy="392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750" lvl="0" algn="ctr">
              <a:lnSpc>
                <a:spcPct val="115000"/>
              </a:lnSpc>
              <a:buSzPct val="100000"/>
            </a:pPr>
            <a:r>
              <a:rPr lang="ru-RU" sz="1800" dirty="0">
                <a:latin typeface="Calibri Light" charset="0"/>
                <a:ea typeface="Calibri Light" charset="0"/>
                <a:cs typeface="Calibri Light" charset="0"/>
              </a:rPr>
              <a:t>БАНКОВСКАЯ КАРТА</a:t>
            </a:r>
            <a:endParaRPr lang="ru" sz="1800" dirty="0"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5499" y="4036048"/>
            <a:ext cx="2476249" cy="710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750" lvl="0" algn="ctr">
              <a:lnSpc>
                <a:spcPct val="115000"/>
              </a:lnSpc>
              <a:buSzPct val="100000"/>
            </a:pPr>
            <a:r>
              <a:rPr lang="ru" sz="1800" dirty="0" smtClean="0">
                <a:latin typeface="Calibri Light" charset="0"/>
                <a:ea typeface="Calibri Light" charset="0"/>
                <a:cs typeface="Calibri Light" charset="0"/>
              </a:rPr>
              <a:t>ЭЛЕКТРОННЫЙ КОШЕЛЕК</a:t>
            </a:r>
            <a:endParaRPr lang="ru" sz="1800" dirty="0"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162552" y="4068714"/>
            <a:ext cx="2476249" cy="392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750" lvl="0" algn="ctr">
              <a:lnSpc>
                <a:spcPct val="115000"/>
              </a:lnSpc>
              <a:buSzPct val="100000"/>
            </a:pPr>
            <a:r>
              <a:rPr lang="ru" sz="1800" dirty="0" smtClean="0">
                <a:latin typeface="Calibri Light" charset="0"/>
                <a:ea typeface="Calibri Light" charset="0"/>
                <a:cs typeface="Calibri Light" charset="0"/>
              </a:rPr>
              <a:t>ДЕПОЗИТ</a:t>
            </a:r>
            <a:endParaRPr lang="ru-RU" sz="1800" dirty="0"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08" name="Shape 108"/>
          <p:cNvSpPr txBox="1">
            <a:spLocks noGrp="1"/>
          </p:cNvSpPr>
          <p:nvPr>
            <p:ph type="title"/>
          </p:nvPr>
        </p:nvSpPr>
        <p:spPr>
          <a:xfrm>
            <a:off x="0" y="468602"/>
            <a:ext cx="9143999" cy="599208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lnSpc>
                <a:spcPct val="115000"/>
              </a:lnSpc>
              <a:spcBef>
                <a:spcPts val="0"/>
              </a:spcBef>
              <a:buNone/>
            </a:pPr>
            <a:endParaRPr sz="1100" dirty="0"/>
          </a:p>
          <a:p>
            <a:pPr lvl="0" algn="ctr" rtl="0">
              <a:lnSpc>
                <a:spcPct val="115000"/>
              </a:lnSpc>
              <a:spcBef>
                <a:spcPts val="0"/>
              </a:spcBef>
              <a:buNone/>
            </a:pPr>
            <a:endParaRPr sz="1100" dirty="0"/>
          </a:p>
          <a:p>
            <a:pPr lvl="0" algn="ctr" rtl="0">
              <a:lnSpc>
                <a:spcPct val="115000"/>
              </a:lnSpc>
              <a:spcBef>
                <a:spcPts val="0"/>
              </a:spcBef>
              <a:buNone/>
            </a:pPr>
            <a:endParaRPr sz="1100" dirty="0"/>
          </a:p>
          <a:p>
            <a:pPr lvl="0" algn="ctr" rtl="0">
              <a:lnSpc>
                <a:spcPct val="115000"/>
              </a:lnSpc>
              <a:spcBef>
                <a:spcPts val="1800"/>
              </a:spcBef>
              <a:spcAft>
                <a:spcPts val="600"/>
              </a:spcAft>
              <a:buNone/>
            </a:pPr>
            <a:endParaRPr sz="1600" dirty="0"/>
          </a:p>
          <a:p>
            <a:pPr lvl="0" algn="ctr" rtl="0">
              <a:lnSpc>
                <a:spcPct val="115000"/>
              </a:lnSpc>
              <a:spcBef>
                <a:spcPts val="1800"/>
              </a:spcBef>
              <a:spcAft>
                <a:spcPts val="600"/>
              </a:spcAft>
              <a:buNone/>
            </a:pPr>
            <a:endParaRPr sz="1600" dirty="0"/>
          </a:p>
          <a:p>
            <a:pPr lvl="0" algn="ctr" rtl="0">
              <a:lnSpc>
                <a:spcPct val="115000"/>
              </a:lnSpc>
              <a:spcBef>
                <a:spcPts val="1800"/>
              </a:spcBef>
              <a:spcAft>
                <a:spcPts val="600"/>
              </a:spcAft>
              <a:buNone/>
            </a:pPr>
            <a:endParaRPr sz="1600" dirty="0"/>
          </a:p>
          <a:p>
            <a:pPr lvl="0" algn="ctr" rtl="0">
              <a:lnSpc>
                <a:spcPct val="115000"/>
              </a:lnSpc>
              <a:spcBef>
                <a:spcPts val="1800"/>
              </a:spcBef>
              <a:spcAft>
                <a:spcPts val="600"/>
              </a:spcAft>
              <a:buNone/>
            </a:pPr>
            <a:endParaRPr sz="1100" b="1" dirty="0"/>
          </a:p>
          <a:p>
            <a:pPr lvl="0" algn="ctr" rtl="0">
              <a:lnSpc>
                <a:spcPct val="115000"/>
              </a:lnSpc>
              <a:spcBef>
                <a:spcPts val="0"/>
              </a:spcBef>
              <a:buNone/>
            </a:pPr>
            <a:endParaRPr sz="1800" b="1" dirty="0"/>
          </a:p>
          <a:p>
            <a:pPr lvl="0" algn="ctr" rtl="0">
              <a:lnSpc>
                <a:spcPct val="115000"/>
              </a:lnSpc>
              <a:spcBef>
                <a:spcPts val="0"/>
              </a:spcBef>
              <a:buNone/>
            </a:pPr>
            <a:endParaRPr sz="1800" dirty="0"/>
          </a:p>
          <a:p>
            <a:pPr lvl="0" algn="ctr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ru-RU" sz="3600" dirty="0">
                <a:solidFill>
                  <a:srgbClr val="E86859"/>
                </a:solidFill>
                <a:latin typeface="Calibri" charset="0"/>
                <a:ea typeface="Calibri" charset="0"/>
                <a:cs typeface="Calibri" charset="0"/>
              </a:rPr>
              <a:t>ИНСТРУМЕНТЫ НАКОПЛЕНИЯ</a:t>
            </a:r>
            <a:endParaRPr sz="3600" dirty="0">
              <a:solidFill>
                <a:srgbClr val="E86859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7546-8787-B343-92AD-F331FD1CFF0A}" type="slidenum">
              <a:rPr lang="ru-RU" smtClean="0"/>
              <a:pPr/>
              <a:t>14</a:t>
            </a:fld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4278" y="2338864"/>
            <a:ext cx="2687718" cy="2687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099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3651" y="1995487"/>
            <a:ext cx="4228359" cy="1673988"/>
          </a:xfrm>
        </p:spPr>
        <p:txBody>
          <a:bodyPr>
            <a:normAutofit/>
          </a:bodyPr>
          <a:lstStyle/>
          <a:p>
            <a:r>
              <a:rPr lang="ru-RU" dirty="0"/>
              <a:t>В</a:t>
            </a:r>
            <a:r>
              <a:rPr lang="ru" dirty="0"/>
              <a:t>звешенно относитесь к своим тратам</a:t>
            </a:r>
            <a:endParaRPr lang="en-US" dirty="0"/>
          </a:p>
          <a:p>
            <a:r>
              <a:rPr lang="ru-RU" dirty="0"/>
              <a:t>К</a:t>
            </a:r>
            <a:r>
              <a:rPr lang="ru" dirty="0"/>
              <a:t>онтролируйте доходы и расходы</a:t>
            </a:r>
            <a:endParaRPr lang="en-US" dirty="0"/>
          </a:p>
          <a:p>
            <a:r>
              <a:rPr lang="ru-RU" dirty="0"/>
              <a:t>Б</a:t>
            </a:r>
            <a:r>
              <a:rPr lang="ru" dirty="0"/>
              <a:t>удьте финансово осмотрительными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31092" y="276130"/>
            <a:ext cx="4755305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1800"/>
              </a:spcBef>
              <a:spcAft>
                <a:spcPts val="600"/>
              </a:spcAft>
              <a:buClr>
                <a:schemeClr val="dk1"/>
              </a:buClr>
              <a:buSzPct val="68750"/>
            </a:pPr>
            <a:r>
              <a:rPr lang="ru-RU" sz="3600" dirty="0" smtClean="0">
                <a:solidFill>
                  <a:srgbClr val="E86859"/>
                </a:solidFill>
                <a:latin typeface="Calibri" charset="0"/>
                <a:ea typeface="Calibri" charset="0"/>
                <a:cs typeface="Calibri" charset="0"/>
              </a:rPr>
              <a:t>ДЕТИ БЕРУТ ПРИМЕР СО ВЗРОСЛЫХ</a:t>
            </a:r>
            <a:endParaRPr lang="ru-RU" sz="3600" dirty="0">
              <a:solidFill>
                <a:srgbClr val="E86859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7546-8787-B343-92AD-F331FD1CFF0A}" type="slidenum">
              <a:rPr lang="ru-RU" smtClean="0"/>
              <a:pPr/>
              <a:t>15</a:t>
            </a:fld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5209" y="260731"/>
            <a:ext cx="5144734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719138" y="1995488"/>
            <a:ext cx="5605897" cy="2309462"/>
          </a:xfrm>
        </p:spPr>
        <p:txBody>
          <a:bodyPr>
            <a:normAutofit/>
          </a:bodyPr>
          <a:lstStyle/>
          <a:p>
            <a:pPr>
              <a:buClr>
                <a:schemeClr val="dk1"/>
              </a:buClr>
              <a:buSzPct val="100000"/>
            </a:pPr>
            <a:r>
              <a:rPr lang="ru-RU" dirty="0"/>
              <a:t>Карманные деньги — часть воспитания</a:t>
            </a:r>
          </a:p>
          <a:p>
            <a:pPr>
              <a:buClr>
                <a:schemeClr val="dk1"/>
              </a:buClr>
              <a:buSzPct val="100000"/>
            </a:pPr>
            <a:r>
              <a:rPr lang="ru-RU" dirty="0"/>
              <a:t>Выдавайте регулярно определенную сумму</a:t>
            </a:r>
            <a:endParaRPr lang="en-US" dirty="0"/>
          </a:p>
          <a:p>
            <a:pPr>
              <a:buClr>
                <a:schemeClr val="dk1"/>
              </a:buClr>
              <a:buSzPct val="100000"/>
            </a:pPr>
            <a:r>
              <a:rPr lang="ru-RU" dirty="0"/>
              <a:t>Вместе анализируйте траты</a:t>
            </a:r>
          </a:p>
          <a:p>
            <a:pPr>
              <a:buClr>
                <a:schemeClr val="dk1"/>
              </a:buClr>
              <a:buSzPct val="100000"/>
            </a:pPr>
            <a:r>
              <a:rPr lang="ru-RU" dirty="0"/>
              <a:t>Будьте примером для ребенка</a:t>
            </a:r>
          </a:p>
          <a:p>
            <a:pPr marL="110490">
              <a:lnSpc>
                <a:spcPct val="115000"/>
              </a:lnSpc>
              <a:buClr>
                <a:schemeClr val="dk1"/>
              </a:buClr>
              <a:buSzPct val="100000"/>
            </a:pPr>
            <a:endParaRPr lang="ru-RU" dirty="0"/>
          </a:p>
        </p:txBody>
      </p:sp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719139" y="468601"/>
            <a:ext cx="4232872" cy="1193944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endParaRPr sz="1800" dirty="0"/>
          </a:p>
          <a:p>
            <a:pPr lvl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endParaRPr sz="1800" dirty="0"/>
          </a:p>
          <a:p>
            <a:pPr lvl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endParaRPr sz="1800" dirty="0"/>
          </a:p>
          <a:p>
            <a:pPr lvl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endParaRPr sz="1800" dirty="0"/>
          </a:p>
          <a:p>
            <a:pPr>
              <a:lnSpc>
                <a:spcPct val="115000"/>
              </a:lnSpc>
              <a:spcBef>
                <a:spcPts val="1800"/>
              </a:spcBef>
              <a:spcAft>
                <a:spcPts val="600"/>
              </a:spcAft>
              <a:buSzPct val="68750"/>
            </a:pPr>
            <a:r>
              <a:rPr lang="ru-RU" sz="3600" dirty="0">
                <a:solidFill>
                  <a:srgbClr val="E86859"/>
                </a:solidFill>
                <a:latin typeface="Calibri" charset="0"/>
                <a:ea typeface="Calibri" charset="0"/>
                <a:cs typeface="Calibri" charset="0"/>
              </a:rPr>
              <a:t>ПОДВЕДЕМ ИТОГИ</a:t>
            </a:r>
            <a:endParaRPr lang="ru" sz="3600" dirty="0">
              <a:solidFill>
                <a:srgbClr val="E86859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7546-8787-B343-92AD-F331FD1CFF0A}" type="slidenum">
              <a:rPr lang="ru-RU" smtClean="0"/>
              <a:pPr/>
              <a:t>16</a:t>
            </a:fld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0840" y="0"/>
            <a:ext cx="514473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562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3004456"/>
            <a:ext cx="9144000" cy="2139043"/>
          </a:xfrm>
          <a:prstGeom prst="rect">
            <a:avLst/>
          </a:prstGeom>
          <a:solidFill>
            <a:srgbClr val="FC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719138" y="3267746"/>
            <a:ext cx="3663537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>
                <a:solidFill>
                  <a:schemeClr val="tx1"/>
                </a:solidFill>
                <a:latin typeface="Calibri Light" charset="0"/>
                <a:ea typeface="Calibri Light" charset="0"/>
                <a:cs typeface="Calibri Light" charset="0"/>
              </a:rPr>
              <a:t>Контактный </a:t>
            </a:r>
            <a:r>
              <a:rPr lang="ru-RU" sz="1800" dirty="0">
                <a:solidFill>
                  <a:schemeClr val="tx1"/>
                </a:solidFill>
                <a:latin typeface="Calibri Light" charset="0"/>
                <a:ea typeface="Calibri Light" charset="0"/>
                <a:cs typeface="Calibri Light" charset="0"/>
              </a:rPr>
              <a:t>центр Банка России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8-800-250-40-72</a:t>
            </a:r>
            <a:endParaRPr lang="ru-RU" sz="2800" dirty="0">
              <a:solidFill>
                <a:schemeClr val="tx1"/>
              </a:solidFill>
              <a:latin typeface="Calibri" charset="0"/>
              <a:ea typeface="Calibri" charset="0"/>
              <a:cs typeface="Calibri" charset="0"/>
            </a:endParaRPr>
          </a:p>
          <a:p>
            <a:r>
              <a:rPr lang="ru-RU" sz="1800" dirty="0">
                <a:solidFill>
                  <a:schemeClr val="tx1"/>
                </a:solidFill>
                <a:latin typeface="Calibri Light" charset="0"/>
                <a:ea typeface="Calibri Light" charset="0"/>
                <a:cs typeface="Calibri Light" charset="0"/>
              </a:rPr>
              <a:t>(для бесплатных звонков </a:t>
            </a:r>
            <a:endParaRPr lang="en-US" sz="1800" dirty="0" smtClean="0">
              <a:solidFill>
                <a:schemeClr val="tx1"/>
              </a:solidFill>
              <a:latin typeface="Calibri Light" charset="0"/>
              <a:ea typeface="Calibri Light" charset="0"/>
              <a:cs typeface="Calibri Light" charset="0"/>
            </a:endParaRPr>
          </a:p>
          <a:p>
            <a:r>
              <a:rPr lang="ru-RU" sz="1800" dirty="0" smtClean="0">
                <a:solidFill>
                  <a:schemeClr val="tx1"/>
                </a:solidFill>
                <a:latin typeface="Calibri Light" charset="0"/>
                <a:ea typeface="Calibri Light" charset="0"/>
                <a:cs typeface="Calibri Light" charset="0"/>
              </a:rPr>
              <a:t>из </a:t>
            </a:r>
            <a:r>
              <a:rPr lang="ru-RU" sz="1800" dirty="0">
                <a:solidFill>
                  <a:schemeClr val="tx1"/>
                </a:solidFill>
                <a:latin typeface="Calibri Light" charset="0"/>
                <a:ea typeface="Calibri Light" charset="0"/>
                <a:cs typeface="Calibri Light" charset="0"/>
              </a:rPr>
              <a:t>регионов России</a:t>
            </a:r>
            <a:r>
              <a:rPr lang="ru-RU" sz="1800" dirty="0" smtClean="0">
                <a:solidFill>
                  <a:schemeClr val="tx1"/>
                </a:solidFill>
                <a:latin typeface="Calibri Light" charset="0"/>
                <a:ea typeface="Calibri Light" charset="0"/>
                <a:cs typeface="Calibri Light" charset="0"/>
              </a:rPr>
              <a:t>)</a:t>
            </a:r>
            <a:r>
              <a:rPr lang="ru-RU" sz="2400" dirty="0">
                <a:solidFill>
                  <a:schemeClr val="tx1"/>
                </a:solidFill>
                <a:latin typeface="Calibri Light" charset="0"/>
                <a:ea typeface="Calibri Light" charset="0"/>
                <a:cs typeface="Calibri Light" charset="0"/>
              </a:rPr>
              <a:t> </a:t>
            </a:r>
          </a:p>
          <a:p>
            <a:endParaRPr lang="ru-RU" dirty="0"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18264" y="3272593"/>
            <a:ext cx="36635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chemeClr val="tx1"/>
                </a:solidFill>
                <a:latin typeface="Calibri Light" charset="0"/>
                <a:ea typeface="Calibri Light" charset="0"/>
                <a:cs typeface="Calibri Light" charset="0"/>
              </a:rPr>
              <a:t>Интернет-приемная Банка России</a:t>
            </a:r>
          </a:p>
          <a:p>
            <a:r>
              <a:rPr lang="ru-RU" sz="1800" dirty="0" err="1" smtClean="0">
                <a:solidFill>
                  <a:schemeClr val="tx1"/>
                </a:solidFill>
                <a:latin typeface="Calibri Light" charset="0"/>
                <a:ea typeface="Calibri Light" charset="0"/>
                <a:cs typeface="Calibri Light" charset="0"/>
              </a:rPr>
              <a:t>cbr.ru</a:t>
            </a:r>
            <a:r>
              <a:rPr lang="ru-RU" sz="1800" dirty="0" smtClean="0">
                <a:solidFill>
                  <a:schemeClr val="tx1"/>
                </a:solidFill>
                <a:latin typeface="Calibri Light" charset="0"/>
                <a:ea typeface="Calibri Light" charset="0"/>
                <a:cs typeface="Calibri Light" charset="0"/>
              </a:rPr>
              <a:t>/</a:t>
            </a:r>
            <a:r>
              <a:rPr lang="ru-RU" sz="1800" dirty="0" err="1" smtClean="0">
                <a:solidFill>
                  <a:schemeClr val="tx1"/>
                </a:solidFill>
                <a:latin typeface="Calibri Light" charset="0"/>
                <a:ea typeface="Calibri Light" charset="0"/>
                <a:cs typeface="Calibri Light" charset="0"/>
              </a:rPr>
              <a:t>reception</a:t>
            </a:r>
            <a:r>
              <a:rPr lang="ru-RU" sz="1800" dirty="0" smtClean="0">
                <a:solidFill>
                  <a:schemeClr val="tx1"/>
                </a:solidFill>
                <a:latin typeface="Calibri Light" charset="0"/>
                <a:ea typeface="Calibri Light" charset="0"/>
                <a:cs typeface="Calibri Light" charset="0"/>
              </a:rPr>
              <a:t>/</a:t>
            </a:r>
            <a:endParaRPr lang="en-US" sz="1800" dirty="0" smtClean="0">
              <a:solidFill>
                <a:schemeClr val="tx1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118264" y="4198936"/>
            <a:ext cx="24010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 err="1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fincult.info</a:t>
            </a:r>
            <a:endParaRPr lang="ru-RU" sz="2800" dirty="0">
              <a:solidFill>
                <a:schemeClr val="tx1"/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939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>
            <a:spLocks noGrp="1"/>
          </p:cNvSpPr>
          <p:nvPr>
            <p:ph type="title"/>
          </p:nvPr>
        </p:nvSpPr>
        <p:spPr>
          <a:xfrm>
            <a:off x="1" y="1929265"/>
            <a:ext cx="9143999" cy="1609582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l" rtl="0">
              <a:lnSpc>
                <a:spcPct val="115000"/>
              </a:lnSpc>
              <a:spcBef>
                <a:spcPts val="0"/>
              </a:spcBef>
              <a:buNone/>
            </a:pPr>
            <a:endParaRPr sz="1100" dirty="0"/>
          </a:p>
          <a:p>
            <a:pPr lvl="0" algn="l" rtl="0">
              <a:lnSpc>
                <a:spcPct val="115000"/>
              </a:lnSpc>
              <a:spcBef>
                <a:spcPts val="0"/>
              </a:spcBef>
              <a:buNone/>
            </a:pPr>
            <a:endParaRPr sz="1100" dirty="0"/>
          </a:p>
          <a:p>
            <a:pPr lvl="0" algn="l" rtl="0">
              <a:lnSpc>
                <a:spcPct val="115000"/>
              </a:lnSpc>
              <a:spcBef>
                <a:spcPts val="0"/>
              </a:spcBef>
              <a:buNone/>
            </a:pPr>
            <a:endParaRPr sz="1100" dirty="0"/>
          </a:p>
          <a:p>
            <a:pPr lvl="0" rtl="0">
              <a:lnSpc>
                <a:spcPct val="115000"/>
              </a:lnSpc>
              <a:spcBef>
                <a:spcPts val="1800"/>
              </a:spcBef>
              <a:spcAft>
                <a:spcPts val="600"/>
              </a:spcAft>
              <a:buNone/>
            </a:pPr>
            <a:endParaRPr sz="1600" dirty="0"/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ru" sz="4400" dirty="0" smtClean="0">
                <a:solidFill>
                  <a:srgbClr val="E86859"/>
                </a:solidFill>
                <a:latin typeface="Calibri" charset="0"/>
                <a:ea typeface="Calibri" charset="0"/>
                <a:cs typeface="Calibri" charset="0"/>
              </a:rPr>
              <a:t>ДАВАТЬ </a:t>
            </a:r>
            <a:r>
              <a:rPr lang="ru" sz="4400" dirty="0">
                <a:solidFill>
                  <a:srgbClr val="E86859"/>
                </a:solidFill>
                <a:latin typeface="Calibri" charset="0"/>
                <a:ea typeface="Calibri" charset="0"/>
                <a:cs typeface="Calibri" charset="0"/>
              </a:rPr>
              <a:t>ИЛИ НЕ ДАВАТЬ КАРМАННЫЕ ДЕНЬГИ</a:t>
            </a:r>
            <a:r>
              <a:rPr lang="ru" sz="4400" dirty="0" smtClean="0">
                <a:solidFill>
                  <a:srgbClr val="E86859"/>
                </a:solidFill>
                <a:latin typeface="Calibri" charset="0"/>
                <a:ea typeface="Calibri" charset="0"/>
                <a:cs typeface="Calibri" charset="0"/>
              </a:rPr>
              <a:t>?</a:t>
            </a:r>
            <a:r>
              <a:rPr lang="ru" sz="4400" spc="100" dirty="0" smtClean="0">
                <a:solidFill>
                  <a:srgbClr val="E86859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ru" sz="1800" dirty="0" smtClean="0">
                <a:solidFill>
                  <a:srgbClr val="E86859"/>
                </a:solidFill>
                <a:latin typeface="Raleway Medium" charset="0"/>
                <a:ea typeface="Raleway Medium" charset="0"/>
                <a:cs typeface="Raleway Medium" charset="0"/>
              </a:rPr>
              <a:t/>
            </a:r>
            <a:br>
              <a:rPr lang="ru" sz="1800" dirty="0" smtClean="0">
                <a:solidFill>
                  <a:srgbClr val="E86859"/>
                </a:solidFill>
                <a:latin typeface="Raleway Medium" charset="0"/>
                <a:ea typeface="Raleway Medium" charset="0"/>
                <a:cs typeface="Raleway Medium" charset="0"/>
              </a:rPr>
            </a:br>
            <a:endParaRPr sz="11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7546-8787-B343-92AD-F331FD1CFF0A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68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719139" y="503221"/>
            <a:ext cx="4232872" cy="1183075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l">
              <a:lnSpc>
                <a:spcPct val="115000"/>
              </a:lnSpc>
              <a:buClr>
                <a:srgbClr val="000000"/>
              </a:buClr>
              <a:buSzPct val="61111"/>
            </a:pPr>
            <a:r>
              <a:rPr lang="ru" sz="3600" dirty="0">
                <a:solidFill>
                  <a:srgbClr val="E86859"/>
                </a:solidFill>
                <a:latin typeface="Calibri" charset="0"/>
                <a:ea typeface="Calibri" charset="0"/>
                <a:cs typeface="Calibri" charset="0"/>
              </a:rPr>
              <a:t>АРГУМЕНТЫ </a:t>
            </a:r>
            <a:r>
              <a:rPr lang="ru" sz="3600" dirty="0" smtClean="0">
                <a:solidFill>
                  <a:srgbClr val="E86859"/>
                </a:solidFill>
                <a:latin typeface="Calibri" charset="0"/>
                <a:ea typeface="Calibri" charset="0"/>
                <a:cs typeface="Calibri" charset="0"/>
              </a:rPr>
              <a:t>ПРОТИВНИКОВ</a:t>
            </a:r>
            <a:endParaRPr lang="ru" sz="3600" dirty="0">
              <a:solidFill>
                <a:srgbClr val="E86859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19138" y="1995487"/>
            <a:ext cx="4957267" cy="1474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90000"/>
              </a:lnSpc>
              <a:spcBef>
                <a:spcPts val="1000"/>
              </a:spcBef>
              <a:buSzPct val="100000"/>
              <a:buFont typeface="Arial" charset="0"/>
              <a:buChar char="•"/>
            </a:pPr>
            <a:r>
              <a:rPr lang="ru-RU" sz="1800" kern="1200" dirty="0">
                <a:solidFill>
                  <a:schemeClr val="tx1"/>
                </a:solidFill>
                <a:latin typeface="+mn-lt"/>
                <a:ea typeface="Calibri Light" charset="0"/>
                <a:cs typeface="Calibri Light" charset="0"/>
              </a:rPr>
              <a:t>У</a:t>
            </a:r>
            <a:r>
              <a:rPr lang="ru" sz="1800" kern="1200" dirty="0">
                <a:solidFill>
                  <a:schemeClr val="tx1"/>
                </a:solidFill>
                <a:latin typeface="+mn-lt"/>
                <a:ea typeface="Calibri Light" charset="0"/>
                <a:cs typeface="Calibri Light" charset="0"/>
              </a:rPr>
              <a:t> ребенка все и так есть</a:t>
            </a:r>
            <a:endParaRPr lang="ru-RU" sz="1800" kern="1200" dirty="0">
              <a:solidFill>
                <a:schemeClr val="tx1"/>
              </a:solidFill>
              <a:latin typeface="+mn-lt"/>
              <a:ea typeface="Calibri Light" charset="0"/>
              <a:cs typeface="Calibri Light" charset="0"/>
            </a:endParaRP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SzPct val="100000"/>
              <a:buFont typeface="Arial" charset="0"/>
              <a:buChar char="•"/>
            </a:pPr>
            <a:r>
              <a:rPr lang="ru-RU" sz="1800" kern="1200" dirty="0">
                <a:solidFill>
                  <a:schemeClr val="tx1"/>
                </a:solidFill>
                <a:latin typeface="+mn-lt"/>
                <a:ea typeface="Calibri Light" charset="0"/>
                <a:cs typeface="Calibri Light" charset="0"/>
              </a:rPr>
              <a:t>О</a:t>
            </a:r>
            <a:r>
              <a:rPr lang="ru" sz="1800" kern="1200" dirty="0">
                <a:solidFill>
                  <a:schemeClr val="tx1"/>
                </a:solidFill>
                <a:latin typeface="+mn-lt"/>
                <a:ea typeface="Calibri Light" charset="0"/>
                <a:cs typeface="Calibri Light" charset="0"/>
              </a:rPr>
              <a:t>н не будет знать цену деньгам</a:t>
            </a:r>
          </a:p>
          <a:p>
            <a:pPr marL="285750" lvl="0" indent="-285750">
              <a:lnSpc>
                <a:spcPct val="90000"/>
              </a:lnSpc>
              <a:spcBef>
                <a:spcPts val="1000"/>
              </a:spcBef>
              <a:buSzPct val="100000"/>
              <a:buFont typeface="Arial" charset="0"/>
              <a:buChar char="•"/>
            </a:pPr>
            <a:r>
              <a:rPr lang="ru-RU" sz="1800" kern="1200" dirty="0">
                <a:solidFill>
                  <a:schemeClr val="tx1"/>
                </a:solidFill>
                <a:latin typeface="+mn-lt"/>
                <a:ea typeface="Calibri Light" charset="0"/>
                <a:cs typeface="Calibri Light" charset="0"/>
              </a:rPr>
              <a:t>О</a:t>
            </a:r>
            <a:r>
              <a:rPr lang="ru" sz="1800" kern="1200" dirty="0">
                <a:solidFill>
                  <a:schemeClr val="tx1"/>
                </a:solidFill>
                <a:latin typeface="+mn-lt"/>
                <a:ea typeface="Calibri Light" charset="0"/>
                <a:cs typeface="Calibri Light" charset="0"/>
              </a:rPr>
              <a:t>н потратит </a:t>
            </a:r>
            <a:r>
              <a:rPr lang="ru-RU" sz="1800" kern="1200" dirty="0">
                <a:solidFill>
                  <a:schemeClr val="tx1"/>
                </a:solidFill>
                <a:latin typeface="+mn-lt"/>
                <a:ea typeface="Calibri Light" charset="0"/>
                <a:cs typeface="Calibri Light" charset="0"/>
              </a:rPr>
              <a:t>все</a:t>
            </a:r>
            <a:r>
              <a:rPr lang="ru" sz="1800" kern="1200" dirty="0">
                <a:solidFill>
                  <a:schemeClr val="tx1"/>
                </a:solidFill>
                <a:latin typeface="+mn-lt"/>
                <a:ea typeface="Calibri Light" charset="0"/>
                <a:cs typeface="Calibri Light" charset="0"/>
              </a:rPr>
              <a:t> на ерунду</a:t>
            </a:r>
          </a:p>
          <a:p>
            <a:pPr marL="285750" lvl="0" indent="-285750">
              <a:lnSpc>
                <a:spcPct val="90000"/>
              </a:lnSpc>
              <a:spcBef>
                <a:spcPts val="1000"/>
              </a:spcBef>
              <a:buSzPct val="100000"/>
              <a:buFont typeface="Arial" charset="0"/>
              <a:buChar char="•"/>
            </a:pPr>
            <a:r>
              <a:rPr lang="ru-RU" sz="1800" kern="1200" dirty="0">
                <a:solidFill>
                  <a:schemeClr val="tx1"/>
                </a:solidFill>
                <a:latin typeface="+mn-lt"/>
                <a:ea typeface="Calibri Light" charset="0"/>
                <a:cs typeface="Calibri Light" charset="0"/>
              </a:rPr>
              <a:t>О</a:t>
            </a:r>
            <a:r>
              <a:rPr lang="ru" sz="1800" kern="1200" dirty="0">
                <a:solidFill>
                  <a:schemeClr val="tx1"/>
                </a:solidFill>
                <a:latin typeface="+mn-lt"/>
                <a:ea typeface="Calibri Light" charset="0"/>
                <a:cs typeface="Calibri Light" charset="0"/>
              </a:rPr>
              <a:t>н станет жадным</a:t>
            </a:r>
            <a:endParaRPr lang="ru-RU" sz="1800" kern="1200" dirty="0">
              <a:solidFill>
                <a:schemeClr val="tx1"/>
              </a:solidFill>
              <a:latin typeface="+mn-lt"/>
              <a:ea typeface="Calibri Light" charset="0"/>
              <a:cs typeface="Calibri Light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382" y="808038"/>
            <a:ext cx="4170723" cy="4169723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7546-8787-B343-92AD-F331FD1CFF0A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723651" y="1995487"/>
            <a:ext cx="3729596" cy="2624013"/>
          </a:xfrm>
        </p:spPr>
        <p:txBody>
          <a:bodyPr>
            <a:normAutofit/>
          </a:bodyPr>
          <a:lstStyle/>
          <a:p>
            <a:pPr>
              <a:buSzPct val="100000"/>
            </a:pPr>
            <a:r>
              <a:rPr lang="ru-RU" dirty="0">
                <a:latin typeface="+mn-lt"/>
              </a:rPr>
              <a:t>Выдавать</a:t>
            </a:r>
            <a:r>
              <a:rPr lang="ru" dirty="0">
                <a:latin typeface="+mn-lt"/>
              </a:rPr>
              <a:t> бессистемно большие суммы</a:t>
            </a:r>
            <a:endParaRPr lang="ru-RU" dirty="0">
              <a:latin typeface="+mn-lt"/>
            </a:endParaRPr>
          </a:p>
          <a:p>
            <a:pPr>
              <a:buSzPct val="100000"/>
            </a:pPr>
            <a:r>
              <a:rPr lang="ru-RU" dirty="0" smtClean="0"/>
              <a:t>В</a:t>
            </a:r>
            <a:r>
              <a:rPr lang="ru-RU" dirty="0" smtClean="0">
                <a:latin typeface="+mn-lt"/>
              </a:rPr>
              <a:t>ыдавать </a:t>
            </a:r>
            <a:r>
              <a:rPr lang="ru-RU" dirty="0">
                <a:latin typeface="+mn-lt"/>
              </a:rPr>
              <a:t>деньги </a:t>
            </a:r>
            <a:r>
              <a:rPr lang="ru" dirty="0">
                <a:latin typeface="+mn-lt"/>
              </a:rPr>
              <a:t>в зависимости от поведения </a:t>
            </a:r>
            <a:r>
              <a:rPr lang="ru-RU" dirty="0">
                <a:latin typeface="+mn-lt"/>
              </a:rPr>
              <a:t>и оценок </a:t>
            </a:r>
            <a:r>
              <a:rPr lang="ru" dirty="0">
                <a:latin typeface="+mn-lt"/>
              </a:rPr>
              <a:t>ребенка</a:t>
            </a:r>
            <a:endParaRPr lang="ru-RU" dirty="0">
              <a:latin typeface="+mn-lt"/>
            </a:endParaRPr>
          </a:p>
          <a:p>
            <a:pPr>
              <a:buSzPct val="100000"/>
            </a:pPr>
            <a:r>
              <a:rPr lang="ru-RU" dirty="0">
                <a:latin typeface="+mn-lt"/>
              </a:rPr>
              <a:t>Н</a:t>
            </a:r>
            <a:r>
              <a:rPr lang="ru" dirty="0">
                <a:latin typeface="+mn-lt"/>
              </a:rPr>
              <a:t>е обсужда</a:t>
            </a:r>
            <a:r>
              <a:rPr lang="ru-RU" dirty="0" err="1">
                <a:latin typeface="+mn-lt"/>
              </a:rPr>
              <a:t>ть</a:t>
            </a:r>
            <a:r>
              <a:rPr lang="ru" dirty="0">
                <a:latin typeface="+mn-lt"/>
              </a:rPr>
              <a:t> с ребенком </a:t>
            </a:r>
            <a:r>
              <a:rPr lang="ru-RU" dirty="0">
                <a:latin typeface="+mn-lt"/>
              </a:rPr>
              <a:t>его </a:t>
            </a:r>
            <a:r>
              <a:rPr lang="ru" dirty="0">
                <a:latin typeface="+mn-lt"/>
              </a:rPr>
              <a:t>траты</a:t>
            </a:r>
            <a:endParaRPr lang="ru-RU" dirty="0">
              <a:latin typeface="+mn-lt"/>
            </a:endParaRPr>
          </a:p>
          <a:p>
            <a:endParaRPr lang="ru-RU" dirty="0"/>
          </a:p>
        </p:txBody>
      </p:sp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719139" y="468601"/>
            <a:ext cx="4945391" cy="1219095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l" rtl="0">
              <a:lnSpc>
                <a:spcPct val="115000"/>
              </a:lnSpc>
              <a:spcBef>
                <a:spcPts val="0"/>
              </a:spcBef>
              <a:buClr>
                <a:srgbClr val="000000"/>
              </a:buClr>
              <a:buSzPct val="61111"/>
              <a:buNone/>
            </a:pPr>
            <a:r>
              <a:rPr lang="ru-RU" sz="3600" smtClean="0">
                <a:solidFill>
                  <a:srgbClr val="E86859"/>
                </a:solidFill>
                <a:latin typeface="Calibri" charset="0"/>
                <a:ea typeface="Calibri" charset="0"/>
                <a:cs typeface="Calibri" charset="0"/>
              </a:rPr>
              <a:t>НЕ НАДО ОТКУПАТЬСЯ ОТ РЕБЕНКА</a:t>
            </a:r>
            <a:endParaRPr lang="ru" sz="3600" dirty="0">
              <a:solidFill>
                <a:srgbClr val="E86859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266" y="273132"/>
            <a:ext cx="5144734" cy="5143500"/>
          </a:xfrm>
          <a:prstGeom prst="rect">
            <a:avLst/>
          </a:prstGeom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7546-8787-B343-92AD-F331FD1CFF0A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3651" y="1995487"/>
            <a:ext cx="4133357" cy="2778394"/>
          </a:xfrm>
        </p:spPr>
        <p:txBody>
          <a:bodyPr>
            <a:normAutofit/>
          </a:bodyPr>
          <a:lstStyle/>
          <a:p>
            <a:pPr>
              <a:buSzPct val="100000"/>
            </a:pPr>
            <a:r>
              <a:rPr lang="ru-RU" dirty="0"/>
              <a:t>Выдавайте деньги вне зависимости от поведения ребенка</a:t>
            </a:r>
          </a:p>
          <a:p>
            <a:pPr>
              <a:buSzPct val="100000"/>
            </a:pPr>
            <a:r>
              <a:rPr lang="ru-RU" dirty="0"/>
              <a:t>Не давайте деньги раньше назначенного дня и больше </a:t>
            </a:r>
            <a:r>
              <a:rPr lang="ru-RU" dirty="0" smtClean="0"/>
              <a:t>обговоренной </a:t>
            </a:r>
            <a:r>
              <a:rPr lang="ru-RU" dirty="0"/>
              <a:t>суммы</a:t>
            </a:r>
          </a:p>
          <a:p>
            <a:pPr>
              <a:buSzPct val="100000"/>
            </a:pPr>
            <a:r>
              <a:rPr lang="ru-RU" dirty="0"/>
              <a:t>Поддерживайте ребенка, делитесь </a:t>
            </a:r>
            <a:r>
              <a:rPr lang="ru-RU" dirty="0" smtClean="0"/>
              <a:t>опытом</a:t>
            </a:r>
          </a:p>
          <a:p>
            <a:pPr>
              <a:buSzPct val="100000"/>
            </a:pPr>
            <a:r>
              <a:rPr lang="ru-RU" dirty="0"/>
              <a:t>Обсуждайте вместе способы накопления</a:t>
            </a:r>
          </a:p>
          <a:p>
            <a:endParaRPr lang="ru-RU" dirty="0"/>
          </a:p>
        </p:txBody>
      </p:sp>
      <p:sp>
        <p:nvSpPr>
          <p:cNvPr id="78" name="Shape 78"/>
          <p:cNvSpPr txBox="1">
            <a:spLocks noGrp="1"/>
          </p:cNvSpPr>
          <p:nvPr>
            <p:ph type="title"/>
          </p:nvPr>
        </p:nvSpPr>
        <p:spPr>
          <a:xfrm>
            <a:off x="719139" y="459803"/>
            <a:ext cx="5824165" cy="1226492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l">
              <a:lnSpc>
                <a:spcPct val="115000"/>
              </a:lnSpc>
              <a:buClr>
                <a:srgbClr val="000000"/>
              </a:buClr>
              <a:buSzPct val="61111"/>
            </a:pPr>
            <a:r>
              <a:rPr lang="ru-RU" sz="3600" dirty="0" smtClean="0">
                <a:solidFill>
                  <a:srgbClr val="E86859"/>
                </a:solidFill>
                <a:latin typeface="Calibri" charset="0"/>
                <a:ea typeface="Calibri" charset="0"/>
                <a:cs typeface="Calibri" charset="0"/>
              </a:rPr>
              <a:t>ЧТОБЫ КАРМАННЫЕ ДЕНЬГИ ПРИНЕСЛИ ПОЛЬЗУ</a:t>
            </a:r>
            <a:endParaRPr sz="3600" dirty="0">
              <a:solidFill>
                <a:srgbClr val="E86859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9512" y="1111725"/>
            <a:ext cx="4160763" cy="4159765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7546-8787-B343-92AD-F331FD1CFF0A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723650" y="2702560"/>
            <a:ext cx="4686550" cy="2166322"/>
          </a:xfrm>
        </p:spPr>
        <p:txBody>
          <a:bodyPr>
            <a:normAutofit/>
          </a:bodyPr>
          <a:lstStyle/>
          <a:p>
            <a:pPr>
              <a:buSzPct val="100000"/>
            </a:pPr>
            <a:r>
              <a:rPr lang="ru-RU" dirty="0"/>
              <a:t>Р</a:t>
            </a:r>
            <a:r>
              <a:rPr lang="ru-RU" dirty="0" smtClean="0"/>
              <a:t>ебенок научится </a:t>
            </a:r>
            <a:r>
              <a:rPr lang="ru-RU" dirty="0"/>
              <a:t>копить и тратить </a:t>
            </a:r>
            <a:r>
              <a:rPr lang="ru-RU" dirty="0" smtClean="0"/>
              <a:t>с </a:t>
            </a:r>
            <a:r>
              <a:rPr lang="ru-RU" dirty="0"/>
              <a:t>умом</a:t>
            </a:r>
          </a:p>
          <a:p>
            <a:pPr>
              <a:buSzPct val="100000"/>
            </a:pPr>
            <a:r>
              <a:rPr lang="ru-RU" dirty="0"/>
              <a:t>Поймет, как ставить и достигать финансовые цели</a:t>
            </a:r>
          </a:p>
          <a:p>
            <a:pPr>
              <a:buSzPct val="100000"/>
            </a:pPr>
            <a:r>
              <a:rPr lang="ru-RU" dirty="0"/>
              <a:t>Освоит современные средства платежа </a:t>
            </a:r>
          </a:p>
          <a:p>
            <a:pPr>
              <a:buSzPct val="100000"/>
            </a:pPr>
            <a:r>
              <a:rPr lang="ru-RU" dirty="0"/>
              <a:t>Оценит преимущества финансовой независимости</a:t>
            </a:r>
          </a:p>
          <a:p>
            <a:endParaRPr lang="ru-RU" dirty="0"/>
          </a:p>
        </p:txBody>
      </p:sp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719139" y="421100"/>
            <a:ext cx="4232872" cy="2068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algn="l">
              <a:lnSpc>
                <a:spcPct val="115000"/>
              </a:lnSpc>
              <a:buClr>
                <a:srgbClr val="000000"/>
              </a:buClr>
              <a:buSzPct val="61111"/>
            </a:pPr>
            <a:r>
              <a:rPr lang="ru-RU" sz="3600" dirty="0" smtClean="0">
                <a:latin typeface="Calibri" charset="0"/>
                <a:ea typeface="Calibri" charset="0"/>
                <a:cs typeface="Calibri" charset="0"/>
              </a:rPr>
              <a:t>ЕСЛИ РОДИТЕЛИ ДЕЙСТВУЮТ ОТВЕТСТВЕННО</a:t>
            </a:r>
            <a:endParaRPr sz="3600" dirty="0">
              <a:solidFill>
                <a:srgbClr val="E86859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886" y="1118730"/>
            <a:ext cx="4025735" cy="4024770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7546-8787-B343-92AD-F331FD1CFF0A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3651" y="1995488"/>
            <a:ext cx="3883975" cy="1388980"/>
          </a:xfrm>
        </p:spPr>
        <p:txBody>
          <a:bodyPr>
            <a:normAutofit fontScale="92500"/>
          </a:bodyPr>
          <a:lstStyle/>
          <a:p>
            <a:r>
              <a:rPr lang="ru-RU" dirty="0"/>
              <a:t>П</a:t>
            </a:r>
            <a:r>
              <a:rPr lang="ru" dirty="0"/>
              <a:t>о закону ребенок может </a:t>
            </a:r>
            <a:r>
              <a:rPr lang="ru-RU" dirty="0" smtClean="0"/>
              <a:t>совершать небольшие покупки </a:t>
            </a:r>
            <a:r>
              <a:rPr lang="ru" dirty="0" smtClean="0"/>
              <a:t>с 6 </a:t>
            </a:r>
            <a:r>
              <a:rPr lang="ru" dirty="0"/>
              <a:t>лет</a:t>
            </a:r>
            <a:endParaRPr lang="ru-RU" dirty="0"/>
          </a:p>
          <a:p>
            <a:r>
              <a:rPr lang="ru-RU" dirty="0"/>
              <a:t>Ч</a:t>
            </a:r>
            <a:r>
              <a:rPr lang="ru" dirty="0"/>
              <a:t>ем ребенок старше, тем больше карманных денег ему можно доверить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35525" y="904545"/>
            <a:ext cx="6425293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buClr>
                <a:srgbClr val="000000"/>
              </a:buClr>
              <a:buSzPct val="61111"/>
            </a:pPr>
            <a:r>
              <a:rPr lang="ru-RU" sz="3600" dirty="0" smtClean="0">
                <a:solidFill>
                  <a:srgbClr val="E86859"/>
                </a:solidFill>
                <a:latin typeface="Calibri" charset="0"/>
                <a:ea typeface="Calibri" charset="0"/>
                <a:cs typeface="Calibri" charset="0"/>
              </a:rPr>
              <a:t>С КАКОГО ВОЗРАСТА?</a:t>
            </a:r>
            <a:endParaRPr lang="ru-RU" sz="3600" dirty="0">
              <a:solidFill>
                <a:srgbClr val="E86859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3264" y="501075"/>
            <a:ext cx="4563857" cy="4559298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7546-8787-B343-92AD-F331FD1CFF0A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1317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723651" y="1995488"/>
            <a:ext cx="4085855" cy="2742768"/>
          </a:xfrm>
        </p:spPr>
        <p:txBody>
          <a:bodyPr>
            <a:normAutofit/>
          </a:bodyPr>
          <a:lstStyle/>
          <a:p>
            <a:pPr>
              <a:buClr>
                <a:schemeClr val="dk1"/>
              </a:buClr>
              <a:buSzPct val="100000"/>
            </a:pPr>
            <a:r>
              <a:rPr lang="ru-RU" dirty="0"/>
              <a:t>Размер суммы зависит от доходов семьи </a:t>
            </a:r>
          </a:p>
          <a:p>
            <a:pPr>
              <a:buClr>
                <a:schemeClr val="dk1"/>
              </a:buClr>
              <a:buSzPct val="100000"/>
            </a:pPr>
            <a:r>
              <a:rPr lang="ru-RU" dirty="0"/>
              <a:t>Узнайте, сколько выдают ровесникам ребенка </a:t>
            </a:r>
            <a:endParaRPr lang="ru-RU" dirty="0" smtClean="0"/>
          </a:p>
          <a:p>
            <a:pPr>
              <a:buClr>
                <a:schemeClr val="dk1"/>
              </a:buClr>
              <a:buSzPct val="100000"/>
            </a:pPr>
            <a:r>
              <a:rPr lang="ru-RU" dirty="0" smtClean="0"/>
              <a:t>Ищите баланс: ребенок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не должен быть неуместно богатым на фоне сверстников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34915" y="897968"/>
            <a:ext cx="5776271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buClr>
                <a:srgbClr val="000000"/>
              </a:buClr>
              <a:buSzPct val="61111"/>
            </a:pPr>
            <a:r>
              <a:rPr lang="ru" sz="3600" dirty="0" smtClean="0">
                <a:solidFill>
                  <a:srgbClr val="E86859"/>
                </a:solidFill>
                <a:latin typeface="Calibri" charset="0"/>
                <a:ea typeface="Calibri" charset="0"/>
                <a:cs typeface="Calibri" charset="0"/>
              </a:rPr>
              <a:t>СКОЛЬКО</a:t>
            </a:r>
            <a:r>
              <a:rPr lang="ru-RU" sz="3600" dirty="0" smtClean="0">
                <a:solidFill>
                  <a:srgbClr val="E86859"/>
                </a:solidFill>
                <a:latin typeface="Calibri" charset="0"/>
                <a:ea typeface="Calibri" charset="0"/>
                <a:cs typeface="Calibri" charset="0"/>
              </a:rPr>
              <a:t>?</a:t>
            </a:r>
            <a:endParaRPr lang="ru-RU" sz="3600" dirty="0">
              <a:solidFill>
                <a:srgbClr val="E86859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135" y="921718"/>
            <a:ext cx="3979388" cy="3978434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7546-8787-B343-92AD-F331FD1CFF0A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5526" y="2007363"/>
            <a:ext cx="4228359" cy="2196502"/>
          </a:xfrm>
        </p:spPr>
        <p:txBody>
          <a:bodyPr>
            <a:normAutofit/>
          </a:bodyPr>
          <a:lstStyle/>
          <a:p>
            <a:pPr lvl="0"/>
            <a:r>
              <a:rPr lang="ru-RU" dirty="0"/>
              <a:t>Помощь по дому </a:t>
            </a:r>
            <a:r>
              <a:rPr lang="ru" dirty="0"/>
              <a:t>— общее семейное дело</a:t>
            </a:r>
            <a:r>
              <a:rPr lang="ru-RU" dirty="0"/>
              <a:t>, за него не нужно платить</a:t>
            </a:r>
          </a:p>
          <a:p>
            <a:pPr lvl="0"/>
            <a:r>
              <a:rPr lang="ru-RU" dirty="0"/>
              <a:t>За выполнение нетипичных задач ребенка можно поощрить </a:t>
            </a:r>
            <a:r>
              <a:rPr lang="ru-RU" dirty="0" smtClean="0"/>
              <a:t>деньгами, например</a:t>
            </a:r>
            <a:r>
              <a:rPr lang="ru-RU" dirty="0"/>
              <a:t>, покраска забора у соседки на даче, настройка компьютера или создание сайта</a:t>
            </a:r>
            <a:endParaRPr lang="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31092" y="269988"/>
            <a:ext cx="5610330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buClr>
                <a:srgbClr val="000000"/>
              </a:buClr>
              <a:buSzPct val="61111"/>
            </a:pPr>
            <a:r>
              <a:rPr lang="ru" sz="3600" dirty="0">
                <a:solidFill>
                  <a:srgbClr val="E86859"/>
                </a:solidFill>
                <a:latin typeface="Calibri" charset="0"/>
                <a:ea typeface="Calibri" charset="0"/>
                <a:cs typeface="Calibri" charset="0"/>
              </a:rPr>
              <a:t>ПЛАТИТЬ ЛИ </a:t>
            </a:r>
            <a:r>
              <a:rPr lang="ru" sz="3600" dirty="0" smtClean="0">
                <a:solidFill>
                  <a:srgbClr val="E86859"/>
                </a:solidFill>
                <a:latin typeface="Calibri" charset="0"/>
                <a:ea typeface="Calibri" charset="0"/>
                <a:cs typeface="Calibri" charset="0"/>
              </a:rPr>
              <a:t>ДЕТЯМ</a:t>
            </a:r>
            <a:r>
              <a:rPr lang="ru-RU" sz="3600" dirty="0" smtClean="0">
                <a:solidFill>
                  <a:srgbClr val="E86859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</a:p>
          <a:p>
            <a:pPr>
              <a:lnSpc>
                <a:spcPct val="115000"/>
              </a:lnSpc>
              <a:buClr>
                <a:srgbClr val="000000"/>
              </a:buClr>
              <a:buSzPct val="61111"/>
            </a:pPr>
            <a:r>
              <a:rPr lang="ru" sz="3600" dirty="0" smtClean="0">
                <a:solidFill>
                  <a:srgbClr val="E86859"/>
                </a:solidFill>
                <a:latin typeface="Calibri" charset="0"/>
                <a:ea typeface="Calibri" charset="0"/>
                <a:cs typeface="Calibri" charset="0"/>
              </a:rPr>
              <a:t>ЗА </a:t>
            </a:r>
            <a:r>
              <a:rPr lang="ru-RU" sz="3600" dirty="0">
                <a:solidFill>
                  <a:srgbClr val="E86859"/>
                </a:solidFill>
                <a:latin typeface="Calibri" charset="0"/>
                <a:ea typeface="Calibri" charset="0"/>
                <a:cs typeface="Calibri" charset="0"/>
              </a:rPr>
              <a:t>ПОМОЩЬ ПО ДОМУ</a:t>
            </a:r>
            <a:r>
              <a:rPr lang="ru" sz="3600" dirty="0">
                <a:solidFill>
                  <a:srgbClr val="E86859"/>
                </a:solidFill>
                <a:latin typeface="Calibri" charset="0"/>
                <a:ea typeface="Calibri" charset="0"/>
                <a:cs typeface="Calibri" charset="0"/>
              </a:rPr>
              <a:t>?</a:t>
            </a:r>
            <a:endParaRPr lang="ru-RU" sz="3600" dirty="0">
              <a:solidFill>
                <a:srgbClr val="E86859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526" y="1012629"/>
            <a:ext cx="4023474" cy="4022509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7546-8787-B343-92AD-F331FD1CFF0A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8264</TotalTime>
  <Words>1745</Words>
  <Application>Microsoft Macintosh PowerPoint</Application>
  <PresentationFormat>Экран (16:9)</PresentationFormat>
  <Paragraphs>188</Paragraphs>
  <Slides>16</Slides>
  <Notes>16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Calibri</vt:lpstr>
      <vt:lpstr>Calibri Light</vt:lpstr>
      <vt:lpstr>Raleway Medium</vt:lpstr>
      <vt:lpstr>Arial</vt:lpstr>
      <vt:lpstr>Специальное оформление</vt:lpstr>
      <vt:lpstr>КАРМАННЫЕ ДЕНЬГИ</vt:lpstr>
      <vt:lpstr>    ДАВАТЬ ИЛИ НЕ ДАВАТЬ КАРМАННЫЕ ДЕНЬГИ?  </vt:lpstr>
      <vt:lpstr>АРГУМЕНТЫ ПРОТИВНИКОВ</vt:lpstr>
      <vt:lpstr>НЕ НАДО ОТКУПАТЬСЯ ОТ РЕБЕНКА</vt:lpstr>
      <vt:lpstr>ЧТОБЫ КАРМАННЫЕ ДЕНЬГИ ПРИНЕСЛИ ПОЛЬЗУ</vt:lpstr>
      <vt:lpstr>ЕСЛИ РОДИТЕЛИ ДЕЙСТВУЮТ ОТВЕТСТВЕННО</vt:lpstr>
      <vt:lpstr>Презентация PowerPoint</vt:lpstr>
      <vt:lpstr>Презентация PowerPoint</vt:lpstr>
      <vt:lpstr>Презентация PowerPoint</vt:lpstr>
      <vt:lpstr>КОНТРОЛИРОВАТЬ ЛИ ТРАТЫ РЕБЕНКА?</vt:lpstr>
      <vt:lpstr>УЧИТЕ ДЕТЕЙ ДОСТИГАТЬ ЦЕЛЕЙ </vt:lpstr>
      <vt:lpstr>        КАКИЕ ИНСТРУМЕНТЫ  ПОМОГУТ КОПИТЬ? </vt:lpstr>
      <vt:lpstr>         ИНСТРУМЕНТЫ НАКОПЛЕНИЯ</vt:lpstr>
      <vt:lpstr>Презентация PowerPoint</vt:lpstr>
      <vt:lpstr>    ПОДВЕДЕМ ИТОГИ</vt:lpstr>
      <vt:lpstr>Презентация PowerPoint</vt:lpstr>
    </vt:vector>
  </TitlesOfParts>
  <LinksUpToDate>false</LinksUpToDate>
  <SharedDoc>false</SharedDoc>
  <HyperlinksChanged>false</HyperlinksChanged>
  <AppVersion>15.0036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КАРМАННЫЕ ДЕНЬГИ Научите детей правильно распоряжаться финансами</dc:title>
  <cp:lastModifiedBy>пользователь Microsoft Office</cp:lastModifiedBy>
  <cp:revision>96</cp:revision>
  <dcterms:modified xsi:type="dcterms:W3CDTF">2017-08-08T08:34:54Z</dcterms:modified>
</cp:coreProperties>
</file>