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5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6.xml" ContentType="application/vnd.openxmlformats-officedocument.theme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theme/theme7.xml" ContentType="application/vnd.openxmlformats-officedocument.theme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theme/theme8.xml" ContentType="application/vnd.openxmlformats-officedocument.theme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theme/theme9.xml" ContentType="application/vnd.openxmlformats-officedocument.theme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theme/theme10.xml" ContentType="application/vnd.openxmlformats-officedocument.theme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  <p:sldMasterId id="2147483687" r:id="rId4"/>
    <p:sldMasterId id="2147483700" r:id="rId5"/>
    <p:sldMasterId id="2147483713" r:id="rId6"/>
    <p:sldMasterId id="2147483726" r:id="rId7"/>
    <p:sldMasterId id="2147483739" r:id="rId8"/>
    <p:sldMasterId id="2147483752" r:id="rId9"/>
    <p:sldMasterId id="2147483765" r:id="rId10"/>
    <p:sldMasterId id="2147483778" r:id="rId11"/>
  </p:sldMasterIdLst>
  <p:sldIdLst>
    <p:sldId id="256" r:id="rId12"/>
    <p:sldId id="303" r:id="rId13"/>
    <p:sldId id="257" r:id="rId14"/>
    <p:sldId id="258" r:id="rId15"/>
    <p:sldId id="259" r:id="rId16"/>
    <p:sldId id="260" r:id="rId17"/>
    <p:sldId id="261" r:id="rId18"/>
    <p:sldId id="262" r:id="rId19"/>
    <p:sldId id="263" r:id="rId20"/>
    <p:sldId id="264" r:id="rId21"/>
    <p:sldId id="265" r:id="rId22"/>
    <p:sldId id="266" r:id="rId23"/>
    <p:sldId id="267" r:id="rId24"/>
    <p:sldId id="268" r:id="rId25"/>
    <p:sldId id="269" r:id="rId26"/>
    <p:sldId id="270" r:id="rId27"/>
    <p:sldId id="271" r:id="rId28"/>
    <p:sldId id="272" r:id="rId29"/>
    <p:sldId id="273" r:id="rId30"/>
    <p:sldId id="274" r:id="rId31"/>
    <p:sldId id="275" r:id="rId32"/>
    <p:sldId id="276" r:id="rId33"/>
    <p:sldId id="277" r:id="rId34"/>
    <p:sldId id="278" r:id="rId35"/>
    <p:sldId id="279" r:id="rId36"/>
    <p:sldId id="280" r:id="rId37"/>
    <p:sldId id="281" r:id="rId38"/>
    <p:sldId id="282" r:id="rId39"/>
    <p:sldId id="283" r:id="rId40"/>
    <p:sldId id="284" r:id="rId41"/>
    <p:sldId id="285" r:id="rId42"/>
    <p:sldId id="286" r:id="rId43"/>
    <p:sldId id="287" r:id="rId44"/>
    <p:sldId id="288" r:id="rId45"/>
    <p:sldId id="289" r:id="rId46"/>
    <p:sldId id="290" r:id="rId47"/>
    <p:sldId id="291" r:id="rId48"/>
    <p:sldId id="292" r:id="rId49"/>
    <p:sldId id="293" r:id="rId50"/>
    <p:sldId id="294" r:id="rId51"/>
    <p:sldId id="295" r:id="rId52"/>
    <p:sldId id="296" r:id="rId53"/>
    <p:sldId id="297" r:id="rId54"/>
    <p:sldId id="298" r:id="rId55"/>
    <p:sldId id="299" r:id="rId56"/>
    <p:sldId id="300" r:id="rId57"/>
    <p:sldId id="301" r:id="rId58"/>
  </p:sldIdLst>
  <p:sldSz cx="12192000" cy="6859588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69" autoAdjust="0"/>
    <p:restoredTop sz="94660"/>
  </p:normalViewPr>
  <p:slideViewPr>
    <p:cSldViewPr>
      <p:cViewPr varScale="1">
        <p:scale>
          <a:sx n="60" d="100"/>
          <a:sy n="60" d="100"/>
        </p:scale>
        <p:origin x="84" y="2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9" Type="http://schemas.openxmlformats.org/officeDocument/2006/relationships/slide" Target="slides/slide28.xml"/><Relationship Id="rId21" Type="http://schemas.openxmlformats.org/officeDocument/2006/relationships/slide" Target="slides/slide10.xml"/><Relationship Id="rId34" Type="http://schemas.openxmlformats.org/officeDocument/2006/relationships/slide" Target="slides/slide23.xml"/><Relationship Id="rId42" Type="http://schemas.openxmlformats.org/officeDocument/2006/relationships/slide" Target="slides/slide31.xml"/><Relationship Id="rId47" Type="http://schemas.openxmlformats.org/officeDocument/2006/relationships/slide" Target="slides/slide36.xml"/><Relationship Id="rId50" Type="http://schemas.openxmlformats.org/officeDocument/2006/relationships/slide" Target="slides/slide39.xml"/><Relationship Id="rId55" Type="http://schemas.openxmlformats.org/officeDocument/2006/relationships/slide" Target="slides/slide44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5.xml"/><Relationship Id="rId29" Type="http://schemas.openxmlformats.org/officeDocument/2006/relationships/slide" Target="slides/slide18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3.xml"/><Relationship Id="rId32" Type="http://schemas.openxmlformats.org/officeDocument/2006/relationships/slide" Target="slides/slide21.xml"/><Relationship Id="rId37" Type="http://schemas.openxmlformats.org/officeDocument/2006/relationships/slide" Target="slides/slide26.xml"/><Relationship Id="rId40" Type="http://schemas.openxmlformats.org/officeDocument/2006/relationships/slide" Target="slides/slide29.xml"/><Relationship Id="rId45" Type="http://schemas.openxmlformats.org/officeDocument/2006/relationships/slide" Target="slides/slide34.xml"/><Relationship Id="rId53" Type="http://schemas.openxmlformats.org/officeDocument/2006/relationships/slide" Target="slides/slide42.xml"/><Relationship Id="rId58" Type="http://schemas.openxmlformats.org/officeDocument/2006/relationships/slide" Target="slides/slide47.xml"/><Relationship Id="rId5" Type="http://schemas.openxmlformats.org/officeDocument/2006/relationships/slideMaster" Target="slideMasters/slideMaster5.xml"/><Relationship Id="rId61" Type="http://schemas.openxmlformats.org/officeDocument/2006/relationships/theme" Target="theme/theme1.xml"/><Relationship Id="rId19" Type="http://schemas.openxmlformats.org/officeDocument/2006/relationships/slide" Target="slides/slide8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slide" Target="slides/slide19.xml"/><Relationship Id="rId35" Type="http://schemas.openxmlformats.org/officeDocument/2006/relationships/slide" Target="slides/slide24.xml"/><Relationship Id="rId43" Type="http://schemas.openxmlformats.org/officeDocument/2006/relationships/slide" Target="slides/slide32.xml"/><Relationship Id="rId48" Type="http://schemas.openxmlformats.org/officeDocument/2006/relationships/slide" Target="slides/slide37.xml"/><Relationship Id="rId56" Type="http://schemas.openxmlformats.org/officeDocument/2006/relationships/slide" Target="slides/slide45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0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slide" Target="slides/slide22.xml"/><Relationship Id="rId38" Type="http://schemas.openxmlformats.org/officeDocument/2006/relationships/slide" Target="slides/slide27.xml"/><Relationship Id="rId46" Type="http://schemas.openxmlformats.org/officeDocument/2006/relationships/slide" Target="slides/slide35.xml"/><Relationship Id="rId59" Type="http://schemas.openxmlformats.org/officeDocument/2006/relationships/presProps" Target="presProps.xml"/><Relationship Id="rId20" Type="http://schemas.openxmlformats.org/officeDocument/2006/relationships/slide" Target="slides/slide9.xml"/><Relationship Id="rId41" Type="http://schemas.openxmlformats.org/officeDocument/2006/relationships/slide" Target="slides/slide30.xml"/><Relationship Id="rId54" Type="http://schemas.openxmlformats.org/officeDocument/2006/relationships/slide" Target="slides/slide4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36" Type="http://schemas.openxmlformats.org/officeDocument/2006/relationships/slide" Target="slides/slide25.xml"/><Relationship Id="rId49" Type="http://schemas.openxmlformats.org/officeDocument/2006/relationships/slide" Target="slides/slide38.xml"/><Relationship Id="rId57" Type="http://schemas.openxmlformats.org/officeDocument/2006/relationships/slide" Target="slides/slide46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20.xml"/><Relationship Id="rId44" Type="http://schemas.openxmlformats.org/officeDocument/2006/relationships/slide" Target="slides/slide33.xml"/><Relationship Id="rId52" Type="http://schemas.openxmlformats.org/officeDocument/2006/relationships/slide" Target="slides/slide41.xml"/><Relationship Id="rId60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609480" y="1604880"/>
            <a:ext cx="10972440" cy="39780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1097244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96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609480" y="368280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6231960" y="368280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609480" y="3682800"/>
            <a:ext cx="109724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109724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609480" y="3682800"/>
            <a:ext cx="109724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609480" y="368280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6231960" y="368280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4319640" y="160488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8029800" y="160488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609480" y="368280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 type="body"/>
          </p:nvPr>
        </p:nvSpPr>
        <p:spPr>
          <a:xfrm>
            <a:off x="4319640" y="368280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 type="body"/>
          </p:nvPr>
        </p:nvSpPr>
        <p:spPr>
          <a:xfrm>
            <a:off x="8029800" y="368280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subTitle"/>
          </p:nvPr>
        </p:nvSpPr>
        <p:spPr>
          <a:xfrm>
            <a:off x="609480" y="1604880"/>
            <a:ext cx="10972440" cy="39780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1097244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96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52" name="PlaceHolder 4"/>
          <p:cNvSpPr>
            <a:spLocks noGrp="1"/>
          </p:cNvSpPr>
          <p:nvPr>
            <p:ph type="body"/>
          </p:nvPr>
        </p:nvSpPr>
        <p:spPr>
          <a:xfrm>
            <a:off x="609480" y="368280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 type="body"/>
          </p:nvPr>
        </p:nvSpPr>
        <p:spPr>
          <a:xfrm>
            <a:off x="6231960" y="368280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609480" y="3682800"/>
            <a:ext cx="109724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109724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609480" y="3682800"/>
            <a:ext cx="109724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 type="body"/>
          </p:nvPr>
        </p:nvSpPr>
        <p:spPr>
          <a:xfrm>
            <a:off x="609480" y="368280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68" name="PlaceHolder 5"/>
          <p:cNvSpPr>
            <a:spLocks noGrp="1"/>
          </p:cNvSpPr>
          <p:nvPr>
            <p:ph type="body"/>
          </p:nvPr>
        </p:nvSpPr>
        <p:spPr>
          <a:xfrm>
            <a:off x="6231960" y="368280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4319640" y="160488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 type="body"/>
          </p:nvPr>
        </p:nvSpPr>
        <p:spPr>
          <a:xfrm>
            <a:off x="8029800" y="160488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73" name="PlaceHolder 5"/>
          <p:cNvSpPr>
            <a:spLocks noGrp="1"/>
          </p:cNvSpPr>
          <p:nvPr>
            <p:ph type="body"/>
          </p:nvPr>
        </p:nvSpPr>
        <p:spPr>
          <a:xfrm>
            <a:off x="609480" y="368280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74" name="PlaceHolder 6"/>
          <p:cNvSpPr>
            <a:spLocks noGrp="1"/>
          </p:cNvSpPr>
          <p:nvPr>
            <p:ph type="body"/>
          </p:nvPr>
        </p:nvSpPr>
        <p:spPr>
          <a:xfrm>
            <a:off x="4319640" y="368280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75" name="PlaceHolder 7"/>
          <p:cNvSpPr>
            <a:spLocks noGrp="1"/>
          </p:cNvSpPr>
          <p:nvPr>
            <p:ph type="body"/>
          </p:nvPr>
        </p:nvSpPr>
        <p:spPr>
          <a:xfrm>
            <a:off x="8029800" y="368280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subTitle"/>
          </p:nvPr>
        </p:nvSpPr>
        <p:spPr>
          <a:xfrm>
            <a:off x="609480" y="1604880"/>
            <a:ext cx="10972440" cy="39780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81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1097244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96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89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90" name="PlaceHolder 4"/>
          <p:cNvSpPr>
            <a:spLocks noGrp="1"/>
          </p:cNvSpPr>
          <p:nvPr>
            <p:ph type="body"/>
          </p:nvPr>
        </p:nvSpPr>
        <p:spPr>
          <a:xfrm>
            <a:off x="609480" y="368280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94" name="PlaceHolder 4"/>
          <p:cNvSpPr>
            <a:spLocks noGrp="1"/>
          </p:cNvSpPr>
          <p:nvPr>
            <p:ph type="body"/>
          </p:nvPr>
        </p:nvSpPr>
        <p:spPr>
          <a:xfrm>
            <a:off x="6231960" y="368280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97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98" name="PlaceHolder 4"/>
          <p:cNvSpPr>
            <a:spLocks noGrp="1"/>
          </p:cNvSpPr>
          <p:nvPr>
            <p:ph type="body"/>
          </p:nvPr>
        </p:nvSpPr>
        <p:spPr>
          <a:xfrm>
            <a:off x="609480" y="3682800"/>
            <a:ext cx="109724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109724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01" name="PlaceHolder 3"/>
          <p:cNvSpPr>
            <a:spLocks noGrp="1"/>
          </p:cNvSpPr>
          <p:nvPr>
            <p:ph type="body"/>
          </p:nvPr>
        </p:nvSpPr>
        <p:spPr>
          <a:xfrm>
            <a:off x="609480" y="3682800"/>
            <a:ext cx="109724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04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05" name="PlaceHolder 4"/>
          <p:cNvSpPr>
            <a:spLocks noGrp="1"/>
          </p:cNvSpPr>
          <p:nvPr>
            <p:ph type="body"/>
          </p:nvPr>
        </p:nvSpPr>
        <p:spPr>
          <a:xfrm>
            <a:off x="609480" y="368280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06" name="PlaceHolder 5"/>
          <p:cNvSpPr>
            <a:spLocks noGrp="1"/>
          </p:cNvSpPr>
          <p:nvPr>
            <p:ph type="body"/>
          </p:nvPr>
        </p:nvSpPr>
        <p:spPr>
          <a:xfrm>
            <a:off x="6231960" y="368280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108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09" name="PlaceHolder 3"/>
          <p:cNvSpPr>
            <a:spLocks noGrp="1"/>
          </p:cNvSpPr>
          <p:nvPr>
            <p:ph type="body"/>
          </p:nvPr>
        </p:nvSpPr>
        <p:spPr>
          <a:xfrm>
            <a:off x="4319640" y="160488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10" name="PlaceHolder 4"/>
          <p:cNvSpPr>
            <a:spLocks noGrp="1"/>
          </p:cNvSpPr>
          <p:nvPr>
            <p:ph type="body"/>
          </p:nvPr>
        </p:nvSpPr>
        <p:spPr>
          <a:xfrm>
            <a:off x="8029800" y="160488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11" name="PlaceHolder 5"/>
          <p:cNvSpPr>
            <a:spLocks noGrp="1"/>
          </p:cNvSpPr>
          <p:nvPr>
            <p:ph type="body"/>
          </p:nvPr>
        </p:nvSpPr>
        <p:spPr>
          <a:xfrm>
            <a:off x="609480" y="368280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12" name="PlaceHolder 6"/>
          <p:cNvSpPr>
            <a:spLocks noGrp="1"/>
          </p:cNvSpPr>
          <p:nvPr>
            <p:ph type="body"/>
          </p:nvPr>
        </p:nvSpPr>
        <p:spPr>
          <a:xfrm>
            <a:off x="4319640" y="368280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13" name="PlaceHolder 7"/>
          <p:cNvSpPr>
            <a:spLocks noGrp="1"/>
          </p:cNvSpPr>
          <p:nvPr>
            <p:ph type="body"/>
          </p:nvPr>
        </p:nvSpPr>
        <p:spPr>
          <a:xfrm>
            <a:off x="8029800" y="368280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117" name="PlaceHolder 2"/>
          <p:cNvSpPr>
            <a:spLocks noGrp="1"/>
          </p:cNvSpPr>
          <p:nvPr>
            <p:ph type="subTitle"/>
          </p:nvPr>
        </p:nvSpPr>
        <p:spPr>
          <a:xfrm>
            <a:off x="609480" y="1604880"/>
            <a:ext cx="10972440" cy="39780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119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1097244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121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22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96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126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27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28" name="PlaceHolder 4"/>
          <p:cNvSpPr>
            <a:spLocks noGrp="1"/>
          </p:cNvSpPr>
          <p:nvPr>
            <p:ph type="body"/>
          </p:nvPr>
        </p:nvSpPr>
        <p:spPr>
          <a:xfrm>
            <a:off x="609480" y="368280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 type="body"/>
          </p:nvPr>
        </p:nvSpPr>
        <p:spPr>
          <a:xfrm>
            <a:off x="6231960" y="368280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134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35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36" name="PlaceHolder 4"/>
          <p:cNvSpPr>
            <a:spLocks noGrp="1"/>
          </p:cNvSpPr>
          <p:nvPr>
            <p:ph type="body"/>
          </p:nvPr>
        </p:nvSpPr>
        <p:spPr>
          <a:xfrm>
            <a:off x="609480" y="3682800"/>
            <a:ext cx="109724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138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109724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39" name="PlaceHolder 3"/>
          <p:cNvSpPr>
            <a:spLocks noGrp="1"/>
          </p:cNvSpPr>
          <p:nvPr>
            <p:ph type="body"/>
          </p:nvPr>
        </p:nvSpPr>
        <p:spPr>
          <a:xfrm>
            <a:off x="609480" y="3682800"/>
            <a:ext cx="109724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141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42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43" name="PlaceHolder 4"/>
          <p:cNvSpPr>
            <a:spLocks noGrp="1"/>
          </p:cNvSpPr>
          <p:nvPr>
            <p:ph type="body"/>
          </p:nvPr>
        </p:nvSpPr>
        <p:spPr>
          <a:xfrm>
            <a:off x="609480" y="368280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44" name="PlaceHolder 5"/>
          <p:cNvSpPr>
            <a:spLocks noGrp="1"/>
          </p:cNvSpPr>
          <p:nvPr>
            <p:ph type="body"/>
          </p:nvPr>
        </p:nvSpPr>
        <p:spPr>
          <a:xfrm>
            <a:off x="6231960" y="368280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146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47" name="PlaceHolder 3"/>
          <p:cNvSpPr>
            <a:spLocks noGrp="1"/>
          </p:cNvSpPr>
          <p:nvPr>
            <p:ph type="body"/>
          </p:nvPr>
        </p:nvSpPr>
        <p:spPr>
          <a:xfrm>
            <a:off x="4319640" y="160488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48" name="PlaceHolder 4"/>
          <p:cNvSpPr>
            <a:spLocks noGrp="1"/>
          </p:cNvSpPr>
          <p:nvPr>
            <p:ph type="body"/>
          </p:nvPr>
        </p:nvSpPr>
        <p:spPr>
          <a:xfrm>
            <a:off x="8029800" y="160488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49" name="PlaceHolder 5"/>
          <p:cNvSpPr>
            <a:spLocks noGrp="1"/>
          </p:cNvSpPr>
          <p:nvPr>
            <p:ph type="body"/>
          </p:nvPr>
        </p:nvSpPr>
        <p:spPr>
          <a:xfrm>
            <a:off x="609480" y="368280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50" name="PlaceHolder 6"/>
          <p:cNvSpPr>
            <a:spLocks noGrp="1"/>
          </p:cNvSpPr>
          <p:nvPr>
            <p:ph type="body"/>
          </p:nvPr>
        </p:nvSpPr>
        <p:spPr>
          <a:xfrm>
            <a:off x="4319640" y="368280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51" name="PlaceHolder 7"/>
          <p:cNvSpPr>
            <a:spLocks noGrp="1"/>
          </p:cNvSpPr>
          <p:nvPr>
            <p:ph type="body"/>
          </p:nvPr>
        </p:nvSpPr>
        <p:spPr>
          <a:xfrm>
            <a:off x="8029800" y="368280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155" name="PlaceHolder 2"/>
          <p:cNvSpPr>
            <a:spLocks noGrp="1"/>
          </p:cNvSpPr>
          <p:nvPr>
            <p:ph type="subTitle"/>
          </p:nvPr>
        </p:nvSpPr>
        <p:spPr>
          <a:xfrm>
            <a:off x="609480" y="1604880"/>
            <a:ext cx="10972440" cy="39780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157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1097244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159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60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96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164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65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66" name="PlaceHolder 4"/>
          <p:cNvSpPr>
            <a:spLocks noGrp="1"/>
          </p:cNvSpPr>
          <p:nvPr>
            <p:ph type="body"/>
          </p:nvPr>
        </p:nvSpPr>
        <p:spPr>
          <a:xfrm>
            <a:off x="609480" y="368280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168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69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70" name="PlaceHolder 4"/>
          <p:cNvSpPr>
            <a:spLocks noGrp="1"/>
          </p:cNvSpPr>
          <p:nvPr>
            <p:ph type="body"/>
          </p:nvPr>
        </p:nvSpPr>
        <p:spPr>
          <a:xfrm>
            <a:off x="6231960" y="368280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172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73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74" name="PlaceHolder 4"/>
          <p:cNvSpPr>
            <a:spLocks noGrp="1"/>
          </p:cNvSpPr>
          <p:nvPr>
            <p:ph type="body"/>
          </p:nvPr>
        </p:nvSpPr>
        <p:spPr>
          <a:xfrm>
            <a:off x="609480" y="3682800"/>
            <a:ext cx="109724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176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109724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77" name="PlaceHolder 3"/>
          <p:cNvSpPr>
            <a:spLocks noGrp="1"/>
          </p:cNvSpPr>
          <p:nvPr>
            <p:ph type="body"/>
          </p:nvPr>
        </p:nvSpPr>
        <p:spPr>
          <a:xfrm>
            <a:off x="609480" y="3682800"/>
            <a:ext cx="109724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179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80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81" name="PlaceHolder 4"/>
          <p:cNvSpPr>
            <a:spLocks noGrp="1"/>
          </p:cNvSpPr>
          <p:nvPr>
            <p:ph type="body"/>
          </p:nvPr>
        </p:nvSpPr>
        <p:spPr>
          <a:xfrm>
            <a:off x="609480" y="368280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82" name="PlaceHolder 5"/>
          <p:cNvSpPr>
            <a:spLocks noGrp="1"/>
          </p:cNvSpPr>
          <p:nvPr>
            <p:ph type="body"/>
          </p:nvPr>
        </p:nvSpPr>
        <p:spPr>
          <a:xfrm>
            <a:off x="6231960" y="368280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184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85" name="PlaceHolder 3"/>
          <p:cNvSpPr>
            <a:spLocks noGrp="1"/>
          </p:cNvSpPr>
          <p:nvPr>
            <p:ph type="body"/>
          </p:nvPr>
        </p:nvSpPr>
        <p:spPr>
          <a:xfrm>
            <a:off x="4319640" y="160488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86" name="PlaceHolder 4"/>
          <p:cNvSpPr>
            <a:spLocks noGrp="1"/>
          </p:cNvSpPr>
          <p:nvPr>
            <p:ph type="body"/>
          </p:nvPr>
        </p:nvSpPr>
        <p:spPr>
          <a:xfrm>
            <a:off x="8029800" y="160488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87" name="PlaceHolder 5"/>
          <p:cNvSpPr>
            <a:spLocks noGrp="1"/>
          </p:cNvSpPr>
          <p:nvPr>
            <p:ph type="body"/>
          </p:nvPr>
        </p:nvSpPr>
        <p:spPr>
          <a:xfrm>
            <a:off x="609480" y="368280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88" name="PlaceHolder 6"/>
          <p:cNvSpPr>
            <a:spLocks noGrp="1"/>
          </p:cNvSpPr>
          <p:nvPr>
            <p:ph type="body"/>
          </p:nvPr>
        </p:nvSpPr>
        <p:spPr>
          <a:xfrm>
            <a:off x="4319640" y="368280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89" name="PlaceHolder 7"/>
          <p:cNvSpPr>
            <a:spLocks noGrp="1"/>
          </p:cNvSpPr>
          <p:nvPr>
            <p:ph type="body"/>
          </p:nvPr>
        </p:nvSpPr>
        <p:spPr>
          <a:xfrm>
            <a:off x="8029800" y="368280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193" name="PlaceHolder 2"/>
          <p:cNvSpPr>
            <a:spLocks noGrp="1"/>
          </p:cNvSpPr>
          <p:nvPr>
            <p:ph type="subTitle"/>
          </p:nvPr>
        </p:nvSpPr>
        <p:spPr>
          <a:xfrm>
            <a:off x="609480" y="1604880"/>
            <a:ext cx="10972440" cy="39780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195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1097244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197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198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96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202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03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04" name="PlaceHolder 4"/>
          <p:cNvSpPr>
            <a:spLocks noGrp="1"/>
          </p:cNvSpPr>
          <p:nvPr>
            <p:ph type="body"/>
          </p:nvPr>
        </p:nvSpPr>
        <p:spPr>
          <a:xfrm>
            <a:off x="609480" y="368280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206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07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08" name="PlaceHolder 4"/>
          <p:cNvSpPr>
            <a:spLocks noGrp="1"/>
          </p:cNvSpPr>
          <p:nvPr>
            <p:ph type="body"/>
          </p:nvPr>
        </p:nvSpPr>
        <p:spPr>
          <a:xfrm>
            <a:off x="6231960" y="368280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210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11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12" name="PlaceHolder 4"/>
          <p:cNvSpPr>
            <a:spLocks noGrp="1"/>
          </p:cNvSpPr>
          <p:nvPr>
            <p:ph type="body"/>
          </p:nvPr>
        </p:nvSpPr>
        <p:spPr>
          <a:xfrm>
            <a:off x="609480" y="3682800"/>
            <a:ext cx="109724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214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109724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15" name="PlaceHolder 3"/>
          <p:cNvSpPr>
            <a:spLocks noGrp="1"/>
          </p:cNvSpPr>
          <p:nvPr>
            <p:ph type="body"/>
          </p:nvPr>
        </p:nvSpPr>
        <p:spPr>
          <a:xfrm>
            <a:off x="609480" y="3682800"/>
            <a:ext cx="109724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217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18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19" name="PlaceHolder 4"/>
          <p:cNvSpPr>
            <a:spLocks noGrp="1"/>
          </p:cNvSpPr>
          <p:nvPr>
            <p:ph type="body"/>
          </p:nvPr>
        </p:nvSpPr>
        <p:spPr>
          <a:xfrm>
            <a:off x="609480" y="368280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20" name="PlaceHolder 5"/>
          <p:cNvSpPr>
            <a:spLocks noGrp="1"/>
          </p:cNvSpPr>
          <p:nvPr>
            <p:ph type="body"/>
          </p:nvPr>
        </p:nvSpPr>
        <p:spPr>
          <a:xfrm>
            <a:off x="6231960" y="368280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222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23" name="PlaceHolder 3"/>
          <p:cNvSpPr>
            <a:spLocks noGrp="1"/>
          </p:cNvSpPr>
          <p:nvPr>
            <p:ph type="body"/>
          </p:nvPr>
        </p:nvSpPr>
        <p:spPr>
          <a:xfrm>
            <a:off x="4319640" y="160488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24" name="PlaceHolder 4"/>
          <p:cNvSpPr>
            <a:spLocks noGrp="1"/>
          </p:cNvSpPr>
          <p:nvPr>
            <p:ph type="body"/>
          </p:nvPr>
        </p:nvSpPr>
        <p:spPr>
          <a:xfrm>
            <a:off x="8029800" y="160488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25" name="PlaceHolder 5"/>
          <p:cNvSpPr>
            <a:spLocks noGrp="1"/>
          </p:cNvSpPr>
          <p:nvPr>
            <p:ph type="body"/>
          </p:nvPr>
        </p:nvSpPr>
        <p:spPr>
          <a:xfrm>
            <a:off x="609480" y="368280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26" name="PlaceHolder 6"/>
          <p:cNvSpPr>
            <a:spLocks noGrp="1"/>
          </p:cNvSpPr>
          <p:nvPr>
            <p:ph type="body"/>
          </p:nvPr>
        </p:nvSpPr>
        <p:spPr>
          <a:xfrm>
            <a:off x="4319640" y="368280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27" name="PlaceHolder 7"/>
          <p:cNvSpPr>
            <a:spLocks noGrp="1"/>
          </p:cNvSpPr>
          <p:nvPr>
            <p:ph type="body"/>
          </p:nvPr>
        </p:nvSpPr>
        <p:spPr>
          <a:xfrm>
            <a:off x="8029800" y="368280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231" name="PlaceHolder 2"/>
          <p:cNvSpPr>
            <a:spLocks noGrp="1"/>
          </p:cNvSpPr>
          <p:nvPr>
            <p:ph type="subTitle"/>
          </p:nvPr>
        </p:nvSpPr>
        <p:spPr>
          <a:xfrm>
            <a:off x="609480" y="1604880"/>
            <a:ext cx="10972440" cy="39780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233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1097244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235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36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96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240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41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42" name="PlaceHolder 4"/>
          <p:cNvSpPr>
            <a:spLocks noGrp="1"/>
          </p:cNvSpPr>
          <p:nvPr>
            <p:ph type="body"/>
          </p:nvPr>
        </p:nvSpPr>
        <p:spPr>
          <a:xfrm>
            <a:off x="609480" y="368280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244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45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46" name="PlaceHolder 4"/>
          <p:cNvSpPr>
            <a:spLocks noGrp="1"/>
          </p:cNvSpPr>
          <p:nvPr>
            <p:ph type="body"/>
          </p:nvPr>
        </p:nvSpPr>
        <p:spPr>
          <a:xfrm>
            <a:off x="6231960" y="368280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248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49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50" name="PlaceHolder 4"/>
          <p:cNvSpPr>
            <a:spLocks noGrp="1"/>
          </p:cNvSpPr>
          <p:nvPr>
            <p:ph type="body"/>
          </p:nvPr>
        </p:nvSpPr>
        <p:spPr>
          <a:xfrm>
            <a:off x="609480" y="3682800"/>
            <a:ext cx="109724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252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109724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53" name="PlaceHolder 3"/>
          <p:cNvSpPr>
            <a:spLocks noGrp="1"/>
          </p:cNvSpPr>
          <p:nvPr>
            <p:ph type="body"/>
          </p:nvPr>
        </p:nvSpPr>
        <p:spPr>
          <a:xfrm>
            <a:off x="609480" y="3682800"/>
            <a:ext cx="109724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255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56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57" name="PlaceHolder 4"/>
          <p:cNvSpPr>
            <a:spLocks noGrp="1"/>
          </p:cNvSpPr>
          <p:nvPr>
            <p:ph type="body"/>
          </p:nvPr>
        </p:nvSpPr>
        <p:spPr>
          <a:xfrm>
            <a:off x="609480" y="368280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58" name="PlaceHolder 5"/>
          <p:cNvSpPr>
            <a:spLocks noGrp="1"/>
          </p:cNvSpPr>
          <p:nvPr>
            <p:ph type="body"/>
          </p:nvPr>
        </p:nvSpPr>
        <p:spPr>
          <a:xfrm>
            <a:off x="6231960" y="368280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260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61" name="PlaceHolder 3"/>
          <p:cNvSpPr>
            <a:spLocks noGrp="1"/>
          </p:cNvSpPr>
          <p:nvPr>
            <p:ph type="body"/>
          </p:nvPr>
        </p:nvSpPr>
        <p:spPr>
          <a:xfrm>
            <a:off x="4319640" y="160488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62" name="PlaceHolder 4"/>
          <p:cNvSpPr>
            <a:spLocks noGrp="1"/>
          </p:cNvSpPr>
          <p:nvPr>
            <p:ph type="body"/>
          </p:nvPr>
        </p:nvSpPr>
        <p:spPr>
          <a:xfrm>
            <a:off x="8029800" y="160488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63" name="PlaceHolder 5"/>
          <p:cNvSpPr>
            <a:spLocks noGrp="1"/>
          </p:cNvSpPr>
          <p:nvPr>
            <p:ph type="body"/>
          </p:nvPr>
        </p:nvSpPr>
        <p:spPr>
          <a:xfrm>
            <a:off x="609480" y="368280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64" name="PlaceHolder 6"/>
          <p:cNvSpPr>
            <a:spLocks noGrp="1"/>
          </p:cNvSpPr>
          <p:nvPr>
            <p:ph type="body"/>
          </p:nvPr>
        </p:nvSpPr>
        <p:spPr>
          <a:xfrm>
            <a:off x="4319640" y="368280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65" name="PlaceHolder 7"/>
          <p:cNvSpPr>
            <a:spLocks noGrp="1"/>
          </p:cNvSpPr>
          <p:nvPr>
            <p:ph type="body"/>
          </p:nvPr>
        </p:nvSpPr>
        <p:spPr>
          <a:xfrm>
            <a:off x="8029800" y="368280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273" name="PlaceHolder 2"/>
          <p:cNvSpPr>
            <a:spLocks noGrp="1"/>
          </p:cNvSpPr>
          <p:nvPr>
            <p:ph type="subTitle"/>
          </p:nvPr>
        </p:nvSpPr>
        <p:spPr>
          <a:xfrm>
            <a:off x="609480" y="1604880"/>
            <a:ext cx="10972440" cy="39780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275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1097244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277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78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96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282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83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84" name="PlaceHolder 4"/>
          <p:cNvSpPr>
            <a:spLocks noGrp="1"/>
          </p:cNvSpPr>
          <p:nvPr>
            <p:ph type="body"/>
          </p:nvPr>
        </p:nvSpPr>
        <p:spPr>
          <a:xfrm>
            <a:off x="609480" y="368280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286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87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88" name="PlaceHolder 4"/>
          <p:cNvSpPr>
            <a:spLocks noGrp="1"/>
          </p:cNvSpPr>
          <p:nvPr>
            <p:ph type="body"/>
          </p:nvPr>
        </p:nvSpPr>
        <p:spPr>
          <a:xfrm>
            <a:off x="6231960" y="368280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290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91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92" name="PlaceHolder 4"/>
          <p:cNvSpPr>
            <a:spLocks noGrp="1"/>
          </p:cNvSpPr>
          <p:nvPr>
            <p:ph type="body"/>
          </p:nvPr>
        </p:nvSpPr>
        <p:spPr>
          <a:xfrm>
            <a:off x="609480" y="3682800"/>
            <a:ext cx="109724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294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109724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95" name="PlaceHolder 3"/>
          <p:cNvSpPr>
            <a:spLocks noGrp="1"/>
          </p:cNvSpPr>
          <p:nvPr>
            <p:ph type="body"/>
          </p:nvPr>
        </p:nvSpPr>
        <p:spPr>
          <a:xfrm>
            <a:off x="609480" y="3682800"/>
            <a:ext cx="109724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297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98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299" name="PlaceHolder 4"/>
          <p:cNvSpPr>
            <a:spLocks noGrp="1"/>
          </p:cNvSpPr>
          <p:nvPr>
            <p:ph type="body"/>
          </p:nvPr>
        </p:nvSpPr>
        <p:spPr>
          <a:xfrm>
            <a:off x="609480" y="368280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300" name="PlaceHolder 5"/>
          <p:cNvSpPr>
            <a:spLocks noGrp="1"/>
          </p:cNvSpPr>
          <p:nvPr>
            <p:ph type="body"/>
          </p:nvPr>
        </p:nvSpPr>
        <p:spPr>
          <a:xfrm>
            <a:off x="6231960" y="368280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302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303" name="PlaceHolder 3"/>
          <p:cNvSpPr>
            <a:spLocks noGrp="1"/>
          </p:cNvSpPr>
          <p:nvPr>
            <p:ph type="body"/>
          </p:nvPr>
        </p:nvSpPr>
        <p:spPr>
          <a:xfrm>
            <a:off x="4319640" y="160488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304" name="PlaceHolder 4"/>
          <p:cNvSpPr>
            <a:spLocks noGrp="1"/>
          </p:cNvSpPr>
          <p:nvPr>
            <p:ph type="body"/>
          </p:nvPr>
        </p:nvSpPr>
        <p:spPr>
          <a:xfrm>
            <a:off x="8029800" y="160488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305" name="PlaceHolder 5"/>
          <p:cNvSpPr>
            <a:spLocks noGrp="1"/>
          </p:cNvSpPr>
          <p:nvPr>
            <p:ph type="body"/>
          </p:nvPr>
        </p:nvSpPr>
        <p:spPr>
          <a:xfrm>
            <a:off x="609480" y="368280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306" name="PlaceHolder 6"/>
          <p:cNvSpPr>
            <a:spLocks noGrp="1"/>
          </p:cNvSpPr>
          <p:nvPr>
            <p:ph type="body"/>
          </p:nvPr>
        </p:nvSpPr>
        <p:spPr>
          <a:xfrm>
            <a:off x="4319640" y="368280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307" name="PlaceHolder 7"/>
          <p:cNvSpPr>
            <a:spLocks noGrp="1"/>
          </p:cNvSpPr>
          <p:nvPr>
            <p:ph type="body"/>
          </p:nvPr>
        </p:nvSpPr>
        <p:spPr>
          <a:xfrm>
            <a:off x="8029800" y="368280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315" name="PlaceHolder 2"/>
          <p:cNvSpPr>
            <a:spLocks noGrp="1"/>
          </p:cNvSpPr>
          <p:nvPr>
            <p:ph type="subTitle"/>
          </p:nvPr>
        </p:nvSpPr>
        <p:spPr>
          <a:xfrm>
            <a:off x="609480" y="1604880"/>
            <a:ext cx="10972440" cy="39780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317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1097244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319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320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96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324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325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326" name="PlaceHolder 4"/>
          <p:cNvSpPr>
            <a:spLocks noGrp="1"/>
          </p:cNvSpPr>
          <p:nvPr>
            <p:ph type="body"/>
          </p:nvPr>
        </p:nvSpPr>
        <p:spPr>
          <a:xfrm>
            <a:off x="609480" y="368280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328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329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330" name="PlaceHolder 4"/>
          <p:cNvSpPr>
            <a:spLocks noGrp="1"/>
          </p:cNvSpPr>
          <p:nvPr>
            <p:ph type="body"/>
          </p:nvPr>
        </p:nvSpPr>
        <p:spPr>
          <a:xfrm>
            <a:off x="6231960" y="368280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332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333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334" name="PlaceHolder 4"/>
          <p:cNvSpPr>
            <a:spLocks noGrp="1"/>
          </p:cNvSpPr>
          <p:nvPr>
            <p:ph type="body"/>
          </p:nvPr>
        </p:nvSpPr>
        <p:spPr>
          <a:xfrm>
            <a:off x="609480" y="3682800"/>
            <a:ext cx="109724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336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109724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337" name="PlaceHolder 3"/>
          <p:cNvSpPr>
            <a:spLocks noGrp="1"/>
          </p:cNvSpPr>
          <p:nvPr>
            <p:ph type="body"/>
          </p:nvPr>
        </p:nvSpPr>
        <p:spPr>
          <a:xfrm>
            <a:off x="609480" y="3682800"/>
            <a:ext cx="109724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339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340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341" name="PlaceHolder 4"/>
          <p:cNvSpPr>
            <a:spLocks noGrp="1"/>
          </p:cNvSpPr>
          <p:nvPr>
            <p:ph type="body"/>
          </p:nvPr>
        </p:nvSpPr>
        <p:spPr>
          <a:xfrm>
            <a:off x="609480" y="368280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342" name="PlaceHolder 5"/>
          <p:cNvSpPr>
            <a:spLocks noGrp="1"/>
          </p:cNvSpPr>
          <p:nvPr>
            <p:ph type="body"/>
          </p:nvPr>
        </p:nvSpPr>
        <p:spPr>
          <a:xfrm>
            <a:off x="6231960" y="368280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344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345" name="PlaceHolder 3"/>
          <p:cNvSpPr>
            <a:spLocks noGrp="1"/>
          </p:cNvSpPr>
          <p:nvPr>
            <p:ph type="body"/>
          </p:nvPr>
        </p:nvSpPr>
        <p:spPr>
          <a:xfrm>
            <a:off x="4319640" y="160488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346" name="PlaceHolder 4"/>
          <p:cNvSpPr>
            <a:spLocks noGrp="1"/>
          </p:cNvSpPr>
          <p:nvPr>
            <p:ph type="body"/>
          </p:nvPr>
        </p:nvSpPr>
        <p:spPr>
          <a:xfrm>
            <a:off x="8029800" y="160488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347" name="PlaceHolder 5"/>
          <p:cNvSpPr>
            <a:spLocks noGrp="1"/>
          </p:cNvSpPr>
          <p:nvPr>
            <p:ph type="body"/>
          </p:nvPr>
        </p:nvSpPr>
        <p:spPr>
          <a:xfrm>
            <a:off x="609480" y="368280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348" name="PlaceHolder 6"/>
          <p:cNvSpPr>
            <a:spLocks noGrp="1"/>
          </p:cNvSpPr>
          <p:nvPr>
            <p:ph type="body"/>
          </p:nvPr>
        </p:nvSpPr>
        <p:spPr>
          <a:xfrm>
            <a:off x="4319640" y="368280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349" name="PlaceHolder 7"/>
          <p:cNvSpPr>
            <a:spLocks noGrp="1"/>
          </p:cNvSpPr>
          <p:nvPr>
            <p:ph type="body"/>
          </p:nvPr>
        </p:nvSpPr>
        <p:spPr>
          <a:xfrm>
            <a:off x="8029800" y="368280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354" name="PlaceHolder 2"/>
          <p:cNvSpPr>
            <a:spLocks noGrp="1"/>
          </p:cNvSpPr>
          <p:nvPr>
            <p:ph type="subTitle"/>
          </p:nvPr>
        </p:nvSpPr>
        <p:spPr>
          <a:xfrm>
            <a:off x="609480" y="1604880"/>
            <a:ext cx="10972440" cy="39780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356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1097244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358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359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96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363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364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365" name="PlaceHolder 4"/>
          <p:cNvSpPr>
            <a:spLocks noGrp="1"/>
          </p:cNvSpPr>
          <p:nvPr>
            <p:ph type="body"/>
          </p:nvPr>
        </p:nvSpPr>
        <p:spPr>
          <a:xfrm>
            <a:off x="609480" y="368280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367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368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369" name="PlaceHolder 4"/>
          <p:cNvSpPr>
            <a:spLocks noGrp="1"/>
          </p:cNvSpPr>
          <p:nvPr>
            <p:ph type="body"/>
          </p:nvPr>
        </p:nvSpPr>
        <p:spPr>
          <a:xfrm>
            <a:off x="6231960" y="368280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371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372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373" name="PlaceHolder 4"/>
          <p:cNvSpPr>
            <a:spLocks noGrp="1"/>
          </p:cNvSpPr>
          <p:nvPr>
            <p:ph type="body"/>
          </p:nvPr>
        </p:nvSpPr>
        <p:spPr>
          <a:xfrm>
            <a:off x="609480" y="3682800"/>
            <a:ext cx="109724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375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109724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376" name="PlaceHolder 3"/>
          <p:cNvSpPr>
            <a:spLocks noGrp="1"/>
          </p:cNvSpPr>
          <p:nvPr>
            <p:ph type="body"/>
          </p:nvPr>
        </p:nvSpPr>
        <p:spPr>
          <a:xfrm>
            <a:off x="609480" y="3682800"/>
            <a:ext cx="109724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378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379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380" name="PlaceHolder 4"/>
          <p:cNvSpPr>
            <a:spLocks noGrp="1"/>
          </p:cNvSpPr>
          <p:nvPr>
            <p:ph type="body"/>
          </p:nvPr>
        </p:nvSpPr>
        <p:spPr>
          <a:xfrm>
            <a:off x="609480" y="368280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381" name="PlaceHolder 5"/>
          <p:cNvSpPr>
            <a:spLocks noGrp="1"/>
          </p:cNvSpPr>
          <p:nvPr>
            <p:ph type="body"/>
          </p:nvPr>
        </p:nvSpPr>
        <p:spPr>
          <a:xfrm>
            <a:off x="6231960" y="368280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383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384" name="PlaceHolder 3"/>
          <p:cNvSpPr>
            <a:spLocks noGrp="1"/>
          </p:cNvSpPr>
          <p:nvPr>
            <p:ph type="body"/>
          </p:nvPr>
        </p:nvSpPr>
        <p:spPr>
          <a:xfrm>
            <a:off x="4319640" y="160488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385" name="PlaceHolder 4"/>
          <p:cNvSpPr>
            <a:spLocks noGrp="1"/>
          </p:cNvSpPr>
          <p:nvPr>
            <p:ph type="body"/>
          </p:nvPr>
        </p:nvSpPr>
        <p:spPr>
          <a:xfrm>
            <a:off x="8029800" y="160488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386" name="PlaceHolder 5"/>
          <p:cNvSpPr>
            <a:spLocks noGrp="1"/>
          </p:cNvSpPr>
          <p:nvPr>
            <p:ph type="body"/>
          </p:nvPr>
        </p:nvSpPr>
        <p:spPr>
          <a:xfrm>
            <a:off x="609480" y="368280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387" name="PlaceHolder 6"/>
          <p:cNvSpPr>
            <a:spLocks noGrp="1"/>
          </p:cNvSpPr>
          <p:nvPr>
            <p:ph type="body"/>
          </p:nvPr>
        </p:nvSpPr>
        <p:spPr>
          <a:xfrm>
            <a:off x="4319640" y="368280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388" name="PlaceHolder 7"/>
          <p:cNvSpPr>
            <a:spLocks noGrp="1"/>
          </p:cNvSpPr>
          <p:nvPr>
            <p:ph type="body"/>
          </p:nvPr>
        </p:nvSpPr>
        <p:spPr>
          <a:xfrm>
            <a:off x="8029800" y="368280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396" name="PlaceHolder 2"/>
          <p:cNvSpPr>
            <a:spLocks noGrp="1"/>
          </p:cNvSpPr>
          <p:nvPr>
            <p:ph type="subTitle"/>
          </p:nvPr>
        </p:nvSpPr>
        <p:spPr>
          <a:xfrm>
            <a:off x="609480" y="1604880"/>
            <a:ext cx="10972440" cy="39780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398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1097244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400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401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96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405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406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407" name="PlaceHolder 4"/>
          <p:cNvSpPr>
            <a:spLocks noGrp="1"/>
          </p:cNvSpPr>
          <p:nvPr>
            <p:ph type="body"/>
          </p:nvPr>
        </p:nvSpPr>
        <p:spPr>
          <a:xfrm>
            <a:off x="609480" y="368280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409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410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411" name="PlaceHolder 4"/>
          <p:cNvSpPr>
            <a:spLocks noGrp="1"/>
          </p:cNvSpPr>
          <p:nvPr>
            <p:ph type="body"/>
          </p:nvPr>
        </p:nvSpPr>
        <p:spPr>
          <a:xfrm>
            <a:off x="6231960" y="368280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413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414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415" name="PlaceHolder 4"/>
          <p:cNvSpPr>
            <a:spLocks noGrp="1"/>
          </p:cNvSpPr>
          <p:nvPr>
            <p:ph type="body"/>
          </p:nvPr>
        </p:nvSpPr>
        <p:spPr>
          <a:xfrm>
            <a:off x="609480" y="3682800"/>
            <a:ext cx="109724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417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109724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418" name="PlaceHolder 3"/>
          <p:cNvSpPr>
            <a:spLocks noGrp="1"/>
          </p:cNvSpPr>
          <p:nvPr>
            <p:ph type="body"/>
          </p:nvPr>
        </p:nvSpPr>
        <p:spPr>
          <a:xfrm>
            <a:off x="609480" y="3682800"/>
            <a:ext cx="109724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420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421" name="PlaceHolder 3"/>
          <p:cNvSpPr>
            <a:spLocks noGrp="1"/>
          </p:cNvSpPr>
          <p:nvPr>
            <p:ph type="body"/>
          </p:nvPr>
        </p:nvSpPr>
        <p:spPr>
          <a:xfrm>
            <a:off x="6231960" y="160488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422" name="PlaceHolder 4"/>
          <p:cNvSpPr>
            <a:spLocks noGrp="1"/>
          </p:cNvSpPr>
          <p:nvPr>
            <p:ph type="body"/>
          </p:nvPr>
        </p:nvSpPr>
        <p:spPr>
          <a:xfrm>
            <a:off x="609480" y="368280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423" name="PlaceHolder 5"/>
          <p:cNvSpPr>
            <a:spLocks noGrp="1"/>
          </p:cNvSpPr>
          <p:nvPr>
            <p:ph type="body"/>
          </p:nvPr>
        </p:nvSpPr>
        <p:spPr>
          <a:xfrm>
            <a:off x="6231960" y="3682800"/>
            <a:ext cx="535428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440" cy="1250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4400" b="0" strike="noStrike" spc="-1">
              <a:latin typeface="XO Oriel"/>
            </a:endParaRPr>
          </a:p>
        </p:txBody>
      </p:sp>
      <p:sp>
        <p:nvSpPr>
          <p:cNvPr id="425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426" name="PlaceHolder 3"/>
          <p:cNvSpPr>
            <a:spLocks noGrp="1"/>
          </p:cNvSpPr>
          <p:nvPr>
            <p:ph type="body"/>
          </p:nvPr>
        </p:nvSpPr>
        <p:spPr>
          <a:xfrm>
            <a:off x="4319640" y="160488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427" name="PlaceHolder 4"/>
          <p:cNvSpPr>
            <a:spLocks noGrp="1"/>
          </p:cNvSpPr>
          <p:nvPr>
            <p:ph type="body"/>
          </p:nvPr>
        </p:nvSpPr>
        <p:spPr>
          <a:xfrm>
            <a:off x="8029800" y="160488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428" name="PlaceHolder 5"/>
          <p:cNvSpPr>
            <a:spLocks noGrp="1"/>
          </p:cNvSpPr>
          <p:nvPr>
            <p:ph type="body"/>
          </p:nvPr>
        </p:nvSpPr>
        <p:spPr>
          <a:xfrm>
            <a:off x="609480" y="368280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429" name="PlaceHolder 6"/>
          <p:cNvSpPr>
            <a:spLocks noGrp="1"/>
          </p:cNvSpPr>
          <p:nvPr>
            <p:ph type="body"/>
          </p:nvPr>
        </p:nvSpPr>
        <p:spPr>
          <a:xfrm>
            <a:off x="4319640" y="368280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  <p:sp>
        <p:nvSpPr>
          <p:cNvPr id="430" name="PlaceHolder 7"/>
          <p:cNvSpPr>
            <a:spLocks noGrp="1"/>
          </p:cNvSpPr>
          <p:nvPr>
            <p:ph type="body"/>
          </p:nvPr>
        </p:nvSpPr>
        <p:spPr>
          <a:xfrm>
            <a:off x="8029800" y="3682800"/>
            <a:ext cx="3533040" cy="18972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ru-RU" sz="3200" b="0" strike="noStrike" spc="-1">
              <a:latin typeface="XO Orie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8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7.xml"/><Relationship Id="rId12" Type="http://schemas.openxmlformats.org/officeDocument/2006/relationships/slideLayout" Target="../slideLayouts/slideLayout72.xml"/><Relationship Id="rId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6.xml"/><Relationship Id="rId11" Type="http://schemas.openxmlformats.org/officeDocument/2006/relationships/slideLayout" Target="../slideLayouts/slideLayout71.xml"/><Relationship Id="rId5" Type="http://schemas.openxmlformats.org/officeDocument/2006/relationships/slideLayout" Target="../slideLayouts/slideLayout65.xml"/><Relationship Id="rId10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4.xml"/><Relationship Id="rId9" Type="http://schemas.openxmlformats.org/officeDocument/2006/relationships/slideLayout" Target="../slideLayouts/slideLayout69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0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5.xml"/><Relationship Id="rId7" Type="http://schemas.openxmlformats.org/officeDocument/2006/relationships/slideLayout" Target="../slideLayouts/slideLayout79.xml"/><Relationship Id="rId12" Type="http://schemas.openxmlformats.org/officeDocument/2006/relationships/slideLayout" Target="../slideLayouts/slideLayout84.xml"/><Relationship Id="rId2" Type="http://schemas.openxmlformats.org/officeDocument/2006/relationships/slideLayout" Target="../slideLayouts/slideLayout74.xml"/><Relationship Id="rId1" Type="http://schemas.openxmlformats.org/officeDocument/2006/relationships/slideLayout" Target="../slideLayouts/slideLayout73.xml"/><Relationship Id="rId6" Type="http://schemas.openxmlformats.org/officeDocument/2006/relationships/slideLayout" Target="../slideLayouts/slideLayout78.xml"/><Relationship Id="rId11" Type="http://schemas.openxmlformats.org/officeDocument/2006/relationships/slideLayout" Target="../slideLayouts/slideLayout83.xml"/><Relationship Id="rId5" Type="http://schemas.openxmlformats.org/officeDocument/2006/relationships/slideLayout" Target="../slideLayouts/slideLayout77.xml"/><Relationship Id="rId10" Type="http://schemas.openxmlformats.org/officeDocument/2006/relationships/slideLayout" Target="../slideLayouts/slideLayout82.xml"/><Relationship Id="rId4" Type="http://schemas.openxmlformats.org/officeDocument/2006/relationships/slideLayout" Target="../slideLayouts/slideLayout76.xml"/><Relationship Id="rId9" Type="http://schemas.openxmlformats.org/officeDocument/2006/relationships/slideLayout" Target="../slideLayouts/slideLayout81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2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87.xml"/><Relationship Id="rId7" Type="http://schemas.openxmlformats.org/officeDocument/2006/relationships/slideLayout" Target="../slideLayouts/slideLayout91.xml"/><Relationship Id="rId12" Type="http://schemas.openxmlformats.org/officeDocument/2006/relationships/slideLayout" Target="../slideLayouts/slideLayout96.xml"/><Relationship Id="rId2" Type="http://schemas.openxmlformats.org/officeDocument/2006/relationships/slideLayout" Target="../slideLayouts/slideLayout86.xml"/><Relationship Id="rId1" Type="http://schemas.openxmlformats.org/officeDocument/2006/relationships/slideLayout" Target="../slideLayouts/slideLayout85.xml"/><Relationship Id="rId6" Type="http://schemas.openxmlformats.org/officeDocument/2006/relationships/slideLayout" Target="../slideLayouts/slideLayout90.xml"/><Relationship Id="rId11" Type="http://schemas.openxmlformats.org/officeDocument/2006/relationships/slideLayout" Target="../slideLayouts/slideLayout95.xml"/><Relationship Id="rId5" Type="http://schemas.openxmlformats.org/officeDocument/2006/relationships/slideLayout" Target="../slideLayouts/slideLayout89.xml"/><Relationship Id="rId10" Type="http://schemas.openxmlformats.org/officeDocument/2006/relationships/slideLayout" Target="../slideLayouts/slideLayout94.xml"/><Relationship Id="rId4" Type="http://schemas.openxmlformats.org/officeDocument/2006/relationships/slideLayout" Target="../slideLayouts/slideLayout88.xml"/><Relationship Id="rId9" Type="http://schemas.openxmlformats.org/officeDocument/2006/relationships/slideLayout" Target="../slideLayouts/slideLayout93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4.xml"/><Relationship Id="rId13" Type="http://schemas.openxmlformats.org/officeDocument/2006/relationships/theme" Target="../theme/theme9.xml"/><Relationship Id="rId3" Type="http://schemas.openxmlformats.org/officeDocument/2006/relationships/slideLayout" Target="../slideLayouts/slideLayout99.xml"/><Relationship Id="rId7" Type="http://schemas.openxmlformats.org/officeDocument/2006/relationships/slideLayout" Target="../slideLayouts/slideLayout103.xml"/><Relationship Id="rId12" Type="http://schemas.openxmlformats.org/officeDocument/2006/relationships/slideLayout" Target="../slideLayouts/slideLayout108.xml"/><Relationship Id="rId2" Type="http://schemas.openxmlformats.org/officeDocument/2006/relationships/slideLayout" Target="../slideLayouts/slideLayout98.xml"/><Relationship Id="rId1" Type="http://schemas.openxmlformats.org/officeDocument/2006/relationships/slideLayout" Target="../slideLayouts/slideLayout97.xml"/><Relationship Id="rId6" Type="http://schemas.openxmlformats.org/officeDocument/2006/relationships/slideLayout" Target="../slideLayouts/slideLayout102.xml"/><Relationship Id="rId11" Type="http://schemas.openxmlformats.org/officeDocument/2006/relationships/slideLayout" Target="../slideLayouts/slideLayout107.xml"/><Relationship Id="rId5" Type="http://schemas.openxmlformats.org/officeDocument/2006/relationships/slideLayout" Target="../slideLayouts/slideLayout101.xml"/><Relationship Id="rId10" Type="http://schemas.openxmlformats.org/officeDocument/2006/relationships/slideLayout" Target="../slideLayouts/slideLayout106.xml"/><Relationship Id="rId4" Type="http://schemas.openxmlformats.org/officeDocument/2006/relationships/slideLayout" Target="../slideLayouts/slideLayout100.xml"/><Relationship Id="rId9" Type="http://schemas.openxmlformats.org/officeDocument/2006/relationships/slideLayout" Target="../slideLayouts/slideLayout105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6.xml"/><Relationship Id="rId13" Type="http://schemas.openxmlformats.org/officeDocument/2006/relationships/theme" Target="../theme/theme10.xml"/><Relationship Id="rId3" Type="http://schemas.openxmlformats.org/officeDocument/2006/relationships/slideLayout" Target="../slideLayouts/slideLayout111.xml"/><Relationship Id="rId7" Type="http://schemas.openxmlformats.org/officeDocument/2006/relationships/slideLayout" Target="../slideLayouts/slideLayout115.xml"/><Relationship Id="rId12" Type="http://schemas.openxmlformats.org/officeDocument/2006/relationships/slideLayout" Target="../slideLayouts/slideLayout120.xml"/><Relationship Id="rId2" Type="http://schemas.openxmlformats.org/officeDocument/2006/relationships/slideLayout" Target="../slideLayouts/slideLayout110.xml"/><Relationship Id="rId1" Type="http://schemas.openxmlformats.org/officeDocument/2006/relationships/slideLayout" Target="../slideLayouts/slideLayout109.xml"/><Relationship Id="rId6" Type="http://schemas.openxmlformats.org/officeDocument/2006/relationships/slideLayout" Target="../slideLayouts/slideLayout114.xml"/><Relationship Id="rId11" Type="http://schemas.openxmlformats.org/officeDocument/2006/relationships/slideLayout" Target="../slideLayouts/slideLayout119.xml"/><Relationship Id="rId5" Type="http://schemas.openxmlformats.org/officeDocument/2006/relationships/slideLayout" Target="../slideLayouts/slideLayout113.xml"/><Relationship Id="rId10" Type="http://schemas.openxmlformats.org/officeDocument/2006/relationships/slideLayout" Target="../slideLayouts/slideLayout118.xml"/><Relationship Id="rId4" Type="http://schemas.openxmlformats.org/officeDocument/2006/relationships/slideLayout" Target="../slideLayouts/slideLayout112.xml"/><Relationship Id="rId9" Type="http://schemas.openxmlformats.org/officeDocument/2006/relationships/slideLayout" Target="../slideLayouts/slideLayout117.xml"/><Relationship Id="rId14" Type="http://schemas.openxmlformats.org/officeDocument/2006/relationships/image" Target="../media/image1.jpeg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8.xml"/><Relationship Id="rId13" Type="http://schemas.openxmlformats.org/officeDocument/2006/relationships/theme" Target="../theme/theme11.xml"/><Relationship Id="rId3" Type="http://schemas.openxmlformats.org/officeDocument/2006/relationships/slideLayout" Target="../slideLayouts/slideLayout123.xml"/><Relationship Id="rId7" Type="http://schemas.openxmlformats.org/officeDocument/2006/relationships/slideLayout" Target="../slideLayouts/slideLayout127.xml"/><Relationship Id="rId12" Type="http://schemas.openxmlformats.org/officeDocument/2006/relationships/slideLayout" Target="../slideLayouts/slideLayout132.xml"/><Relationship Id="rId2" Type="http://schemas.openxmlformats.org/officeDocument/2006/relationships/slideLayout" Target="../slideLayouts/slideLayout122.xml"/><Relationship Id="rId1" Type="http://schemas.openxmlformats.org/officeDocument/2006/relationships/slideLayout" Target="../slideLayouts/slideLayout121.xml"/><Relationship Id="rId6" Type="http://schemas.openxmlformats.org/officeDocument/2006/relationships/slideLayout" Target="../slideLayouts/slideLayout126.xml"/><Relationship Id="rId11" Type="http://schemas.openxmlformats.org/officeDocument/2006/relationships/slideLayout" Target="../slideLayouts/slideLayout131.xml"/><Relationship Id="rId5" Type="http://schemas.openxmlformats.org/officeDocument/2006/relationships/slideLayout" Target="../slideLayouts/slideLayout125.xml"/><Relationship Id="rId10" Type="http://schemas.openxmlformats.org/officeDocument/2006/relationships/slideLayout" Target="../slideLayouts/slideLayout130.xml"/><Relationship Id="rId4" Type="http://schemas.openxmlformats.org/officeDocument/2006/relationships/slideLayout" Target="../slideLayouts/slideLayout124.xml"/><Relationship Id="rId9" Type="http://schemas.openxmlformats.org/officeDocument/2006/relationships/slideLayout" Target="../slideLayouts/slideLayout1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080" cy="12499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ru-RU" sz="1800" b="0" strike="noStrike" spc="-1">
                <a:latin typeface="XO Oriel"/>
              </a:rPr>
              <a:t>Для правки текста заглавия щёлкните мышью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1097244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latin typeface="XO Orie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latin typeface="XO Orie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latin typeface="XO Orie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latin typeface="XO Orie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XO Orie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XO Orie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XO Orie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ru-RU" sz="4400" b="0" strike="noStrike" spc="-1">
                <a:latin typeface="XO Oriel"/>
              </a:rPr>
              <a:t>Для правки текста заглавия щёлкните мышью</a:t>
            </a: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1097244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latin typeface="XO Orie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latin typeface="XO Orie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latin typeface="XO Orie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latin typeface="XO Orie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XO Orie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XO Orie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XO Orie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/>
    <p:bodyStyle/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ru-RU" sz="4400" b="0" strike="noStrike" spc="-1">
                <a:latin typeface="XO Oriel"/>
              </a:rPr>
              <a:t>Для правки текста заглавия щёлкните мышью</a:t>
            </a:r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1097244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latin typeface="XO Orie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latin typeface="XO Orie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latin typeface="XO Orie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latin typeface="XO Orie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XO Orie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XO Orie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XO Orie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/>
    <p:bodyStyle/>
    <p:otherStyle/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ru-RU" sz="4400" b="0" strike="noStrike" spc="-1">
                <a:latin typeface="XO Oriel"/>
              </a:rPr>
              <a:t>Для правки текста заглавия щёлкните мышью</a:t>
            </a:r>
          </a:p>
        </p:txBody>
      </p:sp>
      <p:sp>
        <p:nvSpPr>
          <p:cNvPr id="115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1097244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latin typeface="XO Orie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latin typeface="XO Orie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latin typeface="XO Orie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latin typeface="XO Orie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XO Orie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XO Orie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XO Orie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xStyles>
    <p:titleStyle/>
    <p:bodyStyle/>
    <p:otherStyle/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ru-RU" sz="4400" b="0" strike="noStrike" spc="-1">
                <a:latin typeface="XO Oriel"/>
              </a:rPr>
              <a:t>Для правки текста заглавия щёлкните мышью</a:t>
            </a:r>
          </a:p>
        </p:txBody>
      </p:sp>
      <p:sp>
        <p:nvSpPr>
          <p:cNvPr id="153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1097244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latin typeface="XO Orie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latin typeface="XO Orie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latin typeface="XO Orie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latin typeface="XO Orie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XO Orie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XO Orie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XO Orie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</p:sldLayoutIdLst>
  <p:txStyles>
    <p:titleStyle/>
    <p:bodyStyle/>
    <p:otherStyle/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ru-RU" sz="4400" b="0" strike="noStrike" spc="-1">
                <a:latin typeface="XO Oriel"/>
              </a:rPr>
              <a:t>Для правки текста заглавия щёлкните мышью</a:t>
            </a:r>
          </a:p>
        </p:txBody>
      </p:sp>
      <p:sp>
        <p:nvSpPr>
          <p:cNvPr id="191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1097244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latin typeface="XO Orie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latin typeface="XO Orie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latin typeface="XO Orie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latin typeface="XO Orie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XO Orie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XO Orie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XO Orie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</p:sldLayoutIdLst>
  <p:txStyles>
    <p:titleStyle/>
    <p:bodyStyle/>
    <p:otherStyle/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ru-RU" sz="4400" b="0" strike="noStrike" spc="-1">
                <a:latin typeface="XO Oriel"/>
              </a:rPr>
              <a:t>Для правки текста заглавия щёлкните мышью</a:t>
            </a:r>
          </a:p>
        </p:txBody>
      </p:sp>
      <p:sp>
        <p:nvSpPr>
          <p:cNvPr id="229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1097244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latin typeface="XO Orie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latin typeface="XO Orie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latin typeface="XO Orie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latin typeface="XO Orie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XO Orie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XO Orie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XO Orie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  <p:sldLayoutId id="2147483738" r:id="rId12"/>
  </p:sldLayoutIdLst>
  <p:txStyles>
    <p:titleStyle/>
    <p:bodyStyle/>
    <p:otherStyle/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CustomShape 1"/>
          <p:cNvSpPr/>
          <p:nvPr/>
        </p:nvSpPr>
        <p:spPr>
          <a:xfrm>
            <a:off x="0" y="180000"/>
            <a:ext cx="9698760" cy="1238760"/>
          </a:xfrm>
          <a:prstGeom prst="rect">
            <a:avLst/>
          </a:prstGeom>
          <a:solidFill>
            <a:srgbClr val="E74C3C"/>
          </a:solidFill>
          <a:ln w="720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67" name="CustomShape 2"/>
          <p:cNvSpPr/>
          <p:nvPr/>
        </p:nvSpPr>
        <p:spPr>
          <a:xfrm>
            <a:off x="7560000" y="6840000"/>
            <a:ext cx="2498760" cy="518760"/>
          </a:xfrm>
          <a:prstGeom prst="rect">
            <a:avLst/>
          </a:prstGeom>
          <a:solidFill>
            <a:srgbClr val="E74C3C"/>
          </a:solidFill>
          <a:ln w="720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68" name="CustomShape 3"/>
          <p:cNvSpPr/>
          <p:nvPr/>
        </p:nvSpPr>
        <p:spPr>
          <a:xfrm>
            <a:off x="900000" y="6840000"/>
            <a:ext cx="6458760" cy="518760"/>
          </a:xfrm>
          <a:prstGeom prst="rect">
            <a:avLst/>
          </a:prstGeom>
          <a:solidFill>
            <a:srgbClr val="BDC3C7"/>
          </a:solidFill>
          <a:ln w="720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69" name="CustomShape 4"/>
          <p:cNvSpPr/>
          <p:nvPr/>
        </p:nvSpPr>
        <p:spPr>
          <a:xfrm>
            <a:off x="180000" y="6840000"/>
            <a:ext cx="518760" cy="518760"/>
          </a:xfrm>
          <a:prstGeom prst="rect">
            <a:avLst/>
          </a:prstGeom>
          <a:noFill/>
          <a:ln w="720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70" name="PlaceHolder 5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ru-RU" sz="4400" b="0" strike="noStrike" spc="-1">
                <a:latin typeface="XO Oriel"/>
              </a:rPr>
              <a:t>Для правки текста заглавия щёлкните мышью</a:t>
            </a:r>
          </a:p>
        </p:txBody>
      </p:sp>
      <p:sp>
        <p:nvSpPr>
          <p:cNvPr id="271" name="PlaceHolder 6"/>
          <p:cNvSpPr>
            <a:spLocks noGrp="1"/>
          </p:cNvSpPr>
          <p:nvPr>
            <p:ph type="body"/>
          </p:nvPr>
        </p:nvSpPr>
        <p:spPr>
          <a:xfrm>
            <a:off x="609480" y="1604880"/>
            <a:ext cx="1097244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latin typeface="XO Orie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latin typeface="XO Orie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latin typeface="XO Orie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latin typeface="XO Orie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XO Orie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XO Orie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XO Orie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  <p:sldLayoutId id="2147483751" r:id="rId12"/>
  </p:sldLayoutIdLst>
  <p:txStyles>
    <p:titleStyle/>
    <p:bodyStyle/>
    <p:otherStyle/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CustomShape 1"/>
          <p:cNvSpPr/>
          <p:nvPr/>
        </p:nvSpPr>
        <p:spPr>
          <a:xfrm>
            <a:off x="0" y="163080"/>
            <a:ext cx="11736000" cy="1126080"/>
          </a:xfrm>
          <a:prstGeom prst="rect">
            <a:avLst/>
          </a:prstGeom>
          <a:solidFill>
            <a:srgbClr val="E74C3C"/>
          </a:solidFill>
          <a:ln w="720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09" name="CustomShape 2"/>
          <p:cNvSpPr/>
          <p:nvPr/>
        </p:nvSpPr>
        <p:spPr>
          <a:xfrm>
            <a:off x="9143280" y="6206400"/>
            <a:ext cx="3027960" cy="472680"/>
          </a:xfrm>
          <a:prstGeom prst="rect">
            <a:avLst/>
          </a:prstGeom>
          <a:solidFill>
            <a:srgbClr val="E74C3C"/>
          </a:solidFill>
          <a:ln w="720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10" name="CustomShape 3"/>
          <p:cNvSpPr/>
          <p:nvPr/>
        </p:nvSpPr>
        <p:spPr>
          <a:xfrm>
            <a:off x="1088280" y="6206400"/>
            <a:ext cx="7817400" cy="472680"/>
          </a:xfrm>
          <a:prstGeom prst="rect">
            <a:avLst/>
          </a:prstGeom>
          <a:solidFill>
            <a:srgbClr val="BDC3C7"/>
          </a:solidFill>
          <a:ln w="720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11" name="CustomShape 4"/>
          <p:cNvSpPr/>
          <p:nvPr/>
        </p:nvSpPr>
        <p:spPr>
          <a:xfrm>
            <a:off x="217440" y="6206400"/>
            <a:ext cx="633240" cy="472680"/>
          </a:xfrm>
          <a:prstGeom prst="rect">
            <a:avLst/>
          </a:prstGeom>
          <a:noFill/>
          <a:ln w="720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12" name="PlaceHolder 5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ru-RU" sz="4400" b="0" strike="noStrike" spc="-1">
                <a:latin typeface="XO Oriel"/>
              </a:rPr>
              <a:t>Для правки текста заглавия щёлкните мышью</a:t>
            </a:r>
          </a:p>
        </p:txBody>
      </p:sp>
      <p:sp>
        <p:nvSpPr>
          <p:cNvPr id="313" name="PlaceHolder 6"/>
          <p:cNvSpPr>
            <a:spLocks noGrp="1"/>
          </p:cNvSpPr>
          <p:nvPr>
            <p:ph type="body"/>
          </p:nvPr>
        </p:nvSpPr>
        <p:spPr>
          <a:xfrm>
            <a:off x="609480" y="1604880"/>
            <a:ext cx="1097244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latin typeface="XO Orie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latin typeface="XO Orie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latin typeface="XO Orie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latin typeface="XO Orie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XO Orie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XO Orie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XO Orie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  <p:sldLayoutId id="2147483757" r:id="rId5"/>
    <p:sldLayoutId id="2147483758" r:id="rId6"/>
    <p:sldLayoutId id="2147483759" r:id="rId7"/>
    <p:sldLayoutId id="2147483760" r:id="rId8"/>
    <p:sldLayoutId id="2147483761" r:id="rId9"/>
    <p:sldLayoutId id="2147483762" r:id="rId10"/>
    <p:sldLayoutId id="2147483763" r:id="rId11"/>
    <p:sldLayoutId id="2147483764" r:id="rId12"/>
  </p:sldLayoutIdLst>
  <p:txStyles>
    <p:titleStyle/>
    <p:bodyStyle/>
    <p:otherStyle/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0" name="Рисунок 349"/>
          <p:cNvPicPr/>
          <p:nvPr/>
        </p:nvPicPr>
        <p:blipFill>
          <a:blip r:embed="rId14"/>
          <a:stretch/>
        </p:blipFill>
        <p:spPr>
          <a:xfrm>
            <a:off x="0" y="5268600"/>
            <a:ext cx="12174120" cy="1576800"/>
          </a:xfrm>
          <a:prstGeom prst="rect">
            <a:avLst/>
          </a:prstGeom>
          <a:ln>
            <a:noFill/>
          </a:ln>
        </p:spPr>
      </p:pic>
      <p:sp>
        <p:nvSpPr>
          <p:cNvPr id="351" name="PlaceHolder 1"/>
          <p:cNvSpPr>
            <a:spLocks noGrp="1"/>
          </p:cNvSpPr>
          <p:nvPr>
            <p:ph type="title"/>
          </p:nvPr>
        </p:nvSpPr>
        <p:spPr>
          <a:xfrm>
            <a:off x="609480" y="221040"/>
            <a:ext cx="10972080" cy="12499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ru-RU" sz="1800" b="0" strike="noStrike" spc="-1">
                <a:latin typeface="XO Oriel"/>
              </a:rPr>
              <a:t>Для правки текста заглавия щёлкните мышью</a:t>
            </a:r>
          </a:p>
        </p:txBody>
      </p:sp>
      <p:sp>
        <p:nvSpPr>
          <p:cNvPr id="352" name="PlaceHolder 2"/>
          <p:cNvSpPr>
            <a:spLocks noGrp="1"/>
          </p:cNvSpPr>
          <p:nvPr>
            <p:ph type="body"/>
          </p:nvPr>
        </p:nvSpPr>
        <p:spPr>
          <a:xfrm>
            <a:off x="609480" y="1604880"/>
            <a:ext cx="1097244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latin typeface="XO Orie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latin typeface="XO Orie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latin typeface="XO Orie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latin typeface="XO Orie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XO Orie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XO Orie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XO Orie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  <p:sldLayoutId id="2147483777" r:id="rId12"/>
  </p:sldLayoutIdLst>
  <p:txStyles>
    <p:titleStyle/>
    <p:bodyStyle/>
    <p:otherStyle/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CustomShape 1"/>
          <p:cNvSpPr/>
          <p:nvPr/>
        </p:nvSpPr>
        <p:spPr>
          <a:xfrm>
            <a:off x="0" y="180000"/>
            <a:ext cx="9698760" cy="1238760"/>
          </a:xfrm>
          <a:prstGeom prst="rect">
            <a:avLst/>
          </a:prstGeom>
          <a:solidFill>
            <a:srgbClr val="E74C3C"/>
          </a:solidFill>
          <a:ln w="720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90" name="CustomShape 2"/>
          <p:cNvSpPr/>
          <p:nvPr/>
        </p:nvSpPr>
        <p:spPr>
          <a:xfrm>
            <a:off x="7560000" y="6840000"/>
            <a:ext cx="2498760" cy="518760"/>
          </a:xfrm>
          <a:prstGeom prst="rect">
            <a:avLst/>
          </a:prstGeom>
          <a:solidFill>
            <a:srgbClr val="E74C3C"/>
          </a:solidFill>
          <a:ln w="720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91" name="CustomShape 3"/>
          <p:cNvSpPr/>
          <p:nvPr/>
        </p:nvSpPr>
        <p:spPr>
          <a:xfrm>
            <a:off x="900000" y="6840000"/>
            <a:ext cx="6458760" cy="518760"/>
          </a:xfrm>
          <a:prstGeom prst="rect">
            <a:avLst/>
          </a:prstGeom>
          <a:solidFill>
            <a:srgbClr val="BDC3C7"/>
          </a:solidFill>
          <a:ln w="720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92" name="CustomShape 4"/>
          <p:cNvSpPr/>
          <p:nvPr/>
        </p:nvSpPr>
        <p:spPr>
          <a:xfrm>
            <a:off x="180000" y="6840000"/>
            <a:ext cx="518760" cy="518760"/>
          </a:xfrm>
          <a:prstGeom prst="rect">
            <a:avLst/>
          </a:prstGeom>
          <a:noFill/>
          <a:ln w="720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393" name="PlaceHolder 5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r>
              <a:rPr lang="ru-RU" sz="4400" b="0" strike="noStrike" spc="-1">
                <a:latin typeface="XO Oriel"/>
              </a:rPr>
              <a:t>Для правки текста заглавия щёлкните мышью</a:t>
            </a:r>
          </a:p>
        </p:txBody>
      </p:sp>
      <p:sp>
        <p:nvSpPr>
          <p:cNvPr id="394" name="PlaceHolder 6"/>
          <p:cNvSpPr>
            <a:spLocks noGrp="1"/>
          </p:cNvSpPr>
          <p:nvPr>
            <p:ph type="body"/>
          </p:nvPr>
        </p:nvSpPr>
        <p:spPr>
          <a:xfrm>
            <a:off x="609480" y="1604880"/>
            <a:ext cx="10972440" cy="397800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3200" b="0" strike="noStrike" spc="-1">
                <a:latin typeface="XO Orie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800" b="0" strike="noStrike" spc="-1">
                <a:latin typeface="XO Orie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0" strike="noStrike" spc="-1">
                <a:latin typeface="XO Orie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latin typeface="XO Orie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XO Orie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XO Orie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latin typeface="XO Orie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  <p:sldLayoutId id="2147483780" r:id="rId2"/>
    <p:sldLayoutId id="2147483781" r:id="rId3"/>
    <p:sldLayoutId id="2147483782" r:id="rId4"/>
    <p:sldLayoutId id="2147483783" r:id="rId5"/>
    <p:sldLayoutId id="2147483784" r:id="rId6"/>
    <p:sldLayoutId id="2147483785" r:id="rId7"/>
    <p:sldLayoutId id="2147483786" r:id="rId8"/>
    <p:sldLayoutId id="2147483787" r:id="rId9"/>
    <p:sldLayoutId id="2147483788" r:id="rId10"/>
    <p:sldLayoutId id="2147483789" r:id="rId11"/>
    <p:sldLayoutId id="2147483790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7.xml"/><Relationship Id="rId5" Type="http://schemas.microsoft.com/office/2007/relationships/hdphoto" Target="../media/hdphoto1.wdp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9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9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8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2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6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61.xml"/></Relationships>
</file>

<file path=ppt/slides/_rels/slide4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ownloads\фон 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41" y="-746670"/>
            <a:ext cx="12214696" cy="8687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1" name="CustomShape 1"/>
          <p:cNvSpPr/>
          <p:nvPr/>
        </p:nvSpPr>
        <p:spPr>
          <a:xfrm>
            <a:off x="-3341" y="2948619"/>
            <a:ext cx="7992888" cy="251275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1800" b="0" strike="noStrike" spc="-1" dirty="0">
              <a:latin typeface="XO Oriel"/>
            </a:endParaRPr>
          </a:p>
          <a:p>
            <a:pPr algn="ctr">
              <a:lnSpc>
                <a:spcPct val="100000"/>
              </a:lnSpc>
            </a:pPr>
            <a:endParaRPr lang="ru-RU" sz="1800" b="0" strike="noStrike" spc="-1" dirty="0">
              <a:latin typeface="XO Oriel"/>
            </a:endParaRPr>
          </a:p>
          <a:p>
            <a:pPr algn="ctr">
              <a:lnSpc>
                <a:spcPct val="100000"/>
              </a:lnSpc>
            </a:pPr>
            <a:endParaRPr lang="ru-RU" sz="1800" b="0" strike="noStrike" spc="-1" dirty="0">
              <a:latin typeface="XO Oriel"/>
            </a:endParaRPr>
          </a:p>
          <a:p>
            <a:pPr algn="ctr">
              <a:lnSpc>
                <a:spcPct val="100000"/>
              </a:lnSpc>
            </a:pPr>
            <a:endParaRPr lang="ru-RU" sz="1800" b="0" strike="noStrike" spc="-1" dirty="0">
              <a:latin typeface="XO Oriel"/>
            </a:endParaRPr>
          </a:p>
          <a:p>
            <a:pPr algn="ctr">
              <a:lnSpc>
                <a:spcPct val="100000"/>
              </a:lnSpc>
            </a:pPr>
            <a:endParaRPr lang="ru-RU" sz="1800" b="0" strike="noStrike" spc="-1" dirty="0"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lang="ru-RU" sz="4800" b="1" strike="noStrike" spc="-1" dirty="0" smtClean="0">
                <a:latin typeface="Arial"/>
                <a:ea typeface="DejaVu Sans"/>
              </a:rPr>
              <a:t>Питание детей и подростков</a:t>
            </a:r>
            <a:endParaRPr lang="ru-RU" sz="4800" b="0" strike="noStrike" spc="-1" dirty="0" smtClean="0"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lang="ru-RU" sz="4800" b="1" strike="noStrike" spc="-1" dirty="0" smtClean="0">
                <a:latin typeface="Arial"/>
                <a:ea typeface="DejaVu Sans"/>
              </a:rPr>
              <a:t> в образовательных учреждениях. Организация контроля.</a:t>
            </a:r>
            <a:endParaRPr lang="ru-RU" sz="4800" b="0" strike="noStrike" spc="-1" dirty="0" smtClean="0">
              <a:latin typeface="XO Oriel"/>
            </a:endParaRPr>
          </a:p>
          <a:p>
            <a:pPr algn="ctr">
              <a:lnSpc>
                <a:spcPct val="100000"/>
              </a:lnSpc>
            </a:pPr>
            <a:endParaRPr lang="ru-RU" sz="5400" b="0" strike="noStrike" spc="-1" dirty="0">
              <a:latin typeface="XO Oriel"/>
            </a:endParaRPr>
          </a:p>
          <a:p>
            <a:pPr algn="ctr">
              <a:lnSpc>
                <a:spcPct val="100000"/>
              </a:lnSpc>
            </a:pPr>
            <a:endParaRPr lang="ru-RU" sz="5400" b="0" strike="noStrike" spc="-1" dirty="0">
              <a:latin typeface="XO Oriel"/>
            </a:endParaRPr>
          </a:p>
        </p:txBody>
      </p:sp>
      <p:sp>
        <p:nvSpPr>
          <p:cNvPr id="432" name="CustomShape 2"/>
          <p:cNvSpPr/>
          <p:nvPr/>
        </p:nvSpPr>
        <p:spPr>
          <a:xfrm flipH="1">
            <a:off x="11935440" y="6486840"/>
            <a:ext cx="127800" cy="26496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0" tIns="0" rIns="0" bIns="0">
            <a:noAutofit/>
          </a:bodyPr>
          <a:lstStyle/>
          <a:p>
            <a:pPr>
              <a:lnSpc>
                <a:spcPct val="100000"/>
              </a:lnSpc>
            </a:pPr>
            <a:r>
              <a:rPr lang="ru-RU" sz="1200" b="0" strike="noStrike" spc="-1">
                <a:solidFill>
                  <a:srgbClr val="898989"/>
                </a:solidFill>
                <a:latin typeface="Calibri"/>
                <a:ea typeface="DejaVu Sans"/>
              </a:rPr>
              <a:t>1</a:t>
            </a:r>
            <a:endParaRPr lang="ru-RU" sz="1200" b="0" strike="noStrike" spc="-1">
              <a:latin typeface="XO Oriel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496600" y="6238106"/>
            <a:ext cx="695400" cy="591414"/>
          </a:xfrm>
          <a:prstGeom prst="rect">
            <a:avLst/>
          </a:prstGeo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ownloads\фон 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41" y="-746670"/>
            <a:ext cx="12214696" cy="8687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2" name="CustomShape 2"/>
          <p:cNvSpPr/>
          <p:nvPr/>
        </p:nvSpPr>
        <p:spPr>
          <a:xfrm flipH="1">
            <a:off x="11935440" y="6486840"/>
            <a:ext cx="127800" cy="26496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0" tIns="0" rIns="0" bIns="0">
            <a:noAutofit/>
          </a:bodyPr>
          <a:lstStyle/>
          <a:p>
            <a:pPr>
              <a:lnSpc>
                <a:spcPct val="100000"/>
              </a:lnSpc>
            </a:pPr>
            <a:r>
              <a:rPr lang="ru-RU" sz="1200" b="0" strike="noStrike" spc="-1">
                <a:solidFill>
                  <a:srgbClr val="898989"/>
                </a:solidFill>
                <a:latin typeface="Calibri"/>
                <a:ea typeface="DejaVu Sans"/>
              </a:rPr>
              <a:t>1</a:t>
            </a:r>
            <a:endParaRPr lang="ru-RU" sz="1200" b="0" strike="noStrike" spc="-1">
              <a:latin typeface="XO Oriel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496600" y="6238106"/>
            <a:ext cx="695400" cy="591414"/>
          </a:xfrm>
          <a:prstGeom prst="rect">
            <a:avLst/>
          </a:prstGeo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19336" y="2020406"/>
            <a:ext cx="727280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ru-RU" sz="2400" b="1" spc="-1" dirty="0" smtClean="0"/>
          </a:p>
          <a:p>
            <a:pPr lvl="0" algn="ctr"/>
            <a:r>
              <a:rPr lang="ru-RU" sz="2400" b="1" spc="-1" dirty="0" smtClean="0"/>
              <a:t>ВЫ МОЖЕТЕ ПОЛУЧИТЬ </a:t>
            </a:r>
          </a:p>
          <a:p>
            <a:pPr lvl="0" algn="ctr"/>
            <a:r>
              <a:rPr lang="ru-RU" sz="2400" b="1" spc="-1" dirty="0" smtClean="0"/>
              <a:t>БЕСПЛАТНО КОНСУЛЬТАЦИЮ ПО ПРОИЗВОДСТВЕННОМУ КОНТРОЛЮ В ОБРАЗОВАТЕЛЬНЫХ ОРГАНИЗАЦИЯХ </a:t>
            </a:r>
          </a:p>
          <a:p>
            <a:pPr lvl="0" algn="ctr"/>
            <a:endParaRPr lang="ru-RU" sz="2400" b="1" spc="-1" dirty="0" smtClean="0"/>
          </a:p>
          <a:p>
            <a:pPr lvl="0" algn="ctr"/>
            <a:r>
              <a:rPr lang="ru-RU" sz="2400" b="1" spc="-1" dirty="0" smtClean="0"/>
              <a:t>Напишите Ваш вопрос, ФИО и номер телефона на электронную почту и мы свяжемся с Вами</a:t>
            </a:r>
          </a:p>
          <a:p>
            <a:pPr lvl="0" algn="ctr"/>
            <a:r>
              <a:rPr lang="en-US" sz="2400" b="1" spc="-1" dirty="0" smtClean="0"/>
              <a:t>e-mail:</a:t>
            </a:r>
            <a:r>
              <a:rPr lang="ru-RU" sz="2400" b="1" spc="-1" dirty="0" smtClean="0"/>
              <a:t> </a:t>
            </a:r>
            <a:r>
              <a:rPr lang="en-US" sz="2400" b="1" spc="-1" dirty="0" smtClean="0"/>
              <a:t>school_rpn@inbox.ru</a:t>
            </a:r>
            <a:endParaRPr lang="ru-RU" sz="2000" b="1" spc="-1" dirty="0" smtClean="0"/>
          </a:p>
        </p:txBody>
      </p:sp>
    </p:spTree>
    <p:extLst>
      <p:ext uri="{BB962C8B-B14F-4D97-AF65-F5344CB8AC3E}">
        <p14:creationId xmlns:p14="http://schemas.microsoft.com/office/powerpoint/2010/main" val="295621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CustomShape 1"/>
          <p:cNvSpPr/>
          <p:nvPr/>
        </p:nvSpPr>
        <p:spPr>
          <a:xfrm>
            <a:off x="47328" y="117426"/>
            <a:ext cx="12021840" cy="1080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5400" b="1" strike="noStrike" spc="-1" dirty="0">
                <a:solidFill>
                  <a:srgbClr val="C9211E"/>
                </a:solidFill>
                <a:latin typeface="Times New Roman"/>
                <a:ea typeface="DejaVu Sans"/>
              </a:rPr>
              <a:t>Здоровое  питание</a:t>
            </a:r>
            <a:endParaRPr lang="ru-RU" sz="5400" b="0" strike="noStrike" spc="-1" dirty="0">
              <a:latin typeface="XO Oriel"/>
            </a:endParaRPr>
          </a:p>
        </p:txBody>
      </p:sp>
      <p:sp>
        <p:nvSpPr>
          <p:cNvPr id="435" name="CustomShape 2"/>
          <p:cNvSpPr/>
          <p:nvPr/>
        </p:nvSpPr>
        <p:spPr>
          <a:xfrm>
            <a:off x="360000" y="1466590"/>
            <a:ext cx="6021752" cy="5177914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rmAutofit fontScale="93000"/>
          </a:bodyPr>
          <a:lstStyle/>
          <a:p>
            <a:pPr>
              <a:lnSpc>
                <a:spcPct val="100000"/>
              </a:lnSpc>
            </a:pPr>
            <a:r>
              <a:rPr lang="ru-RU" b="1" u="sng" strike="noStrike" spc="-1" dirty="0" smtClean="0">
                <a:solidFill>
                  <a:srgbClr val="C9211E"/>
                </a:solidFill>
                <a:uFillTx/>
                <a:latin typeface="Times New Roman"/>
                <a:ea typeface="DejaVu Sans"/>
              </a:rPr>
              <a:t>Здоровое </a:t>
            </a:r>
            <a:r>
              <a:rPr lang="ru-RU" b="1" u="sng" strike="noStrike" spc="-1" dirty="0">
                <a:solidFill>
                  <a:srgbClr val="C9211E"/>
                </a:solidFill>
                <a:uFillTx/>
                <a:latin typeface="Times New Roman"/>
                <a:ea typeface="DejaVu Sans"/>
              </a:rPr>
              <a:t>питание</a:t>
            </a:r>
            <a:r>
              <a:rPr lang="ru-RU" b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 </a:t>
            </a:r>
            <a:r>
              <a:rPr lang="ru-RU" b="1" strike="noStrike" spc="-1" dirty="0">
                <a:solidFill>
                  <a:srgbClr val="C9211E"/>
                </a:solidFill>
                <a:latin typeface="Times New Roman"/>
                <a:ea typeface="DejaVu Sans"/>
              </a:rPr>
              <a:t>– это сбалансированный по белкам,</a:t>
            </a:r>
            <a:endParaRPr lang="ru-RU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b="1" strike="noStrike" spc="-1" dirty="0">
                <a:solidFill>
                  <a:srgbClr val="C9211E"/>
                </a:solidFill>
                <a:latin typeface="Times New Roman"/>
                <a:ea typeface="DejaVu Sans"/>
              </a:rPr>
              <a:t> жирам и углеводам рацион, в котором есть все необходимые</a:t>
            </a:r>
            <a:endParaRPr lang="ru-RU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b="1" strike="noStrike" spc="-1" dirty="0">
                <a:solidFill>
                  <a:srgbClr val="C9211E"/>
                </a:solidFill>
                <a:latin typeface="Times New Roman"/>
                <a:ea typeface="DejaVu Sans"/>
              </a:rPr>
              <a:t> витамины и минералы. </a:t>
            </a:r>
            <a:endParaRPr lang="ru-RU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b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Правильное пищевое поведение — это не только грамотное составление ежедневного меню, но и режим питания.</a:t>
            </a:r>
            <a:endParaRPr lang="ru-RU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en-US" b="1" strike="noStrike" spc="-1" dirty="0" smtClean="0">
              <a:solidFill>
                <a:srgbClr val="000000"/>
              </a:solidFill>
              <a:latin typeface="Times New Roman"/>
              <a:ea typeface="DejaVu Sans"/>
            </a:endParaRPr>
          </a:p>
          <a:p>
            <a:pPr>
              <a:lnSpc>
                <a:spcPct val="100000"/>
              </a:lnSpc>
            </a:pPr>
            <a:r>
              <a:rPr lang="ru-RU" b="1" strike="noStrike" spc="-1" dirty="0" smtClean="0">
                <a:solidFill>
                  <a:srgbClr val="000000"/>
                </a:solidFill>
                <a:latin typeface="Times New Roman"/>
                <a:ea typeface="DejaVu Sans"/>
              </a:rPr>
              <a:t>Питание </a:t>
            </a:r>
            <a:r>
              <a:rPr lang="ru-RU" b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играет важную роль в развитии организма, умственной деятельности. Потребляя только правильную и здоровую еду, ребенок будет защищен от негативного воздействия окружающей среды.</a:t>
            </a:r>
            <a:endParaRPr lang="ru-RU" b="0" strike="noStrike" spc="-1" dirty="0">
              <a:latin typeface="XO Oriel"/>
            </a:endParaRPr>
          </a:p>
          <a:p>
            <a:pPr>
              <a:lnSpc>
                <a:spcPct val="100000"/>
              </a:lnSpc>
              <a:spcBef>
                <a:spcPts val="1417"/>
              </a:spcBef>
            </a:pPr>
            <a:r>
              <a:rPr lang="ru-RU" b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По сравнению с организмом взрослого, ребенок развивается стремительными темпами, на что уходит намного больше энергии.</a:t>
            </a:r>
            <a:endParaRPr lang="ru-RU" b="0" strike="noStrike" spc="-1" dirty="0">
              <a:latin typeface="XO Oriel"/>
            </a:endParaRPr>
          </a:p>
          <a:p>
            <a:pPr>
              <a:lnSpc>
                <a:spcPct val="100000"/>
              </a:lnSpc>
              <a:spcBef>
                <a:spcPts val="1417"/>
              </a:spcBef>
            </a:pPr>
            <a:r>
              <a:rPr lang="ru-RU" b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Ребенок нуждается в качественных продуктах питания, которые его организм должен получать своевременно. В ином случае возможны -  отставание в росте и развитии, частые болезни.</a:t>
            </a:r>
            <a:endParaRPr lang="ru-RU" b="0" strike="noStrike" spc="-1" dirty="0">
              <a:latin typeface="XO Oriel"/>
            </a:endParaRPr>
          </a:p>
        </p:txBody>
      </p:sp>
      <p:sp>
        <p:nvSpPr>
          <p:cNvPr id="436" name="CustomShape 3"/>
          <p:cNvSpPr/>
          <p:nvPr/>
        </p:nvSpPr>
        <p:spPr>
          <a:xfrm>
            <a:off x="11170800" y="6486840"/>
            <a:ext cx="80640" cy="11736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437" name="Рисунок 436"/>
          <p:cNvPicPr/>
          <p:nvPr/>
        </p:nvPicPr>
        <p:blipFill>
          <a:blip r:embed="rId2"/>
          <a:stretch/>
        </p:blipFill>
        <p:spPr>
          <a:xfrm>
            <a:off x="6600056" y="1286654"/>
            <a:ext cx="5068108" cy="5200186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CustomShape 1"/>
          <p:cNvSpPr/>
          <p:nvPr/>
        </p:nvSpPr>
        <p:spPr>
          <a:xfrm>
            <a:off x="0" y="484754"/>
            <a:ext cx="12165840" cy="7848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4400" b="1" strike="noStrike" spc="-1" dirty="0">
                <a:solidFill>
                  <a:srgbClr val="C9211E"/>
                </a:solidFill>
                <a:latin typeface="Times New Roman"/>
                <a:ea typeface="DejaVu Sans"/>
              </a:rPr>
              <a:t>Главные принципы</a:t>
            </a:r>
            <a:endParaRPr lang="ru-RU" sz="4400" b="0" strike="noStrike" spc="-1" dirty="0"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lang="ru-RU" sz="4400" b="1" strike="noStrike" spc="-1" dirty="0">
                <a:solidFill>
                  <a:srgbClr val="C9211E"/>
                </a:solidFill>
                <a:latin typeface="Times New Roman"/>
                <a:ea typeface="DejaVu Sans"/>
              </a:rPr>
              <a:t> правильного рациона питания</a:t>
            </a:r>
            <a:endParaRPr lang="ru-RU" sz="4400" b="0" strike="noStrike" spc="-1" dirty="0">
              <a:latin typeface="XO Oriel"/>
            </a:endParaRPr>
          </a:p>
        </p:txBody>
      </p:sp>
      <p:sp>
        <p:nvSpPr>
          <p:cNvPr id="439" name="CustomShape 2"/>
          <p:cNvSpPr/>
          <p:nvPr/>
        </p:nvSpPr>
        <p:spPr>
          <a:xfrm>
            <a:off x="216000" y="1440024"/>
            <a:ext cx="11712648" cy="213378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rmAutofit fontScale="82500" lnSpcReduction="20000"/>
          </a:bodyPr>
          <a:lstStyle/>
          <a:p>
            <a:pPr>
              <a:lnSpc>
                <a:spcPct val="100000"/>
              </a:lnSpc>
            </a:pPr>
            <a:r>
              <a:rPr lang="ru-RU" sz="3600" b="1" strike="noStrike" spc="-1" dirty="0">
                <a:solidFill>
                  <a:srgbClr val="C9211E"/>
                </a:solidFill>
                <a:latin typeface="Arial"/>
                <a:ea typeface="DejaVu Sans"/>
              </a:rPr>
              <a:t>  </a:t>
            </a:r>
            <a:endParaRPr lang="ru-RU" sz="3600" b="0" strike="noStrike" spc="-1" dirty="0">
              <a:latin typeface="XO Oriel"/>
            </a:endParaRPr>
          </a:p>
          <a:p>
            <a:pPr marL="216000" indent="-208800">
              <a:lnSpc>
                <a:spcPct val="100000"/>
              </a:lnSpc>
              <a:buClr>
                <a:srgbClr val="000000"/>
              </a:buClr>
              <a:buSzPct val="45000"/>
              <a:buFont typeface="Symbol"/>
              <a:buChar char=""/>
            </a:pPr>
            <a:r>
              <a:rPr lang="ru-RU" sz="2400" b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1. Следовать правильному режиму питания;</a:t>
            </a:r>
            <a:endParaRPr lang="ru-RU" sz="2400" b="0" strike="noStrike" spc="-1" dirty="0">
              <a:latin typeface="XO Oriel"/>
            </a:endParaRPr>
          </a:p>
          <a:p>
            <a:pPr marL="216000" indent="-2088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Symbol"/>
              <a:buChar char=""/>
            </a:pPr>
            <a:r>
              <a:rPr lang="ru-RU" sz="2400" b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2. Рационе питания должен быть сбалансированным и разнообразным, чтобы организм   получал необходимое количество полезных веществ;</a:t>
            </a:r>
            <a:endParaRPr lang="ru-RU" sz="2400" b="0" strike="noStrike" spc="-1" dirty="0">
              <a:latin typeface="XO Oriel"/>
            </a:endParaRPr>
          </a:p>
          <a:p>
            <a:pPr marL="216000" indent="-20880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Symbol"/>
              <a:buChar char=""/>
            </a:pPr>
            <a:r>
              <a:rPr lang="ru-RU" sz="2400" b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3. Продукты питания должны  правильно обрабатываться, что позволит добиться приятного вкуса и сохранить питательную ценность еды</a:t>
            </a:r>
            <a:r>
              <a:rPr lang="ru-RU" sz="2400" b="1" strike="noStrike" spc="-1" dirty="0" smtClean="0">
                <a:solidFill>
                  <a:srgbClr val="000000"/>
                </a:solidFill>
                <a:latin typeface="Times New Roman"/>
                <a:ea typeface="DejaVu Sans"/>
              </a:rPr>
              <a:t>;</a:t>
            </a:r>
            <a:endParaRPr lang="ru-RU" sz="2400" b="0" strike="noStrike" spc="-1" dirty="0">
              <a:latin typeface="XO Oriel"/>
            </a:endParaRPr>
          </a:p>
        </p:txBody>
      </p:sp>
      <p:sp>
        <p:nvSpPr>
          <p:cNvPr id="440" name="CustomShape 3"/>
          <p:cNvSpPr/>
          <p:nvPr/>
        </p:nvSpPr>
        <p:spPr>
          <a:xfrm>
            <a:off x="11170800" y="6486840"/>
            <a:ext cx="80640" cy="11736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441" name="Рисунок 441"/>
          <p:cNvPicPr/>
          <p:nvPr/>
        </p:nvPicPr>
        <p:blipFill>
          <a:blip r:embed="rId2"/>
          <a:stretch/>
        </p:blipFill>
        <p:spPr>
          <a:xfrm>
            <a:off x="8184232" y="3960720"/>
            <a:ext cx="3818872" cy="2584800"/>
          </a:xfrm>
          <a:prstGeom prst="rect">
            <a:avLst/>
          </a:prstGeom>
          <a:ln>
            <a:noFill/>
          </a:ln>
        </p:spPr>
      </p:pic>
      <p:sp>
        <p:nvSpPr>
          <p:cNvPr id="442" name="CustomShape 4"/>
          <p:cNvSpPr/>
          <p:nvPr/>
        </p:nvSpPr>
        <p:spPr>
          <a:xfrm>
            <a:off x="-60480" y="1368720"/>
            <a:ext cx="176040" cy="5918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2" name="Прямоугольник 1"/>
          <p:cNvSpPr/>
          <p:nvPr/>
        </p:nvSpPr>
        <p:spPr>
          <a:xfrm>
            <a:off x="119336" y="3412272"/>
            <a:ext cx="8932768" cy="30418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16000" indent="-208800">
              <a:lnSpc>
                <a:spcPct val="100000"/>
              </a:lnSpc>
              <a:buClr>
                <a:srgbClr val="000000"/>
              </a:buClr>
              <a:buSzPct val="45000"/>
              <a:buFont typeface="Symbol"/>
              <a:buChar char=""/>
            </a:pPr>
            <a:r>
              <a:rPr lang="ru-RU" sz="2000" b="1" spc="-1" dirty="0">
                <a:solidFill>
                  <a:srgbClr val="000000"/>
                </a:solidFill>
                <a:latin typeface="Times New Roman"/>
              </a:rPr>
              <a:t>4. Учет личных вкусовых предпочтений;</a:t>
            </a:r>
            <a:endParaRPr lang="ru-RU" sz="2000" b="0" strike="noStrike" spc="-1" dirty="0" smtClean="0">
              <a:latin typeface="XO Oriel"/>
            </a:endParaRPr>
          </a:p>
          <a:p>
            <a:pPr marL="216000" indent="-208800">
              <a:lnSpc>
                <a:spcPct val="100000"/>
              </a:lnSpc>
              <a:buClr>
                <a:srgbClr val="000000"/>
              </a:buClr>
              <a:buSzPct val="45000"/>
              <a:buFont typeface="Symbol"/>
              <a:buChar char=""/>
            </a:pPr>
            <a:r>
              <a:rPr lang="ru-RU" sz="2000" b="1" spc="-1" dirty="0">
                <a:solidFill>
                  <a:srgbClr val="000000"/>
                </a:solidFill>
                <a:latin typeface="Times New Roman"/>
              </a:rPr>
              <a:t>5. Соблюдение санитарных норм при  хранении продуктов питания</a:t>
            </a:r>
            <a:endParaRPr lang="ru-RU" sz="2000" b="0" strike="noStrike" spc="-1" dirty="0" smtClean="0">
              <a:latin typeface="XO Oriel"/>
            </a:endParaRPr>
          </a:p>
          <a:p>
            <a:pPr marL="216000" indent="-208800">
              <a:lnSpc>
                <a:spcPct val="100000"/>
              </a:lnSpc>
              <a:buClr>
                <a:srgbClr val="000000"/>
              </a:buClr>
              <a:buSzPct val="45000"/>
              <a:buFont typeface="Symbol"/>
              <a:buChar char=""/>
            </a:pPr>
            <a:r>
              <a:rPr lang="ru-RU" sz="2000" b="1" spc="-1" dirty="0">
                <a:solidFill>
                  <a:srgbClr val="000000"/>
                </a:solidFill>
                <a:latin typeface="Times New Roman"/>
              </a:rPr>
              <a:t>их приготовления;</a:t>
            </a:r>
            <a:endParaRPr lang="ru-RU" sz="2000" b="0" strike="noStrike" spc="-1" dirty="0" smtClean="0">
              <a:latin typeface="XO Oriel"/>
            </a:endParaRPr>
          </a:p>
          <a:p>
            <a:pPr marL="216000" indent="-208800">
              <a:lnSpc>
                <a:spcPct val="100000"/>
              </a:lnSpc>
              <a:buClr>
                <a:srgbClr val="000000"/>
              </a:buClr>
              <a:buSzPct val="45000"/>
              <a:buFont typeface="Symbol"/>
              <a:buChar char=""/>
            </a:pPr>
            <a:r>
              <a:rPr lang="ru-RU" sz="2000" b="1" spc="-1" dirty="0">
                <a:solidFill>
                  <a:srgbClr val="000000"/>
                </a:solidFill>
                <a:latin typeface="Times New Roman"/>
              </a:rPr>
              <a:t>6. Энергетическая ценность пищи должна в полной мере </a:t>
            </a:r>
            <a:endParaRPr lang="ru-RU" sz="2000" b="0" strike="noStrike" spc="-1" dirty="0" smtClean="0">
              <a:latin typeface="XO Oriel"/>
            </a:endParaRPr>
          </a:p>
          <a:p>
            <a:pPr marL="216000" indent="-208800">
              <a:lnSpc>
                <a:spcPct val="100000"/>
              </a:lnSpc>
              <a:buClr>
                <a:srgbClr val="000000"/>
              </a:buClr>
              <a:buSzPct val="45000"/>
              <a:buFont typeface="Symbol"/>
              <a:buChar char=""/>
            </a:pPr>
            <a:r>
              <a:rPr lang="ru-RU" sz="2000" b="1" spc="-1" dirty="0">
                <a:solidFill>
                  <a:srgbClr val="000000"/>
                </a:solidFill>
                <a:latin typeface="Times New Roman"/>
              </a:rPr>
              <a:t>соответствовать энергетическим затратам в течении всего дня.</a:t>
            </a:r>
            <a:endParaRPr lang="ru-RU" sz="2000" b="0" strike="noStrike" spc="-1" dirty="0" smtClean="0">
              <a:latin typeface="XO Oriel"/>
            </a:endParaRPr>
          </a:p>
          <a:p>
            <a:pPr>
              <a:lnSpc>
                <a:spcPct val="100000"/>
              </a:lnSpc>
              <a:spcBef>
                <a:spcPts val="1417"/>
              </a:spcBef>
            </a:pPr>
            <a:r>
              <a:rPr lang="ru-RU" sz="2000" b="1" spc="-1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sz="2000" b="1" spc="-1" dirty="0">
                <a:solidFill>
                  <a:srgbClr val="55308D"/>
                </a:solidFill>
                <a:latin typeface="Times New Roman"/>
              </a:rPr>
              <a:t>Следуя простым правилам, можно сделать рацион ребенка</a:t>
            </a:r>
            <a:endParaRPr lang="ru-RU" sz="2000" b="0" strike="noStrike" spc="-1" dirty="0" smtClean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000" b="1" spc="-1" dirty="0">
                <a:solidFill>
                  <a:srgbClr val="55308D"/>
                </a:solidFill>
                <a:latin typeface="Times New Roman"/>
              </a:rPr>
              <a:t> правильным. Это позволит избежать в дальнейшем множества</a:t>
            </a:r>
            <a:endParaRPr lang="ru-RU" sz="2000" b="0" strike="noStrike" spc="-1" dirty="0" smtClean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000" b="1" spc="-1" dirty="0">
                <a:solidFill>
                  <a:srgbClr val="55308D"/>
                </a:solidFill>
                <a:latin typeface="Times New Roman"/>
              </a:rPr>
              <a:t> заболеваний, а также обеспечит организму его полноценное</a:t>
            </a:r>
            <a:endParaRPr lang="ru-RU" sz="2000" b="0" strike="noStrike" spc="-1" dirty="0" smtClean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000" b="1" spc="-1" dirty="0">
                <a:solidFill>
                  <a:srgbClr val="55308D"/>
                </a:solidFill>
                <a:latin typeface="Times New Roman"/>
              </a:rPr>
              <a:t> развитие.</a:t>
            </a:r>
            <a:endParaRPr lang="ru-RU" sz="2000" b="0" strike="noStrike" spc="-1" dirty="0"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CustomShape 1"/>
          <p:cNvSpPr/>
          <p:nvPr/>
        </p:nvSpPr>
        <p:spPr>
          <a:xfrm>
            <a:off x="678960" y="0"/>
            <a:ext cx="10946520" cy="424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5400" b="0" strike="noStrike" spc="-1">
                <a:solidFill>
                  <a:srgbClr val="C9211E"/>
                </a:solidFill>
                <a:latin typeface="Arial"/>
                <a:ea typeface="DejaVu Sans"/>
              </a:rPr>
              <a:t>  </a:t>
            </a:r>
            <a:r>
              <a:rPr lang="ru-RU" sz="4000" b="1" strike="noStrike" spc="-1">
                <a:solidFill>
                  <a:srgbClr val="C9211E"/>
                </a:solidFill>
                <a:latin typeface="Arial"/>
                <a:ea typeface="DejaVu Sans"/>
              </a:rPr>
              <a:t>Особенности детского питания</a:t>
            </a:r>
            <a:endParaRPr lang="ru-RU" sz="4000" b="0" strike="noStrike" spc="-1">
              <a:latin typeface="XO Oriel"/>
            </a:endParaRPr>
          </a:p>
        </p:txBody>
      </p:sp>
      <p:sp>
        <p:nvSpPr>
          <p:cNvPr id="444" name="CustomShape 2"/>
          <p:cNvSpPr/>
          <p:nvPr/>
        </p:nvSpPr>
        <p:spPr>
          <a:xfrm>
            <a:off x="609480" y="1604880"/>
            <a:ext cx="10946520" cy="3952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45" name="CustomShape 3"/>
          <p:cNvSpPr/>
          <p:nvPr/>
        </p:nvSpPr>
        <p:spPr>
          <a:xfrm>
            <a:off x="117000" y="1481760"/>
            <a:ext cx="5690160" cy="39351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endParaRPr lang="ru-RU" sz="1800" b="0" strike="noStrike" spc="-1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1800" b="0" strike="noStrike" spc="-1">
              <a:latin typeface="XO Oriel"/>
            </a:endParaRPr>
          </a:p>
        </p:txBody>
      </p:sp>
      <p:sp>
        <p:nvSpPr>
          <p:cNvPr id="446" name="CustomShape 4"/>
          <p:cNvSpPr/>
          <p:nvPr/>
        </p:nvSpPr>
        <p:spPr>
          <a:xfrm>
            <a:off x="7638480" y="1018440"/>
            <a:ext cx="4072680" cy="6314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47" name="CustomShape 5"/>
          <p:cNvSpPr/>
          <p:nvPr/>
        </p:nvSpPr>
        <p:spPr>
          <a:xfrm>
            <a:off x="4727848" y="3285778"/>
            <a:ext cx="7344816" cy="316835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ru-RU" b="1" u="sng" strike="noStrike" spc="-1" dirty="0" smtClean="0">
                <a:solidFill>
                  <a:srgbClr val="C9211E"/>
                </a:solidFill>
                <a:uFillTx/>
                <a:latin typeface="PT Astra Serif"/>
                <a:ea typeface="Tahoma"/>
              </a:rPr>
              <a:t>Углеводы</a:t>
            </a:r>
            <a:r>
              <a:rPr lang="ru-RU" b="1" strike="noStrike" spc="-1" dirty="0" smtClean="0">
                <a:solidFill>
                  <a:srgbClr val="000000"/>
                </a:solidFill>
                <a:latin typeface="PT Astra Serif"/>
                <a:ea typeface="Tahoma"/>
              </a:rPr>
              <a:t> </a:t>
            </a:r>
            <a:r>
              <a:rPr lang="ru-RU" b="1" strike="noStrike" spc="-1" dirty="0">
                <a:solidFill>
                  <a:srgbClr val="000000"/>
                </a:solidFill>
                <a:latin typeface="PT Astra Serif"/>
                <a:ea typeface="Tahoma"/>
              </a:rPr>
              <a:t>—  энергетическая функция. Их излишек приводит к ожирению. Дети, которые потребляют большое количество углеводов, чаще остальных болеют.</a:t>
            </a:r>
            <a:endParaRPr lang="ru-RU" b="0" strike="noStrike" spc="-1" dirty="0">
              <a:latin typeface="XO Oriel"/>
            </a:endParaRPr>
          </a:p>
          <a:p>
            <a:pPr algn="just">
              <a:lnSpc>
                <a:spcPct val="100000"/>
              </a:lnSpc>
            </a:pPr>
            <a:r>
              <a:rPr lang="ru-RU" b="1" u="sng" strike="noStrike" spc="-1" dirty="0">
                <a:solidFill>
                  <a:srgbClr val="C9211E"/>
                </a:solidFill>
                <a:uFillTx/>
                <a:latin typeface="PT Astra Serif"/>
                <a:ea typeface="Tahoma"/>
              </a:rPr>
              <a:t>Витамины</a:t>
            </a:r>
            <a:r>
              <a:rPr lang="ru-RU" b="1" strike="noStrike" spc="-1" dirty="0">
                <a:solidFill>
                  <a:srgbClr val="C9211E"/>
                </a:solidFill>
                <a:latin typeface="PT Astra Serif"/>
                <a:ea typeface="Tahoma"/>
              </a:rPr>
              <a:t> </a:t>
            </a:r>
            <a:r>
              <a:rPr lang="ru-RU" b="1" strike="noStrike" spc="-1" dirty="0">
                <a:solidFill>
                  <a:srgbClr val="000000"/>
                </a:solidFill>
                <a:latin typeface="PT Astra Serif"/>
                <a:ea typeface="Tahoma"/>
              </a:rPr>
              <a:t>- организм ребенка в большей степени нуждается в витаминах А и Д. Витамин А отвечает за работу эндокринной системы. При нехватке витамина Д может развиваться рахит. Витамины группы В отвечают за работу головного мозга.</a:t>
            </a:r>
            <a:endParaRPr lang="ru-RU" b="0" strike="noStrike" spc="-1" dirty="0">
              <a:latin typeface="XO Oriel"/>
            </a:endParaRPr>
          </a:p>
          <a:p>
            <a:pPr algn="just">
              <a:lnSpc>
                <a:spcPct val="100000"/>
              </a:lnSpc>
            </a:pPr>
            <a:r>
              <a:rPr lang="ru-RU" b="1" u="sng" strike="noStrike" spc="-1" dirty="0">
                <a:solidFill>
                  <a:srgbClr val="C9211E"/>
                </a:solidFill>
                <a:uFillTx/>
                <a:latin typeface="PT Astra Serif"/>
                <a:ea typeface="Tahoma"/>
              </a:rPr>
              <a:t>Минералы</a:t>
            </a:r>
            <a:r>
              <a:rPr lang="ru-RU" b="1" strike="noStrike" spc="-1" dirty="0">
                <a:solidFill>
                  <a:srgbClr val="000000"/>
                </a:solidFill>
                <a:latin typeface="PT Astra Serif"/>
                <a:ea typeface="Tahoma"/>
              </a:rPr>
              <a:t> — в рационе ребенка должна присутствовать пища, в которой содержатся следующие минералы: железо, </a:t>
            </a:r>
            <a:r>
              <a:rPr lang="ru-RU" b="1" strike="noStrike" spc="-1" dirty="0" smtClean="0">
                <a:solidFill>
                  <a:srgbClr val="000000"/>
                </a:solidFill>
                <a:latin typeface="PT Astra Serif"/>
                <a:ea typeface="Tahoma"/>
              </a:rPr>
              <a:t>кальций, </a:t>
            </a:r>
            <a:r>
              <a:rPr lang="ru-RU" b="1" strike="noStrike" spc="-1" dirty="0">
                <a:solidFill>
                  <a:srgbClr val="000000"/>
                </a:solidFill>
                <a:latin typeface="PT Astra Serif"/>
                <a:ea typeface="Tahoma"/>
              </a:rPr>
              <a:t>йод.  </a:t>
            </a:r>
            <a:endParaRPr lang="ru-RU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1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1800" b="0" strike="noStrike" spc="-1" dirty="0">
              <a:latin typeface="XO Oriel"/>
            </a:endParaRPr>
          </a:p>
        </p:txBody>
      </p:sp>
      <p:pic>
        <p:nvPicPr>
          <p:cNvPr id="448" name="Рисунок 447"/>
          <p:cNvPicPr/>
          <p:nvPr/>
        </p:nvPicPr>
        <p:blipFill>
          <a:blip r:embed="rId2" cstate="print"/>
          <a:stretch/>
        </p:blipFill>
        <p:spPr>
          <a:xfrm>
            <a:off x="263352" y="3285778"/>
            <a:ext cx="4320480" cy="3104336"/>
          </a:xfrm>
          <a:prstGeom prst="rect">
            <a:avLst/>
          </a:prstGeom>
          <a:ln>
            <a:noFill/>
          </a:ln>
        </p:spPr>
      </p:pic>
      <p:sp>
        <p:nvSpPr>
          <p:cNvPr id="449" name="CustomShape 6"/>
          <p:cNvSpPr/>
          <p:nvPr/>
        </p:nvSpPr>
        <p:spPr>
          <a:xfrm>
            <a:off x="72000" y="685440"/>
            <a:ext cx="11909520" cy="7567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ru-RU" sz="2400" b="1" u="sng" strike="noStrike" spc="-1" dirty="0">
                <a:solidFill>
                  <a:srgbClr val="55308D"/>
                </a:solidFill>
                <a:uFillTx/>
                <a:latin typeface="Times New Roman"/>
                <a:ea typeface="DejaVu Sans"/>
              </a:rPr>
              <a:t>Вместе с продуктами детского питания организм должен получать необходимое количество полезных питательных веществ. </a:t>
            </a:r>
            <a:endParaRPr lang="ru-RU" sz="2400" b="0" strike="noStrike" spc="-1" dirty="0">
              <a:latin typeface="XO Oriel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40416" y="1653819"/>
            <a:ext cx="1164421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ru-RU" b="1" u="sng" spc="-1" dirty="0">
                <a:solidFill>
                  <a:srgbClr val="C9211E"/>
                </a:solidFill>
                <a:latin typeface="PT Astra Serif"/>
              </a:rPr>
              <a:t>Белки</a:t>
            </a:r>
            <a:r>
              <a:rPr lang="ru-RU" b="1" spc="-1" dirty="0">
                <a:solidFill>
                  <a:srgbClr val="000000"/>
                </a:solidFill>
                <a:latin typeface="PT Astra Serif"/>
              </a:rPr>
              <a:t> - с</a:t>
            </a:r>
            <a:r>
              <a:rPr lang="ru-RU" b="1" strike="noStrike" spc="-1" dirty="0" smtClean="0">
                <a:solidFill>
                  <a:srgbClr val="000000"/>
                </a:solidFill>
                <a:latin typeface="PT Astra Serif"/>
                <a:ea typeface="Tahoma"/>
              </a:rPr>
              <a:t>читаются главным строительным материалом, без которого невозможно появление новых клеток, развитие организма и рост. При нехватке белка, это негативно отражается на иммунитете, может привести</a:t>
            </a:r>
            <a:r>
              <a:rPr lang="ru-RU" b="1" spc="-1" dirty="0">
                <a:solidFill>
                  <a:srgbClr val="1C1C1C"/>
                </a:solidFill>
                <a:latin typeface="PT Astra Serif"/>
              </a:rPr>
              <a:t> к замедленному развитию. </a:t>
            </a:r>
            <a:endParaRPr lang="ru-RU" b="0" strike="noStrike" spc="-1" dirty="0" smtClean="0">
              <a:latin typeface="XO Oriel"/>
            </a:endParaRPr>
          </a:p>
          <a:p>
            <a:pPr algn="just">
              <a:lnSpc>
                <a:spcPct val="100000"/>
              </a:lnSpc>
            </a:pPr>
            <a:r>
              <a:rPr lang="ru-RU" b="1" u="sng" strike="noStrike" spc="-1" dirty="0" smtClean="0">
                <a:solidFill>
                  <a:srgbClr val="C9211E"/>
                </a:solidFill>
                <a:uFillTx/>
                <a:latin typeface="PT Astra Serif"/>
                <a:ea typeface="Tahoma"/>
              </a:rPr>
              <a:t>Жиры</a:t>
            </a:r>
            <a:r>
              <a:rPr lang="ru-RU" b="1" strike="noStrike" spc="-1" dirty="0" smtClean="0">
                <a:solidFill>
                  <a:srgbClr val="000000"/>
                </a:solidFill>
                <a:latin typeface="PT Astra Serif"/>
                <a:ea typeface="Tahoma"/>
              </a:rPr>
              <a:t> -  поддерживают и укрепляют иммунную систему, возобновляют затраченную энергию. В жирах содержатся витамины А и Д, которые особенно важны для детского организма</a:t>
            </a:r>
            <a:r>
              <a:rPr lang="ru-RU" spc="-1" dirty="0">
                <a:solidFill>
                  <a:srgbClr val="000000"/>
                </a:solidFill>
                <a:ea typeface="Tahoma"/>
              </a:rPr>
              <a:t>.                                </a:t>
            </a:r>
            <a:endParaRPr lang="ru-RU" b="0" strike="noStrike" spc="-1" dirty="0"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CustomShape 1"/>
          <p:cNvSpPr/>
          <p:nvPr/>
        </p:nvSpPr>
        <p:spPr>
          <a:xfrm>
            <a:off x="0" y="117426"/>
            <a:ext cx="12192000" cy="796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4000" b="0" strike="noStrike" spc="-1" dirty="0">
                <a:solidFill>
                  <a:srgbClr val="C9211E"/>
                </a:solidFill>
                <a:latin typeface="Arial"/>
                <a:ea typeface="DejaVu Sans"/>
              </a:rPr>
              <a:t>  </a:t>
            </a:r>
            <a:r>
              <a:rPr lang="ru-RU" sz="4000" b="1" strike="noStrike" spc="-1" dirty="0">
                <a:solidFill>
                  <a:srgbClr val="C9211E"/>
                </a:solidFill>
                <a:latin typeface="Times New Roman"/>
                <a:ea typeface="DejaVu Sans"/>
              </a:rPr>
              <a:t>Организация правильного режима питания</a:t>
            </a:r>
            <a:endParaRPr lang="ru-RU" sz="4000" b="0" strike="noStrike" spc="-1" dirty="0">
              <a:latin typeface="XO Oriel"/>
            </a:endParaRPr>
          </a:p>
        </p:txBody>
      </p:sp>
      <p:sp>
        <p:nvSpPr>
          <p:cNvPr id="451" name="CustomShape 2"/>
          <p:cNvSpPr/>
          <p:nvPr/>
        </p:nvSpPr>
        <p:spPr>
          <a:xfrm>
            <a:off x="609480" y="1604880"/>
            <a:ext cx="10946520" cy="3952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52" name="CustomShape 3"/>
          <p:cNvSpPr/>
          <p:nvPr/>
        </p:nvSpPr>
        <p:spPr>
          <a:xfrm>
            <a:off x="117000" y="1481760"/>
            <a:ext cx="5690160" cy="39351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endParaRPr lang="ru-RU" sz="1800" b="0" strike="noStrike" spc="-1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1800" b="0" strike="noStrike" spc="-1">
              <a:latin typeface="XO Oriel"/>
            </a:endParaRPr>
          </a:p>
        </p:txBody>
      </p:sp>
      <p:sp>
        <p:nvSpPr>
          <p:cNvPr id="453" name="CustomShape 4"/>
          <p:cNvSpPr/>
          <p:nvPr/>
        </p:nvSpPr>
        <p:spPr>
          <a:xfrm>
            <a:off x="7638480" y="1018440"/>
            <a:ext cx="4072680" cy="6314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54" name="CustomShape 5"/>
          <p:cNvSpPr/>
          <p:nvPr/>
        </p:nvSpPr>
        <p:spPr>
          <a:xfrm>
            <a:off x="3672000" y="-360000"/>
            <a:ext cx="8582760" cy="7046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ru-RU" sz="2600" b="1" strike="noStrike" spc="-1" dirty="0">
                <a:solidFill>
                  <a:srgbClr val="C00000"/>
                </a:solidFill>
                <a:latin typeface="Times New Roman"/>
                <a:ea typeface="DejaVu Sans"/>
              </a:rPr>
              <a:t>           	 </a:t>
            </a:r>
            <a:endParaRPr lang="ru-RU" sz="2600" b="0" strike="noStrike" spc="-1" dirty="0">
              <a:latin typeface="XO Oriel"/>
            </a:endParaRPr>
          </a:p>
          <a:p>
            <a:pPr algn="ctr">
              <a:lnSpc>
                <a:spcPct val="100000"/>
              </a:lnSpc>
            </a:pPr>
            <a:endParaRPr lang="ru-RU" sz="2600" b="0" strike="noStrike" spc="-1" dirty="0">
              <a:latin typeface="XO Oriel"/>
            </a:endParaRPr>
          </a:p>
          <a:p>
            <a:pPr algn="ctr">
              <a:lnSpc>
                <a:spcPct val="100000"/>
              </a:lnSpc>
            </a:pPr>
            <a:endParaRPr lang="ru-RU" sz="2600" b="0" strike="noStrike" spc="-1" dirty="0">
              <a:latin typeface="XO Oriel"/>
            </a:endParaRPr>
          </a:p>
          <a:p>
            <a:pPr algn="ctr">
              <a:lnSpc>
                <a:spcPct val="100000"/>
              </a:lnSpc>
            </a:pPr>
            <a:endParaRPr lang="ru-RU" sz="2600" b="0" strike="noStrike" spc="-1" dirty="0">
              <a:latin typeface="XO Oriel"/>
            </a:endParaRPr>
          </a:p>
        </p:txBody>
      </p:sp>
      <p:pic>
        <p:nvPicPr>
          <p:cNvPr id="455" name="Рисунок 454"/>
          <p:cNvPicPr/>
          <p:nvPr/>
        </p:nvPicPr>
        <p:blipFill>
          <a:blip r:embed="rId2" cstate="print"/>
          <a:stretch/>
        </p:blipFill>
        <p:spPr>
          <a:xfrm>
            <a:off x="13872" y="2637706"/>
            <a:ext cx="4429744" cy="3043054"/>
          </a:xfrm>
          <a:prstGeom prst="rect">
            <a:avLst/>
          </a:prstGeom>
          <a:ln>
            <a:noFill/>
          </a:ln>
        </p:spPr>
      </p:pic>
      <p:sp>
        <p:nvSpPr>
          <p:cNvPr id="456" name="CustomShape 6"/>
          <p:cNvSpPr/>
          <p:nvPr/>
        </p:nvSpPr>
        <p:spPr>
          <a:xfrm>
            <a:off x="4718600" y="2133650"/>
            <a:ext cx="7210048" cy="483677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marL="285750" indent="-285750">
              <a:lnSpc>
                <a:spcPct val="100000"/>
              </a:lnSpc>
              <a:buFont typeface="Wingdings" pitchFamily="2" charset="2"/>
              <a:buChar char="ü"/>
            </a:pPr>
            <a:r>
              <a:rPr lang="ru-RU" b="1" strike="noStrike" spc="-1" dirty="0">
                <a:solidFill>
                  <a:srgbClr val="1E6A39"/>
                </a:solidFill>
                <a:latin typeface="PT Astra Serif"/>
                <a:ea typeface="DejaVu Sans"/>
              </a:rPr>
              <a:t>В пище должно содержаться не менее 60% белков;</a:t>
            </a:r>
            <a:endParaRPr lang="ru-RU" b="0" strike="noStrike" spc="-1" dirty="0">
              <a:latin typeface="XO Oriel"/>
            </a:endParaRPr>
          </a:p>
          <a:p>
            <a:pPr marL="285750" indent="-285750">
              <a:lnSpc>
                <a:spcPct val="100000"/>
              </a:lnSpc>
              <a:spcAft>
                <a:spcPts val="283"/>
              </a:spcAft>
              <a:buFont typeface="Wingdings" pitchFamily="2" charset="2"/>
              <a:buChar char="ü"/>
            </a:pPr>
            <a:r>
              <a:rPr lang="ru-RU" b="1" strike="noStrike" spc="-1" dirty="0">
                <a:solidFill>
                  <a:srgbClr val="1E6A39"/>
                </a:solidFill>
                <a:latin typeface="PT Astra Serif"/>
                <a:ea typeface="DejaVu Sans"/>
              </a:rPr>
              <a:t>В рационе должны быть злаки, картофель и хлеб;</a:t>
            </a:r>
            <a:endParaRPr lang="ru-RU" b="0" strike="noStrike" spc="-1" dirty="0">
              <a:latin typeface="XO Oriel"/>
            </a:endParaRPr>
          </a:p>
          <a:p>
            <a:pPr marL="285750" indent="-285750">
              <a:lnSpc>
                <a:spcPct val="100000"/>
              </a:lnSpc>
              <a:spcAft>
                <a:spcPts val="567"/>
              </a:spcAft>
              <a:buFont typeface="Wingdings" pitchFamily="2" charset="2"/>
              <a:buChar char="ü"/>
            </a:pPr>
            <a:r>
              <a:rPr lang="ru-RU" b="1" strike="noStrike" spc="-1" dirty="0">
                <a:solidFill>
                  <a:srgbClr val="1E6A39"/>
                </a:solidFill>
                <a:latin typeface="PT Astra Serif"/>
                <a:ea typeface="DejaVu Sans"/>
              </a:rPr>
              <a:t>Меню должно быть разнообразным и сбалансированным;</a:t>
            </a:r>
            <a:endParaRPr lang="ru-RU" b="0" strike="noStrike" spc="-1" dirty="0">
              <a:latin typeface="XO Oriel"/>
            </a:endParaRPr>
          </a:p>
          <a:p>
            <a:pPr marL="285750" indent="-285750">
              <a:lnSpc>
                <a:spcPct val="100000"/>
              </a:lnSpc>
              <a:spcAft>
                <a:spcPts val="567"/>
              </a:spcAft>
              <a:buFont typeface="Wingdings" pitchFamily="2" charset="2"/>
              <a:buChar char="ü"/>
            </a:pPr>
            <a:r>
              <a:rPr lang="ru-RU" b="1" strike="noStrike" spc="-1" dirty="0">
                <a:solidFill>
                  <a:srgbClr val="1E6A39"/>
                </a:solidFill>
                <a:latin typeface="PT Astra Serif"/>
                <a:ea typeface="DejaVu Sans"/>
              </a:rPr>
              <a:t>Количество углеводов должно в 4 раза превышать количество жиров и белков;</a:t>
            </a:r>
            <a:endParaRPr lang="ru-RU" b="0" strike="noStrike" spc="-1" dirty="0">
              <a:latin typeface="XO Oriel"/>
            </a:endParaRPr>
          </a:p>
          <a:p>
            <a:pPr marL="285750" indent="-285750">
              <a:lnSpc>
                <a:spcPct val="100000"/>
              </a:lnSpc>
              <a:spcAft>
                <a:spcPts val="850"/>
              </a:spcAft>
              <a:buFont typeface="Wingdings" pitchFamily="2" charset="2"/>
              <a:buChar char="ü"/>
            </a:pPr>
            <a:r>
              <a:rPr lang="ru-RU" b="1" strike="noStrike" spc="-1" dirty="0">
                <a:solidFill>
                  <a:srgbClr val="1E6A39"/>
                </a:solidFill>
                <a:latin typeface="PT Astra Serif"/>
                <a:ea typeface="DejaVu Sans"/>
              </a:rPr>
              <a:t>Нужно следовать режиму питания, горячее питание - обязательно;</a:t>
            </a:r>
            <a:endParaRPr lang="ru-RU" b="0" strike="noStrike" spc="-1" dirty="0">
              <a:latin typeface="XO Oriel"/>
            </a:endParaRPr>
          </a:p>
          <a:p>
            <a:pPr marL="285750" indent="-285750">
              <a:lnSpc>
                <a:spcPct val="100000"/>
              </a:lnSpc>
              <a:buFont typeface="Wingdings" pitchFamily="2" charset="2"/>
              <a:buChar char="ü"/>
            </a:pPr>
            <a:r>
              <a:rPr lang="ru-RU" b="1" strike="noStrike" spc="-1" dirty="0">
                <a:solidFill>
                  <a:srgbClr val="1E6A39"/>
                </a:solidFill>
                <a:latin typeface="PT Astra Serif"/>
                <a:ea typeface="DejaVu Sans"/>
              </a:rPr>
              <a:t>Потреблять рыбу минимум 2 раза на неделю;</a:t>
            </a:r>
            <a:endParaRPr lang="ru-RU" b="0" strike="noStrike" spc="-1" dirty="0">
              <a:latin typeface="XO Oriel"/>
            </a:endParaRPr>
          </a:p>
          <a:p>
            <a:pPr marL="285750" indent="-285750">
              <a:lnSpc>
                <a:spcPct val="100000"/>
              </a:lnSpc>
              <a:spcBef>
                <a:spcPts val="1191"/>
              </a:spcBef>
              <a:buFont typeface="Wingdings" pitchFamily="2" charset="2"/>
              <a:buChar char="ü"/>
            </a:pPr>
            <a:r>
              <a:rPr lang="ru-RU" b="1" strike="noStrike" spc="-1" dirty="0">
                <a:solidFill>
                  <a:srgbClr val="1E6A39"/>
                </a:solidFill>
                <a:latin typeface="PT Astra Serif"/>
                <a:ea typeface="DejaVu Sans"/>
              </a:rPr>
              <a:t>Каждый день есть свежие фрукты и овощи;</a:t>
            </a:r>
            <a:endParaRPr lang="ru-RU" b="0" strike="noStrike" spc="-1" dirty="0">
              <a:latin typeface="XO Oriel"/>
            </a:endParaRPr>
          </a:p>
          <a:p>
            <a:pPr marL="285750" indent="-285750">
              <a:lnSpc>
                <a:spcPct val="100000"/>
              </a:lnSpc>
              <a:spcBef>
                <a:spcPts val="1134"/>
              </a:spcBef>
              <a:spcAft>
                <a:spcPts val="567"/>
              </a:spcAft>
              <a:buFont typeface="Wingdings" pitchFamily="2" charset="2"/>
              <a:buChar char="ü"/>
            </a:pPr>
            <a:r>
              <a:rPr lang="ru-RU" b="1" strike="noStrike" spc="-1" dirty="0">
                <a:solidFill>
                  <a:srgbClr val="1E6A39"/>
                </a:solidFill>
                <a:latin typeface="PT Astra Serif"/>
                <a:ea typeface="DejaVu Sans"/>
              </a:rPr>
              <a:t>Меню на каждый день также должно включать молочную продукцию;</a:t>
            </a:r>
            <a:endParaRPr lang="ru-RU" b="0" strike="noStrike" spc="-1" dirty="0">
              <a:latin typeface="XO Oriel"/>
            </a:endParaRPr>
          </a:p>
          <a:p>
            <a:pPr marL="285750" indent="-285750">
              <a:lnSpc>
                <a:spcPct val="100000"/>
              </a:lnSpc>
              <a:buFont typeface="Wingdings" pitchFamily="2" charset="2"/>
              <a:buChar char="ü"/>
            </a:pPr>
            <a:r>
              <a:rPr lang="ru-RU" b="1" strike="noStrike" spc="-1" dirty="0">
                <a:solidFill>
                  <a:srgbClr val="1E6A39"/>
                </a:solidFill>
                <a:latin typeface="PT Astra Serif"/>
                <a:ea typeface="DejaVu Sans"/>
              </a:rPr>
              <a:t>Жирная пища и сладкое допустимы, но в небольших количествах и не в качестве замены основной пищи</a:t>
            </a:r>
            <a:r>
              <a:rPr lang="ru-RU" b="1" strike="noStrike" spc="-1" dirty="0" smtClean="0">
                <a:solidFill>
                  <a:srgbClr val="1E6A39"/>
                </a:solidFill>
                <a:latin typeface="PT Astra Serif"/>
                <a:ea typeface="DejaVu Sans"/>
              </a:rPr>
              <a:t>.</a:t>
            </a:r>
            <a:endParaRPr lang="ru-RU" b="0" strike="noStrike" spc="-1" dirty="0">
              <a:latin typeface="XO Oriel"/>
            </a:endParaRPr>
          </a:p>
        </p:txBody>
      </p:sp>
      <p:sp>
        <p:nvSpPr>
          <p:cNvPr id="457" name="CustomShape 7"/>
          <p:cNvSpPr/>
          <p:nvPr/>
        </p:nvSpPr>
        <p:spPr>
          <a:xfrm>
            <a:off x="479376" y="1073520"/>
            <a:ext cx="11449272" cy="701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ru-RU" sz="2200" b="1" strike="noStrike" spc="-1" dirty="0">
                <a:solidFill>
                  <a:srgbClr val="000000"/>
                </a:solidFill>
                <a:latin typeface="PT Astra Serif"/>
                <a:ea typeface="DejaVu Sans"/>
              </a:rPr>
              <a:t>Рацион школьника зависит от его возраста. Детям школьного возраста нужно питаться как минимум 4 раза на день</a:t>
            </a:r>
            <a:r>
              <a:rPr lang="ru-RU" sz="2200" b="0" strike="noStrike" spc="-1" dirty="0">
                <a:solidFill>
                  <a:srgbClr val="000000"/>
                </a:solidFill>
                <a:latin typeface="PT Astra Serif"/>
                <a:ea typeface="DejaVu Sans"/>
              </a:rPr>
              <a:t>.</a:t>
            </a:r>
            <a:endParaRPr lang="ru-RU" sz="2200" b="0" strike="noStrike" spc="-1" dirty="0"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CustomShape 1"/>
          <p:cNvSpPr/>
          <p:nvPr/>
        </p:nvSpPr>
        <p:spPr>
          <a:xfrm>
            <a:off x="0" y="0"/>
            <a:ext cx="12016440" cy="796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5400" b="0" strike="noStrike" spc="-1">
                <a:solidFill>
                  <a:srgbClr val="C9211E"/>
                </a:solidFill>
                <a:latin typeface="Arial"/>
                <a:ea typeface="DejaVu Sans"/>
              </a:rPr>
              <a:t>  </a:t>
            </a:r>
            <a:endParaRPr lang="ru-RU" sz="5400" b="0" strike="noStrike" spc="-1"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lang="ru-RU" sz="4000" b="1" strike="noStrike" spc="-1">
                <a:solidFill>
                  <a:srgbClr val="C9211E"/>
                </a:solidFill>
                <a:latin typeface="Arial"/>
                <a:ea typeface="DejaVu Sans"/>
              </a:rPr>
              <a:t>Проблемы при несоблюдении режима правильного питания</a:t>
            </a:r>
            <a:endParaRPr lang="ru-RU" sz="4000" b="0" strike="noStrike" spc="-1">
              <a:latin typeface="XO Oriel"/>
            </a:endParaRPr>
          </a:p>
        </p:txBody>
      </p:sp>
      <p:sp>
        <p:nvSpPr>
          <p:cNvPr id="459" name="CustomShape 2"/>
          <p:cNvSpPr/>
          <p:nvPr/>
        </p:nvSpPr>
        <p:spPr>
          <a:xfrm>
            <a:off x="609480" y="1224000"/>
            <a:ext cx="10946520" cy="39535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60" name="CustomShape 3"/>
          <p:cNvSpPr/>
          <p:nvPr/>
        </p:nvSpPr>
        <p:spPr>
          <a:xfrm>
            <a:off x="117000" y="1481760"/>
            <a:ext cx="5690160" cy="39351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endParaRPr lang="ru-RU" sz="1800" b="0" strike="noStrike" spc="-1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1800" b="0" strike="noStrike" spc="-1">
              <a:latin typeface="XO Oriel"/>
            </a:endParaRPr>
          </a:p>
        </p:txBody>
      </p:sp>
      <p:sp>
        <p:nvSpPr>
          <p:cNvPr id="461" name="CustomShape 4"/>
          <p:cNvSpPr/>
          <p:nvPr/>
        </p:nvSpPr>
        <p:spPr>
          <a:xfrm>
            <a:off x="407368" y="1010160"/>
            <a:ext cx="11136576" cy="5678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ru-RU" sz="2600" b="1" strike="noStrike" spc="-1" dirty="0">
                <a:solidFill>
                  <a:srgbClr val="C00000"/>
                </a:solidFill>
                <a:latin typeface="Times New Roman"/>
                <a:ea typeface="DejaVu Sans"/>
              </a:rPr>
              <a:t>           	 </a:t>
            </a:r>
            <a:endParaRPr lang="ru-RU" sz="2600" b="0" strike="noStrike" spc="-1" dirty="0">
              <a:latin typeface="XO Oriel"/>
            </a:endParaRPr>
          </a:p>
          <a:p>
            <a:pPr algn="ctr">
              <a:lnSpc>
                <a:spcPct val="100000"/>
              </a:lnSpc>
            </a:pPr>
            <a:endParaRPr lang="ru-RU" sz="2600" b="0" strike="noStrike" spc="-1" dirty="0">
              <a:latin typeface="XO Oriel"/>
            </a:endParaRPr>
          </a:p>
          <a:p>
            <a:pPr marL="216000" indent="-20952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1" strike="noStrike" spc="-1" dirty="0">
                <a:solidFill>
                  <a:srgbClr val="000000"/>
                </a:solidFill>
                <a:latin typeface="PT Astra Serif"/>
                <a:ea typeface="DejaVu Sans"/>
              </a:rPr>
              <a:t>Замедление роста и развития.</a:t>
            </a:r>
            <a:endParaRPr lang="ru-RU" sz="2400" b="0" strike="noStrike" spc="-1" dirty="0">
              <a:latin typeface="XO Oriel"/>
            </a:endParaRPr>
          </a:p>
          <a:p>
            <a:pPr marL="216000" indent="-20844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1" strike="noStrike" spc="-1" dirty="0">
                <a:solidFill>
                  <a:srgbClr val="000000"/>
                </a:solidFill>
                <a:latin typeface="PT Astra Serif"/>
                <a:ea typeface="DejaVu Sans"/>
              </a:rPr>
              <a:t>Появление лишнего веса — ожирение.</a:t>
            </a:r>
            <a:endParaRPr lang="ru-RU" sz="2400" b="0" strike="noStrike" spc="-1" dirty="0">
              <a:latin typeface="XO Oriel"/>
            </a:endParaRPr>
          </a:p>
          <a:p>
            <a:pPr marL="216000" indent="-20844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1" strike="noStrike" spc="-1" dirty="0" err="1">
                <a:solidFill>
                  <a:srgbClr val="000000"/>
                </a:solidFill>
                <a:latin typeface="PT Astra Serif"/>
                <a:ea typeface="DejaVu Sans"/>
              </a:rPr>
              <a:t>Диспептические</a:t>
            </a:r>
            <a:r>
              <a:rPr lang="ru-RU" sz="2400" b="1" strike="noStrike" spc="-1" dirty="0">
                <a:solidFill>
                  <a:srgbClr val="000000"/>
                </a:solidFill>
                <a:latin typeface="PT Astra Serif"/>
                <a:ea typeface="DejaVu Sans"/>
              </a:rPr>
              <a:t> расстройства ЖКТ, гастрит. </a:t>
            </a:r>
            <a:endParaRPr lang="ru-RU" sz="2400" b="0" strike="noStrike" spc="-1" dirty="0">
              <a:latin typeface="XO Oriel"/>
            </a:endParaRPr>
          </a:p>
          <a:p>
            <a:pPr marL="216000" indent="-20844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1" strike="noStrike" spc="-1" dirty="0">
                <a:solidFill>
                  <a:srgbClr val="000000"/>
                </a:solidFill>
                <a:latin typeface="PT Astra Serif"/>
                <a:ea typeface="DejaVu Sans"/>
              </a:rPr>
              <a:t>Сахарный диабет 2 типа.</a:t>
            </a:r>
            <a:endParaRPr lang="ru-RU" sz="2400" b="0" strike="noStrike" spc="-1" dirty="0">
              <a:latin typeface="XO Oriel"/>
            </a:endParaRPr>
          </a:p>
          <a:p>
            <a:pPr marL="216000" indent="-20844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1" strike="noStrike" spc="-1" dirty="0">
                <a:solidFill>
                  <a:srgbClr val="000000"/>
                </a:solidFill>
                <a:latin typeface="PT Astra Serif"/>
                <a:ea typeface="DejaVu Sans"/>
              </a:rPr>
              <a:t>Нарушение работы сердечно-сосудистой системы</a:t>
            </a:r>
            <a:endParaRPr lang="ru-RU" sz="2400" b="0" strike="noStrike" spc="-1" dirty="0">
              <a:latin typeface="XO Oriel"/>
            </a:endParaRPr>
          </a:p>
          <a:p>
            <a:pPr marL="216000" indent="-20844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1" strike="noStrike" spc="-1" dirty="0">
                <a:solidFill>
                  <a:srgbClr val="000000"/>
                </a:solidFill>
                <a:latin typeface="PT Astra Serif"/>
                <a:ea typeface="DejaVu Sans"/>
              </a:rPr>
              <a:t>Анемия, проблемы с памятью — при недостатке </a:t>
            </a:r>
            <a:endParaRPr lang="ru-RU" sz="2400" b="0" strike="noStrike" spc="-1" dirty="0">
              <a:latin typeface="XO Oriel"/>
            </a:endParaRPr>
          </a:p>
          <a:p>
            <a:pPr marL="216000" indent="-208440">
              <a:lnSpc>
                <a:spcPct val="100000"/>
              </a:lnSpc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400" b="1" strike="noStrike" spc="-1" dirty="0">
                <a:solidFill>
                  <a:srgbClr val="000000"/>
                </a:solidFill>
                <a:latin typeface="PT Astra Serif"/>
                <a:ea typeface="DejaVu Sans"/>
              </a:rPr>
              <a:t>железа и йода.</a:t>
            </a:r>
            <a:endParaRPr lang="ru-RU" sz="24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2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3200" b="1" u="sng" strike="noStrike" spc="-1" dirty="0">
                <a:solidFill>
                  <a:srgbClr val="C9211E"/>
                </a:solidFill>
                <a:uFillTx/>
                <a:latin typeface="PT Astra Serif"/>
                <a:ea typeface="DejaVu Sans"/>
              </a:rPr>
              <a:t>Вывод</a:t>
            </a:r>
            <a:r>
              <a:rPr lang="ru-RU" sz="3200" b="1" strike="noStrike" spc="-1" dirty="0">
                <a:solidFill>
                  <a:srgbClr val="C9211E"/>
                </a:solidFill>
                <a:latin typeface="PT Astra Serif"/>
                <a:ea typeface="DejaVu Sans"/>
              </a:rPr>
              <a:t>:</a:t>
            </a:r>
            <a:r>
              <a:rPr lang="ru-RU" sz="2200" b="1" strike="noStrike" spc="-1" dirty="0">
                <a:solidFill>
                  <a:srgbClr val="000000"/>
                </a:solidFill>
                <a:latin typeface="PT Astra Serif"/>
                <a:ea typeface="DejaVu Sans"/>
              </a:rPr>
              <a:t> </a:t>
            </a:r>
            <a:r>
              <a:rPr lang="ru-RU" sz="2800" b="1" strike="noStrike" spc="-1" dirty="0">
                <a:solidFill>
                  <a:srgbClr val="000000"/>
                </a:solidFill>
                <a:latin typeface="PT Astra Serif"/>
                <a:ea typeface="DejaVu Sans"/>
              </a:rPr>
              <a:t>рациональное и сбалансированное питание, соответствующее возрасту ребенка, оказывает  влияние на правильное развитие и здоровье детского организма.</a:t>
            </a:r>
            <a:endParaRPr lang="ru-RU" sz="2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2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200" b="1" strike="noStrike" spc="-1" dirty="0">
                <a:solidFill>
                  <a:srgbClr val="000000"/>
                </a:solidFill>
                <a:latin typeface="PT Astra Serif"/>
                <a:ea typeface="DejaVu Sans"/>
              </a:rPr>
              <a:t>.</a:t>
            </a:r>
            <a:endParaRPr lang="ru-RU" sz="2200" b="0" strike="noStrike" spc="-1" dirty="0">
              <a:latin typeface="XO Oriel"/>
            </a:endParaRPr>
          </a:p>
          <a:p>
            <a:pPr algn="ctr">
              <a:lnSpc>
                <a:spcPct val="100000"/>
              </a:lnSpc>
            </a:pPr>
            <a:endParaRPr lang="ru-RU" sz="2200" b="0" strike="noStrike" spc="-1" dirty="0">
              <a:latin typeface="XO Oriel"/>
            </a:endParaRPr>
          </a:p>
        </p:txBody>
      </p:sp>
      <p:pic>
        <p:nvPicPr>
          <p:cNvPr id="462" name="Рисунок 461"/>
          <p:cNvPicPr/>
          <p:nvPr/>
        </p:nvPicPr>
        <p:blipFill>
          <a:blip r:embed="rId2"/>
          <a:stretch/>
        </p:blipFill>
        <p:spPr>
          <a:xfrm>
            <a:off x="8781172" y="1483268"/>
            <a:ext cx="3147476" cy="3386686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CustomShape 1"/>
          <p:cNvSpPr/>
          <p:nvPr/>
        </p:nvSpPr>
        <p:spPr>
          <a:xfrm>
            <a:off x="2351584" y="288000"/>
            <a:ext cx="9814256" cy="11372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3200" b="1" strike="noStrike" spc="-1" dirty="0">
                <a:solidFill>
                  <a:srgbClr val="C9211E"/>
                </a:solidFill>
                <a:latin typeface="+mj-lt"/>
                <a:ea typeface="DejaVu Sans"/>
              </a:rPr>
              <a:t>Указ Президента Российской Федерации</a:t>
            </a:r>
            <a:endParaRPr lang="ru-RU" sz="3200" b="0" strike="noStrike" spc="-1" dirty="0">
              <a:latin typeface="+mj-lt"/>
            </a:endParaRPr>
          </a:p>
          <a:p>
            <a:pPr algn="ctr">
              <a:lnSpc>
                <a:spcPct val="100000"/>
              </a:lnSpc>
            </a:pPr>
            <a:r>
              <a:rPr lang="ru-RU" sz="3200" b="1" strike="noStrike" spc="-1" dirty="0">
                <a:solidFill>
                  <a:srgbClr val="C9211E"/>
                </a:solidFill>
                <a:latin typeface="+mj-lt"/>
                <a:ea typeface="DejaVu Sans"/>
              </a:rPr>
              <a:t> от 7 мая 2018 г. N 204 </a:t>
            </a:r>
            <a:endParaRPr lang="ru-RU" sz="3200" b="0" strike="noStrike" spc="-1" dirty="0">
              <a:latin typeface="+mj-lt"/>
            </a:endParaRPr>
          </a:p>
        </p:txBody>
      </p:sp>
      <p:sp>
        <p:nvSpPr>
          <p:cNvPr id="464" name="CustomShape 2"/>
          <p:cNvSpPr/>
          <p:nvPr/>
        </p:nvSpPr>
        <p:spPr>
          <a:xfrm>
            <a:off x="335360" y="1656000"/>
            <a:ext cx="11593288" cy="51962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rmAutofit fontScale="92500" lnSpcReduction="20000"/>
          </a:bodyPr>
          <a:lstStyle/>
          <a:p>
            <a:pPr>
              <a:lnSpc>
                <a:spcPct val="100000"/>
              </a:lnSpc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В соответствии с Указом Президента Российской Федерации от 7 мая 2018 года № 204 «О национальных целях и стратегических задачах развития Российской Федерации на период до 2024 года» </a:t>
            </a:r>
            <a:r>
              <a:rPr lang="ru-RU" sz="2400" b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Роспотребнадзор</a:t>
            </a: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реализует </a:t>
            </a:r>
            <a:r>
              <a:rPr lang="ru-RU" sz="2400" b="1" u="sng" strike="noStrike" spc="-1" dirty="0">
                <a:solidFill>
                  <a:srgbClr val="C9211E"/>
                </a:solidFill>
                <a:uFillTx/>
                <a:latin typeface="Arial"/>
                <a:ea typeface="DejaVu Sans"/>
              </a:rPr>
              <a:t>проект «Здоровое питание»</a:t>
            </a: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, который является частью федеральной программы «Формирование системы мотивации граждан к здоровому образу жизни, включая здоровое питание и отказ от вредных привычек»  национального проекта «Демография».</a:t>
            </a:r>
            <a:endParaRPr lang="ru-RU" sz="24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24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С 15 мая 2019 года, в Российской Федерации в рамках федерального проекта «Укрепление общественного здоровья» </a:t>
            </a:r>
            <a:r>
              <a:rPr lang="ru-RU" sz="2400" b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Роспотребнадзором</a:t>
            </a: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начата реализация мероприятий, направленных на продвижение принципов здорового питания и создание в России среды, способствующей ведению здорового образа жизни. </a:t>
            </a:r>
            <a:endParaRPr lang="ru-RU" sz="24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24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Внедрена система мониторинга за состоянием питания различных групп населения в регионах, в том числе детей, основанная на результатах научных исследований в области </a:t>
            </a:r>
            <a:r>
              <a:rPr lang="ru-RU" sz="2400" b="1" strike="noStrike" spc="-1" dirty="0" err="1">
                <a:solidFill>
                  <a:srgbClr val="000000"/>
                </a:solidFill>
                <a:latin typeface="Arial"/>
                <a:ea typeface="DejaVu Sans"/>
              </a:rPr>
              <a:t>нутрициологии</a:t>
            </a:r>
            <a:r>
              <a:rPr lang="ru-RU" sz="24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, диетологии и эпидемиологии, а также связывающая здоровье населения со структурой питания и качеством пищевой продукции.</a:t>
            </a:r>
            <a:endParaRPr lang="ru-RU" sz="24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24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2400" b="0" strike="noStrike" spc="-1" dirty="0">
              <a:latin typeface="XO Oriel"/>
            </a:endParaRPr>
          </a:p>
        </p:txBody>
      </p:sp>
      <p:sp>
        <p:nvSpPr>
          <p:cNvPr id="465" name="CustomShape 3"/>
          <p:cNvSpPr/>
          <p:nvPr/>
        </p:nvSpPr>
        <p:spPr>
          <a:xfrm>
            <a:off x="11170800" y="6486840"/>
            <a:ext cx="80640" cy="11736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466" name="Рисунок 465"/>
          <p:cNvPicPr/>
          <p:nvPr/>
        </p:nvPicPr>
        <p:blipFill>
          <a:blip r:embed="rId2"/>
          <a:stretch/>
        </p:blipFill>
        <p:spPr>
          <a:xfrm>
            <a:off x="0" y="0"/>
            <a:ext cx="2711624" cy="161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" name="CustomShape 1"/>
          <p:cNvSpPr/>
          <p:nvPr/>
        </p:nvSpPr>
        <p:spPr>
          <a:xfrm>
            <a:off x="1656000" y="2520"/>
            <a:ext cx="10515600" cy="16668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4000" b="1" strike="noStrike" spc="-1" dirty="0">
                <a:solidFill>
                  <a:srgbClr val="C9211E"/>
                </a:solidFill>
                <a:latin typeface="+mj-lt"/>
                <a:ea typeface="DejaVu Sans"/>
              </a:rPr>
              <a:t>Санитарные правила, </a:t>
            </a:r>
            <a:r>
              <a:rPr sz="4000" dirty="0">
                <a:latin typeface="+mj-lt"/>
              </a:rPr>
              <a:t/>
            </a:r>
            <a:br>
              <a:rPr sz="4000" dirty="0">
                <a:latin typeface="+mj-lt"/>
              </a:rPr>
            </a:br>
            <a:r>
              <a:rPr lang="ru-RU" sz="4000" b="1" strike="noStrike" spc="-1" dirty="0">
                <a:solidFill>
                  <a:srgbClr val="C9211E"/>
                </a:solidFill>
                <a:latin typeface="+mj-lt"/>
                <a:ea typeface="DejaVu Sans"/>
              </a:rPr>
              <a:t>вступившие в действие с 01.01.2021г.</a:t>
            </a:r>
            <a:endParaRPr lang="ru-RU" sz="4000" b="0" strike="noStrike" spc="-1" dirty="0">
              <a:latin typeface="+mj-lt"/>
            </a:endParaRPr>
          </a:p>
        </p:txBody>
      </p:sp>
      <p:sp>
        <p:nvSpPr>
          <p:cNvPr id="468" name="CustomShape 2"/>
          <p:cNvSpPr/>
          <p:nvPr/>
        </p:nvSpPr>
        <p:spPr>
          <a:xfrm>
            <a:off x="360000" y="1800000"/>
            <a:ext cx="11499480" cy="47826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rmAutofit fontScale="88500" lnSpcReduction="10000"/>
          </a:bodyPr>
          <a:lstStyle/>
          <a:p>
            <a:pPr marL="432000" indent="-30348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"/>
            </a:pPr>
            <a:r>
              <a:rPr lang="ru-RU" sz="3600" b="1" strike="noStrike" spc="-1" dirty="0">
                <a:solidFill>
                  <a:srgbClr val="C9211E"/>
                </a:solidFill>
                <a:latin typeface="PT Astra Serif"/>
                <a:ea typeface="DejaVu Sans"/>
              </a:rPr>
              <a:t>СП 2.4.3648-20 </a:t>
            </a:r>
            <a:r>
              <a:rPr lang="ru-RU" sz="3600" b="1" strike="noStrike" spc="-1" dirty="0">
                <a:solidFill>
                  <a:srgbClr val="1C1C1C"/>
                </a:solidFill>
                <a:latin typeface="PT Astra Serif"/>
                <a:ea typeface="DejaVu Sans"/>
              </a:rPr>
              <a:t>«Санитарно-эпидемиологические требования к организациям воспитания и обучения, отдыха и оздоровления детей и молодежи»</a:t>
            </a:r>
            <a:endParaRPr lang="ru-RU" sz="3600" b="0" strike="noStrike" spc="-1" dirty="0">
              <a:latin typeface="XO Oriel"/>
            </a:endParaRPr>
          </a:p>
          <a:p>
            <a:pPr marL="432000" indent="-30348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"/>
            </a:pPr>
            <a:r>
              <a:rPr lang="ru-RU" sz="3600" b="1" strike="noStrike" spc="-1" dirty="0">
                <a:solidFill>
                  <a:srgbClr val="C9211E"/>
                </a:solidFill>
                <a:latin typeface="PT Astra Serif"/>
                <a:ea typeface="DejaVu Sans"/>
              </a:rPr>
              <a:t>СанПиН 1.2.3685-21</a:t>
            </a:r>
            <a:r>
              <a:rPr lang="ru-RU" sz="3600" b="1" strike="noStrike" spc="-1" dirty="0">
                <a:solidFill>
                  <a:srgbClr val="1C1C1C"/>
                </a:solidFill>
                <a:latin typeface="PT Astra Serif"/>
                <a:ea typeface="DejaVu Sans"/>
              </a:rPr>
              <a:t> «Гигиенические нормативы и требования к обеспечению безопасности и (или) безвредности для человека факторов среды обитания» </a:t>
            </a:r>
            <a:endParaRPr lang="ru-RU" sz="3600" b="0" strike="noStrike" spc="-1" dirty="0">
              <a:latin typeface="XO Oriel"/>
            </a:endParaRPr>
          </a:p>
          <a:p>
            <a:pPr marL="432000" indent="-303480">
              <a:lnSpc>
                <a:spcPct val="10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"/>
            </a:pPr>
            <a:r>
              <a:rPr lang="ru-RU" sz="3600" b="1" strike="noStrike" spc="-1" dirty="0">
                <a:solidFill>
                  <a:srgbClr val="C9211E"/>
                </a:solidFill>
                <a:latin typeface="PT Astra Serif"/>
                <a:ea typeface="DejaVu Sans"/>
              </a:rPr>
              <a:t>СанПиН 2.3/2.4.3590-20 </a:t>
            </a:r>
            <a:r>
              <a:rPr lang="ru-RU" sz="3600" b="1" strike="noStrike" spc="-1" dirty="0">
                <a:solidFill>
                  <a:srgbClr val="000000"/>
                </a:solidFill>
                <a:latin typeface="PT Astra Serif"/>
                <a:ea typeface="DejaVu Sans"/>
              </a:rPr>
              <a:t>«</a:t>
            </a:r>
            <a:r>
              <a:rPr lang="ru-RU" sz="3600" b="1" strike="noStrike" spc="-1" dirty="0">
                <a:solidFill>
                  <a:srgbClr val="1C1C1C"/>
                </a:solidFill>
                <a:latin typeface="PT Astra Serif"/>
                <a:ea typeface="DejaVu Sans"/>
              </a:rPr>
              <a:t>Санитарно-эпидемиологические требования к организации общественного питания населения»</a:t>
            </a:r>
            <a:endParaRPr lang="ru-RU" sz="3600" b="0" strike="noStrike" spc="-1" dirty="0">
              <a:latin typeface="XO Oriel"/>
            </a:endParaRPr>
          </a:p>
        </p:txBody>
      </p:sp>
      <p:sp>
        <p:nvSpPr>
          <p:cNvPr id="470" name="CustomShape 3"/>
          <p:cNvSpPr/>
          <p:nvPr/>
        </p:nvSpPr>
        <p:spPr>
          <a:xfrm>
            <a:off x="11170800" y="6486840"/>
            <a:ext cx="86400" cy="12312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0" tIns="0" rIns="0" bIns="0">
            <a:noAutofit/>
          </a:bodyPr>
          <a:lstStyle/>
          <a:p>
            <a:pPr>
              <a:lnSpc>
                <a:spcPct val="100000"/>
              </a:lnSpc>
            </a:pPr>
            <a:r>
              <a:rPr lang="ru-RU" sz="1200" b="0" strike="noStrike" spc="-1">
                <a:solidFill>
                  <a:srgbClr val="898989"/>
                </a:solidFill>
                <a:latin typeface="Calibri"/>
                <a:ea typeface="DejaVu Sans"/>
              </a:rPr>
              <a:t>2</a:t>
            </a:r>
            <a:endParaRPr lang="ru-RU" sz="1200" b="0" strike="noStrike" spc="-1">
              <a:latin typeface="XO Oriel"/>
            </a:endParaRPr>
          </a:p>
        </p:txBody>
      </p:sp>
      <p:pic>
        <p:nvPicPr>
          <p:cNvPr id="1028" name="Picture 4" descr="https://www.polisept2020.ru/wp-content/uploads/2020/04/6-gerb-rospotrebnadzora-b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45" t="2200" r="23477" b="3266"/>
          <a:stretch/>
        </p:blipFill>
        <p:spPr bwMode="auto">
          <a:xfrm>
            <a:off x="695400" y="376028"/>
            <a:ext cx="1215687" cy="1326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" name="Рисунок 470"/>
          <p:cNvPicPr/>
          <p:nvPr/>
        </p:nvPicPr>
        <p:blipFill>
          <a:blip r:embed="rId2"/>
          <a:stretch/>
        </p:blipFill>
        <p:spPr>
          <a:xfrm>
            <a:off x="6120000" y="1348200"/>
            <a:ext cx="5931360" cy="2459880"/>
          </a:xfrm>
          <a:prstGeom prst="rect">
            <a:avLst/>
          </a:prstGeom>
          <a:ln>
            <a:noFill/>
          </a:ln>
        </p:spPr>
      </p:pic>
      <p:pic>
        <p:nvPicPr>
          <p:cNvPr id="472" name="Рисунок 471"/>
          <p:cNvPicPr/>
          <p:nvPr/>
        </p:nvPicPr>
        <p:blipFill rotWithShape="1">
          <a:blip r:embed="rId3"/>
          <a:srcRect r="6234"/>
          <a:stretch/>
        </p:blipFill>
        <p:spPr>
          <a:xfrm>
            <a:off x="288000" y="3539160"/>
            <a:ext cx="5591976" cy="2943900"/>
          </a:xfrm>
          <a:prstGeom prst="rect">
            <a:avLst/>
          </a:prstGeom>
          <a:ln>
            <a:noFill/>
          </a:ln>
        </p:spPr>
      </p:pic>
      <p:sp>
        <p:nvSpPr>
          <p:cNvPr id="473" name="CustomShape 1"/>
          <p:cNvSpPr/>
          <p:nvPr/>
        </p:nvSpPr>
        <p:spPr>
          <a:xfrm>
            <a:off x="144000" y="72000"/>
            <a:ext cx="11932920" cy="84492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0" tIns="0" rIns="0" bIns="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3600" b="1" strike="noStrike" spc="-1">
                <a:solidFill>
                  <a:srgbClr val="C00000"/>
                </a:solidFill>
                <a:latin typeface="Times New Roman"/>
                <a:ea typeface="DejaVu Sans"/>
              </a:rPr>
              <a:t>Основные нововведения по организации питания</a:t>
            </a:r>
            <a:endParaRPr lang="ru-RU" sz="3600" b="0" strike="noStrike" spc="-1">
              <a:latin typeface="XO Oriel"/>
            </a:endParaRPr>
          </a:p>
        </p:txBody>
      </p:sp>
      <p:sp>
        <p:nvSpPr>
          <p:cNvPr id="474" name="CustomShape 2"/>
          <p:cNvSpPr/>
          <p:nvPr/>
        </p:nvSpPr>
        <p:spPr>
          <a:xfrm>
            <a:off x="288000" y="1440000"/>
            <a:ext cx="5465160" cy="207576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ru-RU" sz="2000" b="0" strike="noStrike" spc="-1">
                <a:solidFill>
                  <a:srgbClr val="000000"/>
                </a:solidFill>
                <a:latin typeface="Times New Roman"/>
                <a:ea typeface="DejaVu Sans"/>
              </a:rPr>
              <a:t>Для дополнительного обогащения рациона питания детей микронутриентами</a:t>
            </a:r>
            <a:r>
              <a:rPr lang="ru-RU" sz="2000" b="1" strike="noStrike" spc="-1">
                <a:solidFill>
                  <a:srgbClr val="0000FF"/>
                </a:solidFill>
                <a:latin typeface="Times New Roman"/>
                <a:ea typeface="DejaVu Sans"/>
              </a:rPr>
              <a:t> в меню должны включаться специализированные продукты</a:t>
            </a:r>
            <a:r>
              <a:rPr lang="ru-RU" sz="2000" b="0" strike="noStrike" spc="-1">
                <a:solidFill>
                  <a:srgbClr val="0000FF"/>
                </a:solidFill>
                <a:latin typeface="Times New Roman"/>
                <a:ea typeface="DejaVu Sans"/>
              </a:rPr>
              <a:t>, обогащенные витаминами и микроэлементами - </a:t>
            </a:r>
            <a:r>
              <a:rPr lang="ru-RU" sz="2000" b="1" i="1" strike="noStrike" spc="-1">
                <a:solidFill>
                  <a:srgbClr val="0000FF"/>
                </a:solidFill>
                <a:latin typeface="Times New Roman"/>
                <a:ea typeface="DejaVu Sans"/>
              </a:rPr>
              <a:t>СанПиН 2.3/2.4.3590-20 </a:t>
            </a:r>
            <a:endParaRPr lang="ru-RU" sz="2000" b="0" strike="noStrike" spc="-1">
              <a:latin typeface="XO Oriel"/>
            </a:endParaRPr>
          </a:p>
          <a:p>
            <a:pPr algn="just">
              <a:lnSpc>
                <a:spcPct val="100000"/>
              </a:lnSpc>
            </a:pPr>
            <a:r>
              <a:rPr lang="ru-RU" sz="2000" b="1" i="1" strike="noStrike" spc="-1">
                <a:solidFill>
                  <a:srgbClr val="0000FF"/>
                </a:solidFill>
                <a:latin typeface="Times New Roman"/>
                <a:ea typeface="DejaVu Sans"/>
              </a:rPr>
              <a:t>п. 8.1.6.</a:t>
            </a:r>
            <a:endParaRPr lang="ru-RU" sz="2000" b="0" strike="noStrike" spc="-1">
              <a:latin typeface="XO Oriel"/>
            </a:endParaRPr>
          </a:p>
        </p:txBody>
      </p:sp>
      <p:sp>
        <p:nvSpPr>
          <p:cNvPr id="475" name="CustomShape 3"/>
          <p:cNvSpPr/>
          <p:nvPr/>
        </p:nvSpPr>
        <p:spPr>
          <a:xfrm>
            <a:off x="45720" y="6409800"/>
            <a:ext cx="4931640" cy="14652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476" name="CustomShape 4"/>
          <p:cNvSpPr/>
          <p:nvPr/>
        </p:nvSpPr>
        <p:spPr>
          <a:xfrm>
            <a:off x="6473160" y="4300560"/>
            <a:ext cx="4739760" cy="77112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Autofit/>
          </a:bodyPr>
          <a:lstStyle/>
          <a:p>
            <a:pPr>
              <a:lnSpc>
                <a:spcPct val="90000"/>
              </a:lnSpc>
            </a:pPr>
            <a:r>
              <a:rPr lang="ru-RU" sz="2000" b="0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Введено </a:t>
            </a:r>
            <a:r>
              <a:rPr lang="ru-RU" sz="2000" b="1" strike="noStrike" spc="-1" dirty="0">
                <a:solidFill>
                  <a:srgbClr val="0000FF"/>
                </a:solidFill>
                <a:latin typeface="Times New Roman"/>
                <a:ea typeface="DejaVu Sans"/>
              </a:rPr>
              <a:t>требование к информированию родителей </a:t>
            </a:r>
            <a:r>
              <a:rPr lang="ru-RU" sz="2000" b="0" strike="noStrike" spc="-1" dirty="0">
                <a:solidFill>
                  <a:srgbClr val="0000FF"/>
                </a:solidFill>
                <a:latin typeface="Times New Roman"/>
                <a:ea typeface="DejaVu Sans"/>
              </a:rPr>
              <a:t>об организации питания детей и принципах здорового питания:</a:t>
            </a:r>
            <a:endParaRPr lang="ru-RU" sz="2000" b="0" strike="noStrike" spc="-1" dirty="0">
              <a:latin typeface="XO Oriel"/>
            </a:endParaRPr>
          </a:p>
        </p:txBody>
      </p:sp>
      <p:sp>
        <p:nvSpPr>
          <p:cNvPr id="477" name="CustomShape 5"/>
          <p:cNvSpPr/>
          <p:nvPr/>
        </p:nvSpPr>
        <p:spPr>
          <a:xfrm>
            <a:off x="6488640" y="5189400"/>
            <a:ext cx="5300280" cy="11980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Autofit/>
          </a:bodyPr>
          <a:lstStyle/>
          <a:p>
            <a:pPr marL="216000" indent="-196920">
              <a:lnSpc>
                <a:spcPct val="90000"/>
              </a:lnSpc>
              <a:spcAft>
                <a:spcPts val="139"/>
              </a:spcAft>
              <a:buClr>
                <a:srgbClr val="C00000"/>
              </a:buClr>
              <a:buFont typeface="Wingdings" charset="2"/>
              <a:buChar char=""/>
            </a:pPr>
            <a:r>
              <a:rPr lang="ru-RU" sz="1800" b="1" strike="noStrike" spc="-1">
                <a:solidFill>
                  <a:srgbClr val="C00000"/>
                </a:solidFill>
                <a:latin typeface="Times New Roman"/>
                <a:ea typeface="DejaVu Sans"/>
              </a:rPr>
              <a:t>ежедневное меню;</a:t>
            </a:r>
            <a:endParaRPr lang="ru-RU" sz="1800" b="0" strike="noStrike" spc="-1">
              <a:latin typeface="XO Oriel"/>
            </a:endParaRPr>
          </a:p>
          <a:p>
            <a:pPr marL="216000" indent="-196920">
              <a:lnSpc>
                <a:spcPct val="90000"/>
              </a:lnSpc>
              <a:spcAft>
                <a:spcPts val="139"/>
              </a:spcAft>
              <a:buClr>
                <a:srgbClr val="C00000"/>
              </a:buClr>
              <a:buFont typeface="Wingdings" charset="2"/>
              <a:buChar char=""/>
            </a:pPr>
            <a:r>
              <a:rPr lang="ru-RU" sz="1800" b="1" strike="noStrike" spc="-1">
                <a:solidFill>
                  <a:srgbClr val="C00000"/>
                </a:solidFill>
                <a:latin typeface="Times New Roman"/>
                <a:ea typeface="DejaVu Sans"/>
              </a:rPr>
              <a:t>меню дополнительного питания;</a:t>
            </a:r>
            <a:endParaRPr lang="ru-RU" sz="1800" b="0" strike="noStrike" spc="-1">
              <a:latin typeface="XO Oriel"/>
            </a:endParaRPr>
          </a:p>
          <a:p>
            <a:pPr marL="216000" indent="-196920">
              <a:lnSpc>
                <a:spcPct val="90000"/>
              </a:lnSpc>
              <a:buClr>
                <a:srgbClr val="C00000"/>
              </a:buClr>
              <a:buFont typeface="Wingdings" charset="2"/>
              <a:buChar char=""/>
            </a:pPr>
            <a:r>
              <a:rPr lang="ru-RU" sz="1800" b="1" strike="noStrike" spc="-1">
                <a:solidFill>
                  <a:srgbClr val="C00000"/>
                </a:solidFill>
                <a:latin typeface="Times New Roman"/>
                <a:ea typeface="DejaVu Sans"/>
              </a:rPr>
              <a:t>рекомендации </a:t>
            </a:r>
            <a:r>
              <a:rPr lang="ru-RU" sz="1800" b="0" strike="noStrike" spc="-1">
                <a:solidFill>
                  <a:srgbClr val="C00000"/>
                </a:solidFill>
                <a:latin typeface="Times New Roman"/>
                <a:ea typeface="DejaVu Sans"/>
              </a:rPr>
              <a:t>по организации здорового питания детей </a:t>
            </a:r>
            <a:r>
              <a:rPr lang="ru-RU" sz="1800" b="1" i="1" strike="noStrike" spc="-1">
                <a:solidFill>
                  <a:srgbClr val="C00000"/>
                </a:solidFill>
                <a:latin typeface="Times New Roman"/>
                <a:ea typeface="DejaVu Sans"/>
              </a:rPr>
              <a:t>(СанПиН 2.3/2.4.3590-20 п. 8.1.7)</a:t>
            </a:r>
            <a:endParaRPr lang="ru-RU" sz="1800" b="0" strike="noStrike" spc="-1">
              <a:latin typeface="XO Oriel"/>
            </a:endParaRPr>
          </a:p>
        </p:txBody>
      </p:sp>
      <p:sp>
        <p:nvSpPr>
          <p:cNvPr id="478" name="CustomShape 6"/>
          <p:cNvSpPr/>
          <p:nvPr/>
        </p:nvSpPr>
        <p:spPr>
          <a:xfrm>
            <a:off x="11170800" y="6486840"/>
            <a:ext cx="86400" cy="12312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0" tIns="0" rIns="0" bIns="0">
            <a:noAutofit/>
          </a:bodyPr>
          <a:lstStyle/>
          <a:p>
            <a:pPr>
              <a:lnSpc>
                <a:spcPct val="100000"/>
              </a:lnSpc>
            </a:pPr>
            <a:r>
              <a:rPr lang="ru-RU" sz="1200" b="0" strike="noStrike" spc="-1">
                <a:solidFill>
                  <a:srgbClr val="898989"/>
                </a:solidFill>
                <a:latin typeface="Calibri"/>
                <a:ea typeface="DejaVu Sans"/>
              </a:rPr>
              <a:t>26</a:t>
            </a:r>
            <a:endParaRPr lang="ru-RU" sz="1200" b="0" strike="noStrike" spc="-1"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CustomShape 1"/>
          <p:cNvSpPr/>
          <p:nvPr/>
        </p:nvSpPr>
        <p:spPr>
          <a:xfrm>
            <a:off x="144000" y="72000"/>
            <a:ext cx="11944440" cy="42732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0" tIns="0" rIns="0" bIns="0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4400" b="1" strike="noStrike" spc="-1" dirty="0">
                <a:solidFill>
                  <a:srgbClr val="C9211E"/>
                </a:solidFill>
                <a:latin typeface="Times New Roman"/>
                <a:ea typeface="DejaVu Sans"/>
              </a:rPr>
              <a:t>Организация питания</a:t>
            </a:r>
            <a:endParaRPr lang="ru-RU" sz="4400" b="0" strike="noStrike" spc="-1" dirty="0">
              <a:latin typeface="XO Oriel"/>
            </a:endParaRPr>
          </a:p>
        </p:txBody>
      </p:sp>
      <p:sp>
        <p:nvSpPr>
          <p:cNvPr id="480" name="CustomShape 2"/>
          <p:cNvSpPr/>
          <p:nvPr/>
        </p:nvSpPr>
        <p:spPr>
          <a:xfrm>
            <a:off x="191344" y="765498"/>
            <a:ext cx="11875680" cy="64296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Autofit/>
          </a:bodyPr>
          <a:lstStyle/>
          <a:p>
            <a:pPr marL="240480" indent="-258120" algn="just">
              <a:lnSpc>
                <a:spcPct val="112000"/>
              </a:lnSpc>
              <a:tabLst>
                <a:tab pos="0" algn="l"/>
              </a:tabLst>
            </a:pPr>
            <a:r>
              <a:rPr lang="ru-RU" sz="2400" b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Организации, осуществляющие питание детей , должны размещать в доступных для</a:t>
            </a:r>
            <a:endParaRPr lang="ru-RU" sz="2400" b="0" strike="noStrike" spc="-1" dirty="0">
              <a:latin typeface="XO Oriel"/>
            </a:endParaRPr>
          </a:p>
          <a:p>
            <a:pPr marL="240480" indent="-258120" algn="just">
              <a:lnSpc>
                <a:spcPct val="112000"/>
              </a:lnSpc>
              <a:tabLst>
                <a:tab pos="0" algn="l"/>
              </a:tabLst>
            </a:pPr>
            <a:r>
              <a:rPr lang="ru-RU" sz="2400" b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 родителей и детей местах ( в обеденном зале, холле) следующую информацию:</a:t>
            </a:r>
            <a:endParaRPr lang="ru-RU" sz="2400" b="0" strike="noStrike" spc="-1" dirty="0">
              <a:latin typeface="XO Oriel"/>
            </a:endParaRPr>
          </a:p>
        </p:txBody>
      </p:sp>
      <p:sp>
        <p:nvSpPr>
          <p:cNvPr id="481" name="CustomShape 3"/>
          <p:cNvSpPr/>
          <p:nvPr/>
        </p:nvSpPr>
        <p:spPr>
          <a:xfrm>
            <a:off x="3950192" y="1794754"/>
            <a:ext cx="7762432" cy="235512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ru-RU" b="1" strike="noStrike" spc="-1" dirty="0">
                <a:solidFill>
                  <a:srgbClr val="0000FF"/>
                </a:solidFill>
                <a:latin typeface="Times New Roman"/>
                <a:ea typeface="DejaVu Sans"/>
              </a:rPr>
              <a:t>Ежедневное меню основного (организованного) питания на сутки </a:t>
            </a:r>
            <a:r>
              <a:rPr lang="ru-RU" b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для всех возрастных групп детей с указанием наименования приема пищи, наименования блюда, массы порции, калорийности порции; </a:t>
            </a:r>
            <a:endParaRPr lang="ru-RU" b="0" strike="noStrike" spc="-1" dirty="0">
              <a:latin typeface="XO Oriel"/>
            </a:endParaRPr>
          </a:p>
          <a:p>
            <a:pPr algn="just">
              <a:lnSpc>
                <a:spcPct val="100000"/>
              </a:lnSpc>
            </a:pPr>
            <a:endParaRPr lang="ru-RU" b="0" strike="noStrike" spc="-1" dirty="0">
              <a:latin typeface="XO Oriel"/>
            </a:endParaRPr>
          </a:p>
          <a:p>
            <a:pPr algn="just">
              <a:lnSpc>
                <a:spcPct val="100000"/>
              </a:lnSpc>
            </a:pPr>
            <a:r>
              <a:rPr lang="ru-RU" b="1" strike="noStrike" spc="-1" dirty="0">
                <a:solidFill>
                  <a:srgbClr val="0000FF"/>
                </a:solidFill>
                <a:latin typeface="Times New Roman"/>
                <a:ea typeface="DejaVu Sans"/>
              </a:rPr>
              <a:t>Меню дополнительного питания с указанием </a:t>
            </a:r>
            <a:r>
              <a:rPr lang="ru-RU" b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наименования блюда, массы порции, калорийности порции;</a:t>
            </a:r>
            <a:endParaRPr lang="ru-RU" b="0" strike="noStrike" spc="-1" dirty="0">
              <a:latin typeface="XO Oriel"/>
            </a:endParaRPr>
          </a:p>
          <a:p>
            <a:pPr algn="just">
              <a:lnSpc>
                <a:spcPct val="100000"/>
              </a:lnSpc>
            </a:pPr>
            <a:endParaRPr lang="ru-RU" b="0" strike="noStrike" spc="-1" dirty="0">
              <a:latin typeface="XO Oriel"/>
            </a:endParaRPr>
          </a:p>
          <a:p>
            <a:pPr algn="just">
              <a:lnSpc>
                <a:spcPct val="105000"/>
              </a:lnSpc>
            </a:pPr>
            <a:r>
              <a:rPr lang="ru-RU" b="1" strike="noStrike" spc="-1" dirty="0">
                <a:solidFill>
                  <a:srgbClr val="0000FF"/>
                </a:solidFill>
                <a:latin typeface="Times New Roman"/>
                <a:ea typeface="DejaVu Sans"/>
              </a:rPr>
              <a:t>Рекомендации по организации здорового питания детей</a:t>
            </a:r>
            <a:r>
              <a:rPr lang="ru-RU" b="1" strike="noStrike" spc="-1" dirty="0" smtClean="0">
                <a:solidFill>
                  <a:srgbClr val="000000"/>
                </a:solidFill>
                <a:latin typeface="Times New Roman"/>
                <a:ea typeface="DejaVu Sans"/>
              </a:rPr>
              <a:t>.</a:t>
            </a:r>
          </a:p>
          <a:p>
            <a:pPr algn="just">
              <a:lnSpc>
                <a:spcPct val="105000"/>
              </a:lnSpc>
            </a:pPr>
            <a:endParaRPr lang="ru-RU" b="0" strike="noStrike" spc="-1" dirty="0">
              <a:latin typeface="XO Oriel"/>
            </a:endParaRPr>
          </a:p>
          <a:p>
            <a:pPr algn="just">
              <a:lnSpc>
                <a:spcPct val="105000"/>
              </a:lnSpc>
            </a:pPr>
            <a:r>
              <a:rPr lang="ru-RU" b="1" strike="noStrike" spc="-1" dirty="0" smtClean="0">
                <a:solidFill>
                  <a:srgbClr val="000000"/>
                </a:solidFill>
                <a:latin typeface="Times New Roman"/>
                <a:ea typeface="DejaVu Sans"/>
              </a:rPr>
              <a:t>Питание </a:t>
            </a:r>
            <a:r>
              <a:rPr lang="ru-RU" b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детей </a:t>
            </a:r>
            <a:r>
              <a:rPr lang="ru-RU" b="1" strike="noStrike" spc="-1" dirty="0">
                <a:solidFill>
                  <a:srgbClr val="FF0000"/>
                </a:solidFill>
                <a:latin typeface="Times New Roman"/>
                <a:ea typeface="DejaVu Sans"/>
              </a:rPr>
              <a:t>по индивидуальному меню (для детей, нуждающихся в лечебном и диетическом питании) </a:t>
            </a:r>
            <a:r>
              <a:rPr lang="ru-RU" b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допускает употребление  детьми готовых домашних блюд, предоставленных родителями  в обеденном зале или специально отведенных помещениях(местах), оборудованных столами и  стульями, холодильником (в зависимости от количества питающихся) для хранения, микроволновыми печами для разогрева, условиями для мытья рук.</a:t>
            </a:r>
            <a:endParaRPr lang="ru-RU" b="0" strike="noStrike" spc="-1" dirty="0">
              <a:latin typeface="XO Oriel"/>
            </a:endParaRPr>
          </a:p>
          <a:p>
            <a:pPr>
              <a:lnSpc>
                <a:spcPct val="105000"/>
              </a:lnSpc>
            </a:pPr>
            <a:endParaRPr lang="ru-RU" sz="2000" b="0" strike="noStrike" spc="-1" dirty="0">
              <a:latin typeface="XO Oriel"/>
            </a:endParaRPr>
          </a:p>
        </p:txBody>
      </p:sp>
      <p:sp>
        <p:nvSpPr>
          <p:cNvPr id="482" name="CustomShape 4"/>
          <p:cNvSpPr/>
          <p:nvPr/>
        </p:nvSpPr>
        <p:spPr>
          <a:xfrm>
            <a:off x="11170800" y="6486840"/>
            <a:ext cx="86400" cy="12312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0" tIns="0" rIns="0" bIns="0">
            <a:noAutofit/>
          </a:bodyPr>
          <a:lstStyle/>
          <a:p>
            <a:pPr>
              <a:lnSpc>
                <a:spcPct val="100000"/>
              </a:lnSpc>
            </a:pPr>
            <a:r>
              <a:rPr lang="ru-RU" sz="1200" b="0" strike="noStrike" spc="-1">
                <a:solidFill>
                  <a:srgbClr val="898989"/>
                </a:solidFill>
                <a:latin typeface="Calibri"/>
                <a:ea typeface="DejaVu Sans"/>
              </a:rPr>
              <a:t>25</a:t>
            </a:r>
            <a:endParaRPr lang="ru-RU" sz="1200" b="0" strike="noStrike" spc="-1">
              <a:latin typeface="XO Oriel"/>
            </a:endParaRPr>
          </a:p>
        </p:txBody>
      </p:sp>
      <p:pic>
        <p:nvPicPr>
          <p:cNvPr id="483" name="Рисунок 482"/>
          <p:cNvPicPr/>
          <p:nvPr/>
        </p:nvPicPr>
        <p:blipFill>
          <a:blip r:embed="rId2" cstate="print"/>
          <a:stretch/>
        </p:blipFill>
        <p:spPr>
          <a:xfrm>
            <a:off x="144000" y="1728000"/>
            <a:ext cx="3503728" cy="2299320"/>
          </a:xfrm>
          <a:prstGeom prst="rect">
            <a:avLst/>
          </a:prstGeom>
          <a:ln>
            <a:noFill/>
          </a:ln>
        </p:spPr>
      </p:pic>
      <p:pic>
        <p:nvPicPr>
          <p:cNvPr id="484" name="Рисунок 483"/>
          <p:cNvPicPr/>
          <p:nvPr/>
        </p:nvPicPr>
        <p:blipFill>
          <a:blip r:embed="rId3"/>
          <a:stretch/>
        </p:blipFill>
        <p:spPr>
          <a:xfrm>
            <a:off x="144000" y="4320000"/>
            <a:ext cx="3503728" cy="23860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" name="CustomShape 1"/>
          <p:cNvSpPr/>
          <p:nvPr/>
        </p:nvSpPr>
        <p:spPr>
          <a:xfrm>
            <a:off x="-2040904" y="268884"/>
            <a:ext cx="12180960" cy="10026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6000" b="1" strike="noStrike" spc="-1" dirty="0">
                <a:solidFill>
                  <a:srgbClr val="C9211E"/>
                </a:solidFill>
                <a:latin typeface="Times New Roman"/>
                <a:ea typeface="DejaVu Sans"/>
              </a:rPr>
              <a:t>Информирование</a:t>
            </a:r>
            <a:endParaRPr lang="ru-RU" sz="6000" b="0" strike="noStrike" spc="-1" dirty="0">
              <a:latin typeface="XO Oriel"/>
            </a:endParaRPr>
          </a:p>
        </p:txBody>
      </p:sp>
      <p:sp>
        <p:nvSpPr>
          <p:cNvPr id="486" name="CustomShape 2"/>
          <p:cNvSpPr/>
          <p:nvPr/>
        </p:nvSpPr>
        <p:spPr>
          <a:xfrm>
            <a:off x="202928" y="1485578"/>
            <a:ext cx="8629376" cy="468007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ru-RU" sz="2200" b="1" strike="noStrike" spc="-1" dirty="0" smtClean="0">
                <a:solidFill>
                  <a:srgbClr val="000000"/>
                </a:solidFill>
                <a:latin typeface="+mj-lt"/>
                <a:ea typeface="Tahoma"/>
              </a:rPr>
              <a:t>Информируйте </a:t>
            </a:r>
            <a:r>
              <a:rPr lang="ru-RU" sz="2200" b="1" strike="noStrike" spc="-1" dirty="0">
                <a:solidFill>
                  <a:srgbClr val="000000"/>
                </a:solidFill>
                <a:latin typeface="+mj-lt"/>
                <a:ea typeface="Tahoma"/>
              </a:rPr>
              <a:t>детей и родителей о ключевых принципах</a:t>
            </a:r>
            <a:endParaRPr lang="ru-RU" sz="2200" b="0" strike="noStrike" spc="-1" dirty="0">
              <a:latin typeface="+mj-lt"/>
            </a:endParaRPr>
          </a:p>
          <a:p>
            <a:pPr>
              <a:lnSpc>
                <a:spcPct val="100000"/>
              </a:lnSpc>
            </a:pPr>
            <a:r>
              <a:rPr lang="ru-RU" sz="2200" b="1" strike="noStrike" spc="-1" dirty="0">
                <a:solidFill>
                  <a:srgbClr val="000000"/>
                </a:solidFill>
                <a:latin typeface="+mj-lt"/>
                <a:ea typeface="Tahoma"/>
              </a:rPr>
              <a:t>здорового питания.</a:t>
            </a:r>
            <a:endParaRPr lang="ru-RU" sz="2200" b="0" strike="noStrike" spc="-1" dirty="0">
              <a:latin typeface="+mj-lt"/>
            </a:endParaRPr>
          </a:p>
          <a:p>
            <a:pPr>
              <a:lnSpc>
                <a:spcPct val="100000"/>
              </a:lnSpc>
            </a:pPr>
            <a:r>
              <a:rPr lang="ru-RU" sz="2200" b="1" strike="noStrike" spc="-1" dirty="0">
                <a:solidFill>
                  <a:srgbClr val="000000"/>
                </a:solidFill>
                <a:latin typeface="+mj-lt"/>
                <a:ea typeface="Tahoma"/>
              </a:rPr>
              <a:t>Вовлекайте учителей в процесс формирования у детей стереотипов здорового питания и здорового пищевого поведения.</a:t>
            </a:r>
            <a:endParaRPr lang="ru-RU" sz="2200" b="0" strike="noStrike" spc="-1" dirty="0">
              <a:latin typeface="+mj-lt"/>
            </a:endParaRPr>
          </a:p>
          <a:p>
            <a:pPr>
              <a:lnSpc>
                <a:spcPct val="100000"/>
              </a:lnSpc>
            </a:pPr>
            <a:r>
              <a:rPr lang="ru-RU" sz="2200" b="1" strike="noStrike" spc="-1" dirty="0">
                <a:solidFill>
                  <a:srgbClr val="000000"/>
                </a:solidFill>
                <a:latin typeface="+mj-lt"/>
                <a:ea typeface="Tahoma"/>
              </a:rPr>
              <a:t>Размещайте и регулярно обновляйте содержание информационного стенда, а также информации на сайте общеобразовательной организации о принципах здорового питания, здоровом пищевом поведении, значимости здорового питания в профилактике различных заболеваний.</a:t>
            </a:r>
            <a:endParaRPr lang="ru-RU" sz="2200" b="0" strike="noStrike" spc="-1" dirty="0">
              <a:latin typeface="+mj-lt"/>
            </a:endParaRPr>
          </a:p>
          <a:p>
            <a:pPr>
              <a:lnSpc>
                <a:spcPct val="100000"/>
              </a:lnSpc>
            </a:pPr>
            <a:r>
              <a:rPr lang="ru-RU" sz="2200" b="1" strike="noStrike" spc="-1" dirty="0">
                <a:solidFill>
                  <a:srgbClr val="000000"/>
                </a:solidFill>
                <a:latin typeface="+mj-lt"/>
                <a:ea typeface="Tahoma"/>
              </a:rPr>
              <a:t>Проводите тематические родительские собрания,</a:t>
            </a:r>
            <a:endParaRPr lang="ru-RU" sz="2200" b="0" strike="noStrike" spc="-1" dirty="0">
              <a:latin typeface="+mj-lt"/>
            </a:endParaRPr>
          </a:p>
          <a:p>
            <a:pPr>
              <a:lnSpc>
                <a:spcPct val="100000"/>
              </a:lnSpc>
            </a:pPr>
            <a:r>
              <a:rPr lang="ru-RU" sz="2200" b="1" strike="noStrike" spc="-1" dirty="0">
                <a:solidFill>
                  <a:srgbClr val="000000"/>
                </a:solidFill>
                <a:latin typeface="+mj-lt"/>
                <a:ea typeface="Tahoma"/>
              </a:rPr>
              <a:t>классные часы, викторины, используйте иные </a:t>
            </a:r>
            <a:endParaRPr lang="ru-RU" sz="2200" b="0" strike="noStrike" spc="-1" dirty="0">
              <a:latin typeface="+mj-lt"/>
            </a:endParaRPr>
          </a:p>
          <a:p>
            <a:pPr>
              <a:lnSpc>
                <a:spcPct val="100000"/>
              </a:lnSpc>
            </a:pPr>
            <a:r>
              <a:rPr lang="ru-RU" sz="2200" b="1" strike="noStrike" spc="-1" dirty="0">
                <a:solidFill>
                  <a:srgbClr val="000000"/>
                </a:solidFill>
                <a:latin typeface="+mj-lt"/>
                <a:ea typeface="Tahoma"/>
              </a:rPr>
              <a:t>игровые и познавательные формы коммуникаций</a:t>
            </a:r>
            <a:endParaRPr lang="ru-RU" sz="2200" b="0" strike="noStrike" spc="-1" dirty="0">
              <a:latin typeface="+mj-lt"/>
            </a:endParaRPr>
          </a:p>
          <a:p>
            <a:pPr>
              <a:lnSpc>
                <a:spcPct val="100000"/>
              </a:lnSpc>
            </a:pPr>
            <a:r>
              <a:rPr lang="ru-RU" sz="2200" b="1" strike="noStrike" spc="-1" dirty="0">
                <a:solidFill>
                  <a:srgbClr val="000000"/>
                </a:solidFill>
                <a:latin typeface="+mj-lt"/>
                <a:ea typeface="Tahoma"/>
              </a:rPr>
              <a:t>детей, родителей и педагогов.</a:t>
            </a:r>
            <a:endParaRPr lang="ru-RU" sz="2200" b="0" strike="noStrike" spc="-1" dirty="0">
              <a:latin typeface="+mj-lt"/>
            </a:endParaRPr>
          </a:p>
          <a:p>
            <a:pPr>
              <a:lnSpc>
                <a:spcPct val="100000"/>
              </a:lnSpc>
            </a:pPr>
            <a:endParaRPr lang="ru-RU" sz="26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26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26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600" b="1" strike="noStrike" spc="-1" dirty="0">
                <a:solidFill>
                  <a:srgbClr val="2A6099"/>
                </a:solidFill>
                <a:latin typeface="Times New Roman"/>
                <a:ea typeface="Tahoma"/>
              </a:rPr>
              <a:t>		</a:t>
            </a:r>
            <a:endParaRPr lang="ru-RU" sz="2600" b="0" strike="noStrike" spc="-1" dirty="0">
              <a:latin typeface="XO Oriel"/>
            </a:endParaRPr>
          </a:p>
        </p:txBody>
      </p:sp>
      <p:sp>
        <p:nvSpPr>
          <p:cNvPr id="487" name="CustomShape 3"/>
          <p:cNvSpPr/>
          <p:nvPr/>
        </p:nvSpPr>
        <p:spPr>
          <a:xfrm>
            <a:off x="11808000" y="6640560"/>
            <a:ext cx="261000" cy="12096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488" name="Рисунок 487"/>
          <p:cNvPicPr/>
          <p:nvPr/>
        </p:nvPicPr>
        <p:blipFill>
          <a:blip r:embed="rId2" cstate="print"/>
          <a:stretch/>
        </p:blipFill>
        <p:spPr>
          <a:xfrm>
            <a:off x="9028920" y="-32100"/>
            <a:ext cx="3165064" cy="2227320"/>
          </a:xfrm>
          <a:prstGeom prst="rect">
            <a:avLst/>
          </a:prstGeom>
          <a:ln>
            <a:noFill/>
          </a:ln>
        </p:spPr>
      </p:pic>
      <p:sp>
        <p:nvSpPr>
          <p:cNvPr id="489" name="CustomShape 4"/>
          <p:cNvSpPr/>
          <p:nvPr/>
        </p:nvSpPr>
        <p:spPr>
          <a:xfrm>
            <a:off x="6061320" y="3872520"/>
            <a:ext cx="175320" cy="2271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490" name="Рисунок 489"/>
          <p:cNvPicPr/>
          <p:nvPr/>
        </p:nvPicPr>
        <p:blipFill>
          <a:blip r:embed="rId3" cstate="print"/>
          <a:stretch/>
        </p:blipFill>
        <p:spPr>
          <a:xfrm>
            <a:off x="9028920" y="4524276"/>
            <a:ext cx="3165064" cy="2335312"/>
          </a:xfrm>
          <a:prstGeom prst="rect">
            <a:avLst/>
          </a:prstGeom>
          <a:ln>
            <a:noFill/>
          </a:ln>
        </p:spPr>
      </p:pic>
      <p:pic>
        <p:nvPicPr>
          <p:cNvPr id="491" name="Рисунок 490"/>
          <p:cNvPicPr/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20000"/>
                    </a14:imgEffect>
                  </a14:imgLayer>
                </a14:imgProps>
              </a:ext>
            </a:extLst>
          </a:blip>
          <a:srcRect t="992"/>
          <a:stretch/>
        </p:blipFill>
        <p:spPr>
          <a:xfrm>
            <a:off x="9028920" y="2195220"/>
            <a:ext cx="3143680" cy="2329056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CustomShape 1"/>
          <p:cNvSpPr/>
          <p:nvPr/>
        </p:nvSpPr>
        <p:spPr>
          <a:xfrm>
            <a:off x="144000" y="72000"/>
            <a:ext cx="11944440" cy="5684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0" tIns="0" rIns="0" bIns="0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4000" b="1" strike="noStrike" spc="-1" dirty="0">
                <a:solidFill>
                  <a:srgbClr val="C9211E"/>
                </a:solidFill>
                <a:latin typeface="Times New Roman"/>
                <a:ea typeface="DejaVu Sans"/>
              </a:rPr>
              <a:t>Организация питания</a:t>
            </a:r>
            <a:endParaRPr lang="ru-RU" sz="4000" b="0" strike="noStrike" spc="-1" dirty="0">
              <a:latin typeface="XO Oriel"/>
            </a:endParaRPr>
          </a:p>
        </p:txBody>
      </p:sp>
      <p:sp>
        <p:nvSpPr>
          <p:cNvPr id="493" name="CustomShape 2"/>
          <p:cNvSpPr/>
          <p:nvPr/>
        </p:nvSpPr>
        <p:spPr>
          <a:xfrm>
            <a:off x="335360" y="720000"/>
            <a:ext cx="11161240" cy="6354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Autofit/>
          </a:bodyPr>
          <a:lstStyle/>
          <a:p>
            <a:pPr marL="240480" indent="-258120" algn="just">
              <a:lnSpc>
                <a:spcPct val="112000"/>
              </a:lnSpc>
              <a:tabLst>
                <a:tab pos="0" algn="l"/>
              </a:tabLst>
            </a:pPr>
            <a:r>
              <a:rPr lang="ru-RU" sz="17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  </a:t>
            </a:r>
            <a:endParaRPr lang="ru-RU" sz="1700" b="0" strike="noStrike" spc="-1" dirty="0">
              <a:latin typeface="XO Oriel"/>
            </a:endParaRPr>
          </a:p>
          <a:p>
            <a:pPr marL="240480" indent="-258120" algn="just">
              <a:lnSpc>
                <a:spcPct val="112000"/>
              </a:lnSpc>
              <a:tabLst>
                <a:tab pos="0" algn="l"/>
              </a:tabLst>
            </a:pPr>
            <a:r>
              <a:rPr lang="ru-RU" sz="2200" b="1" strike="noStrike" spc="-1" dirty="0">
                <a:solidFill>
                  <a:srgbClr val="C9211E"/>
                </a:solidFill>
                <a:latin typeface="Times New Roman"/>
                <a:ea typeface="DejaVu Sans"/>
              </a:rPr>
              <a:t> </a:t>
            </a:r>
            <a:r>
              <a:rPr lang="ru-RU" sz="2600" b="1" u="sng" strike="noStrike" spc="-1" dirty="0">
                <a:solidFill>
                  <a:srgbClr val="C9211E"/>
                </a:solidFill>
                <a:uFillTx/>
                <a:latin typeface="Times New Roman"/>
                <a:ea typeface="DejaVu Sans"/>
              </a:rPr>
              <a:t>Меню</a:t>
            </a:r>
            <a:r>
              <a:rPr lang="ru-RU" sz="2600" b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 должно разрабатываться на период не менее двух недель (с учетом режима организации) для каждой возрастной группы детей.</a:t>
            </a:r>
            <a:endParaRPr lang="ru-RU" sz="2600" b="0" strike="noStrike" spc="-1" dirty="0">
              <a:latin typeface="XO Oriel"/>
            </a:endParaRPr>
          </a:p>
        </p:txBody>
      </p:sp>
      <p:sp>
        <p:nvSpPr>
          <p:cNvPr id="494" name="CustomShape 3"/>
          <p:cNvSpPr/>
          <p:nvPr/>
        </p:nvSpPr>
        <p:spPr>
          <a:xfrm>
            <a:off x="335360" y="2016000"/>
            <a:ext cx="11161240" cy="134178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ru-RU" sz="2400" b="1" strike="noStrike" spc="-1" dirty="0">
                <a:solidFill>
                  <a:srgbClr val="FF0000"/>
                </a:solidFill>
                <a:latin typeface="Times New Roman"/>
                <a:ea typeface="DejaVu Sans"/>
              </a:rPr>
              <a:t>Введено </a:t>
            </a:r>
            <a:r>
              <a:rPr lang="ru-RU" sz="2400" b="1" strike="noStrike" spc="-1" dirty="0">
                <a:solidFill>
                  <a:srgbClr val="002060"/>
                </a:solidFill>
                <a:latin typeface="Times New Roman"/>
                <a:ea typeface="DejaVu Sans"/>
              </a:rPr>
              <a:t>обязательное </a:t>
            </a:r>
            <a:r>
              <a:rPr lang="ru-RU" sz="2400" b="1" strike="noStrike" spc="-1" dirty="0">
                <a:solidFill>
                  <a:srgbClr val="FF0000"/>
                </a:solidFill>
                <a:latin typeface="Times New Roman"/>
                <a:ea typeface="DejaVu Sans"/>
              </a:rPr>
              <a:t>требование </a:t>
            </a:r>
            <a:r>
              <a:rPr lang="ru-RU" sz="2400" b="1" strike="noStrike" spc="-1" dirty="0">
                <a:solidFill>
                  <a:srgbClr val="002060"/>
                </a:solidFill>
                <a:latin typeface="Times New Roman"/>
                <a:ea typeface="DejaVu Sans"/>
              </a:rPr>
              <a:t>о разработке индивидуального меню для детей с сахарным диабетом, </a:t>
            </a:r>
            <a:r>
              <a:rPr lang="ru-RU" sz="2400" b="1" strike="noStrike" spc="-1" dirty="0" err="1">
                <a:solidFill>
                  <a:srgbClr val="002060"/>
                </a:solidFill>
                <a:latin typeface="Times New Roman"/>
                <a:ea typeface="DejaVu Sans"/>
              </a:rPr>
              <a:t>целиакией</a:t>
            </a:r>
            <a:r>
              <a:rPr lang="ru-RU" sz="2400" b="1" strike="noStrike" spc="-1" dirty="0">
                <a:solidFill>
                  <a:srgbClr val="002060"/>
                </a:solidFill>
                <a:latin typeface="Times New Roman"/>
                <a:ea typeface="DejaVu Sans"/>
              </a:rPr>
              <a:t>, </a:t>
            </a:r>
            <a:r>
              <a:rPr lang="ru-RU" sz="2400" b="1" strike="noStrike" spc="-1" dirty="0" err="1">
                <a:solidFill>
                  <a:srgbClr val="002060"/>
                </a:solidFill>
                <a:latin typeface="Times New Roman"/>
                <a:ea typeface="DejaVu Sans"/>
              </a:rPr>
              <a:t>фенилкетонурей</a:t>
            </a:r>
            <a:r>
              <a:rPr lang="ru-RU" sz="2400" b="1" strike="noStrike" spc="-1" dirty="0">
                <a:solidFill>
                  <a:srgbClr val="002060"/>
                </a:solidFill>
                <a:latin typeface="Times New Roman"/>
                <a:ea typeface="DejaVu Sans"/>
              </a:rPr>
              <a:t>, </a:t>
            </a:r>
            <a:r>
              <a:rPr lang="ru-RU" sz="2400" b="1" strike="noStrike" spc="-1" dirty="0" err="1">
                <a:solidFill>
                  <a:srgbClr val="002060"/>
                </a:solidFill>
                <a:latin typeface="Times New Roman"/>
                <a:ea typeface="DejaVu Sans"/>
              </a:rPr>
              <a:t>муковисцидозом</a:t>
            </a:r>
            <a:r>
              <a:rPr lang="ru-RU" sz="2400" b="1" strike="noStrike" spc="-1" dirty="0">
                <a:solidFill>
                  <a:srgbClr val="002060"/>
                </a:solidFill>
                <a:latin typeface="Times New Roman"/>
                <a:ea typeface="DejaVu Sans"/>
              </a:rPr>
              <a:t> и пищевой аллергией.</a:t>
            </a:r>
            <a:endParaRPr lang="ru-RU" sz="24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12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400" b="1" u="sng" strike="noStrike" spc="-1" dirty="0">
                <a:solidFill>
                  <a:srgbClr val="C9211E"/>
                </a:solidFill>
                <a:uFillTx/>
                <a:latin typeface="Times New Roman"/>
                <a:ea typeface="DejaVu Sans"/>
              </a:rPr>
              <a:t>Питание детей должно осуществляться  в соответствии с утвержденным меню.</a:t>
            </a:r>
            <a:r>
              <a:rPr lang="ru-RU" sz="2400" b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 Допускается замена одного вида пищевой продукции, блюд и </a:t>
            </a:r>
            <a:endParaRPr lang="ru-RU" sz="24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400" b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кулинарных изделий на иные в соответствии с таблицей </a:t>
            </a:r>
            <a:endParaRPr lang="ru-RU" sz="24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400" b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замены с учетом ее пищевой ценности.</a:t>
            </a:r>
            <a:endParaRPr lang="ru-RU" sz="24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12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400" b="1" u="sng" strike="noStrike" spc="-1" dirty="0">
                <a:solidFill>
                  <a:srgbClr val="1E6A39"/>
                </a:solidFill>
                <a:uFillTx/>
                <a:latin typeface="Times New Roman"/>
                <a:ea typeface="DejaVu Sans"/>
              </a:rPr>
              <a:t>Витаминные напитки</a:t>
            </a:r>
            <a:r>
              <a:rPr lang="ru-RU" sz="2400" b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  должны готовиться в соответствии</a:t>
            </a:r>
            <a:endParaRPr lang="ru-RU" sz="24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400" b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с инструкцией непосредственно перед раздачей. Замена </a:t>
            </a:r>
            <a:endParaRPr lang="ru-RU" sz="24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400" b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витаминизации блюд выдачей детям поливитаминных </a:t>
            </a:r>
            <a:endParaRPr lang="ru-RU" sz="24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400" b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препаратов не допускается.</a:t>
            </a:r>
            <a:endParaRPr lang="ru-RU" sz="2400" b="0" strike="noStrike" spc="-1" dirty="0">
              <a:latin typeface="XO Oriel"/>
            </a:endParaRPr>
          </a:p>
          <a:p>
            <a:pPr>
              <a:lnSpc>
                <a:spcPct val="105000"/>
              </a:lnSpc>
            </a:pPr>
            <a:endParaRPr lang="ru-RU" sz="2600" b="0" strike="noStrike" spc="-1" dirty="0">
              <a:latin typeface="XO Oriel"/>
            </a:endParaRPr>
          </a:p>
          <a:p>
            <a:pPr>
              <a:lnSpc>
                <a:spcPct val="105000"/>
              </a:lnSpc>
            </a:pPr>
            <a:endParaRPr lang="ru-RU" sz="2600" b="0" strike="noStrike" spc="-1" dirty="0">
              <a:latin typeface="XO Oriel"/>
            </a:endParaRPr>
          </a:p>
        </p:txBody>
      </p:sp>
      <p:sp>
        <p:nvSpPr>
          <p:cNvPr id="495" name="CustomShape 4"/>
          <p:cNvSpPr/>
          <p:nvPr/>
        </p:nvSpPr>
        <p:spPr>
          <a:xfrm>
            <a:off x="11170800" y="6486840"/>
            <a:ext cx="86400" cy="12312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0" tIns="0" rIns="0" bIns="0">
            <a:noAutofit/>
          </a:bodyPr>
          <a:lstStyle/>
          <a:p>
            <a:pPr>
              <a:lnSpc>
                <a:spcPct val="100000"/>
              </a:lnSpc>
            </a:pPr>
            <a:r>
              <a:rPr lang="ru-RU" sz="1200" b="0" strike="noStrike" spc="-1">
                <a:solidFill>
                  <a:srgbClr val="898989"/>
                </a:solidFill>
                <a:latin typeface="Calibri"/>
                <a:ea typeface="DejaVu Sans"/>
              </a:rPr>
              <a:t>25</a:t>
            </a:r>
            <a:endParaRPr lang="ru-RU" sz="1200" b="0" strike="noStrike" spc="-1">
              <a:latin typeface="XO Oriel"/>
            </a:endParaRPr>
          </a:p>
        </p:txBody>
      </p:sp>
      <p:pic>
        <p:nvPicPr>
          <p:cNvPr id="496" name="Рисунок 495"/>
          <p:cNvPicPr/>
          <p:nvPr/>
        </p:nvPicPr>
        <p:blipFill>
          <a:blip r:embed="rId2" cstate="print"/>
          <a:stretch/>
        </p:blipFill>
        <p:spPr>
          <a:xfrm>
            <a:off x="9261800" y="4191282"/>
            <a:ext cx="2826640" cy="2472678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7" name="Рисунок 496"/>
          <p:cNvPicPr/>
          <p:nvPr/>
        </p:nvPicPr>
        <p:blipFill>
          <a:blip r:embed="rId2"/>
          <a:stretch/>
        </p:blipFill>
        <p:spPr>
          <a:xfrm>
            <a:off x="182664" y="983922"/>
            <a:ext cx="1801440" cy="4916520"/>
          </a:xfrm>
          <a:prstGeom prst="rect">
            <a:avLst/>
          </a:prstGeom>
          <a:ln>
            <a:noFill/>
          </a:ln>
        </p:spPr>
      </p:pic>
      <p:pic>
        <p:nvPicPr>
          <p:cNvPr id="499" name="Рисунок 498"/>
          <p:cNvPicPr/>
          <p:nvPr/>
        </p:nvPicPr>
        <p:blipFill>
          <a:blip r:embed="rId3"/>
          <a:stretch/>
        </p:blipFill>
        <p:spPr>
          <a:xfrm>
            <a:off x="10034828" y="4614660"/>
            <a:ext cx="2133720" cy="2139840"/>
          </a:xfrm>
          <a:prstGeom prst="rect">
            <a:avLst/>
          </a:prstGeom>
          <a:ln>
            <a:noFill/>
          </a:ln>
        </p:spPr>
      </p:pic>
      <p:sp>
        <p:nvSpPr>
          <p:cNvPr id="500" name="CustomShape 1"/>
          <p:cNvSpPr/>
          <p:nvPr/>
        </p:nvSpPr>
        <p:spPr>
          <a:xfrm>
            <a:off x="2481120" y="259200"/>
            <a:ext cx="7092720" cy="37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0" tIns="0" rIns="0" bIns="0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3600" b="1" strike="noStrike" spc="-1">
                <a:solidFill>
                  <a:srgbClr val="C00000"/>
                </a:solidFill>
                <a:latin typeface="Times New Roman"/>
                <a:ea typeface="DejaVu Sans"/>
              </a:rPr>
              <a:t>Организация здорового питания детей</a:t>
            </a:r>
            <a:endParaRPr lang="ru-RU" sz="3600" b="0" strike="noStrike" spc="-1">
              <a:latin typeface="XO Oriel"/>
            </a:endParaRPr>
          </a:p>
        </p:txBody>
      </p:sp>
      <p:sp>
        <p:nvSpPr>
          <p:cNvPr id="501" name="CustomShape 2"/>
          <p:cNvSpPr/>
          <p:nvPr/>
        </p:nvSpPr>
        <p:spPr>
          <a:xfrm>
            <a:off x="1986984" y="1157802"/>
            <a:ext cx="4325040" cy="417276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Autofit/>
          </a:bodyPr>
          <a:lstStyle/>
          <a:p>
            <a:pPr marL="313560" indent="-321840">
              <a:lnSpc>
                <a:spcPct val="100000"/>
              </a:lnSpc>
              <a:tabLst>
                <a:tab pos="0" algn="l"/>
              </a:tabLst>
            </a:pPr>
            <a:r>
              <a:rPr lang="ru-RU" sz="1700" b="0" strike="noStrike" spc="-1" dirty="0">
                <a:solidFill>
                  <a:srgbClr val="002060"/>
                </a:solidFill>
                <a:latin typeface="Arial"/>
                <a:ea typeface="DejaVu Sans"/>
              </a:rPr>
              <a:t>&gt; </a:t>
            </a:r>
            <a:r>
              <a:rPr lang="ru-RU" sz="1800" b="1" strike="noStrike" spc="-1" dirty="0">
                <a:solidFill>
                  <a:srgbClr val="002060"/>
                </a:solidFill>
                <a:latin typeface="Times New Roman"/>
                <a:ea typeface="DejaVu Sans"/>
              </a:rPr>
              <a:t>На 22 - 36 % снижены нормы потребления сахара</a:t>
            </a:r>
            <a:endParaRPr lang="ru-RU" sz="1800" b="0" strike="noStrike" spc="-1" dirty="0">
              <a:latin typeface="XO Oriel"/>
            </a:endParaRPr>
          </a:p>
          <a:p>
            <a:pPr marL="313560" indent="-321840">
              <a:lnSpc>
                <a:spcPct val="100000"/>
              </a:lnSpc>
              <a:spcAft>
                <a:spcPts val="1261"/>
              </a:spcAft>
              <a:tabLst>
                <a:tab pos="0" algn="l"/>
              </a:tabLst>
            </a:pPr>
            <a:r>
              <a:rPr lang="ru-RU" sz="1600" b="1" i="1" strike="noStrike" spc="-1" dirty="0">
                <a:solidFill>
                  <a:srgbClr val="002060"/>
                </a:solidFill>
                <a:latin typeface="Times New Roman"/>
                <a:ea typeface="DejaVu Sans"/>
              </a:rPr>
              <a:t>(СанПиН 2.3/2.4.3590-20, прил. 7, табл. 1-2)</a:t>
            </a:r>
            <a:endParaRPr lang="ru-RU" sz="1600" b="0" strike="noStrike" spc="-1" dirty="0">
              <a:latin typeface="XO Oriel"/>
            </a:endParaRPr>
          </a:p>
          <a:p>
            <a:pPr marL="313560" indent="-321840">
              <a:lnSpc>
                <a:spcPct val="100000"/>
              </a:lnSpc>
              <a:spcAft>
                <a:spcPts val="281"/>
              </a:spcAft>
              <a:tabLst>
                <a:tab pos="0" algn="l"/>
              </a:tabLst>
            </a:pPr>
            <a:r>
              <a:rPr lang="ru-RU" sz="1700" b="0" strike="noStrike" spc="-1" dirty="0">
                <a:solidFill>
                  <a:srgbClr val="002060"/>
                </a:solidFill>
                <a:latin typeface="Arial"/>
                <a:ea typeface="DejaVu Sans"/>
              </a:rPr>
              <a:t>&gt; </a:t>
            </a:r>
            <a:r>
              <a:rPr lang="ru-RU" sz="1800" b="1" strike="noStrike" spc="-1" dirty="0">
                <a:solidFill>
                  <a:srgbClr val="002060"/>
                </a:solidFill>
                <a:latin typeface="Times New Roman"/>
                <a:ea typeface="DejaVu Sans"/>
              </a:rPr>
              <a:t>Из перечня продуктов, для питания детей исключены колбасные изделия</a:t>
            </a:r>
            <a:endParaRPr lang="ru-RU" sz="1800" b="0" strike="noStrike" spc="-1" dirty="0">
              <a:latin typeface="XO Oriel"/>
            </a:endParaRPr>
          </a:p>
          <a:p>
            <a:pPr marL="313560" indent="-321840">
              <a:lnSpc>
                <a:spcPct val="100000"/>
              </a:lnSpc>
              <a:spcAft>
                <a:spcPts val="981"/>
              </a:spcAft>
              <a:tabLst>
                <a:tab pos="0" algn="l"/>
              </a:tabLst>
            </a:pPr>
            <a:r>
              <a:rPr lang="ru-RU" sz="1500" b="1" i="1" strike="noStrike" spc="-1" dirty="0">
                <a:solidFill>
                  <a:srgbClr val="002060"/>
                </a:solidFill>
                <a:latin typeface="Times New Roman"/>
                <a:ea typeface="DejaVu Sans"/>
              </a:rPr>
              <a:t>(СанПиН 2.3/2.4.3590-20, прил. 7, табл. 1-2)</a:t>
            </a:r>
            <a:endParaRPr lang="ru-RU" sz="1500" b="0" strike="noStrike" spc="-1" dirty="0">
              <a:latin typeface="XO Oriel"/>
            </a:endParaRPr>
          </a:p>
          <a:p>
            <a:pPr marL="313560" indent="-321840">
              <a:lnSpc>
                <a:spcPct val="100000"/>
              </a:lnSpc>
              <a:tabLst>
                <a:tab pos="0" algn="l"/>
              </a:tabLst>
            </a:pPr>
            <a:r>
              <a:rPr lang="ru-RU" sz="1700" b="0" strike="noStrike" spc="-1" dirty="0">
                <a:solidFill>
                  <a:srgbClr val="002060"/>
                </a:solidFill>
                <a:latin typeface="Arial"/>
                <a:ea typeface="DejaVu Sans"/>
              </a:rPr>
              <a:t>&gt; </a:t>
            </a:r>
            <a:r>
              <a:rPr lang="ru-RU" sz="1800" b="1" strike="noStrike" spc="-1" dirty="0">
                <a:solidFill>
                  <a:srgbClr val="002060"/>
                </a:solidFill>
                <a:latin typeface="Times New Roman"/>
                <a:ea typeface="DejaVu Sans"/>
              </a:rPr>
              <a:t>На 17 - 40 % снижены нормы потребления соли</a:t>
            </a:r>
            <a:endParaRPr lang="ru-RU" sz="1800" b="0" strike="noStrike" spc="-1" dirty="0">
              <a:latin typeface="XO Oriel"/>
            </a:endParaRPr>
          </a:p>
          <a:p>
            <a:pPr marL="313560" indent="-321840">
              <a:lnSpc>
                <a:spcPct val="100000"/>
              </a:lnSpc>
              <a:tabLst>
                <a:tab pos="0" algn="l"/>
              </a:tabLst>
            </a:pPr>
            <a:r>
              <a:rPr lang="ru-RU" sz="1800" b="1" strike="noStrike" spc="-1" dirty="0">
                <a:solidFill>
                  <a:srgbClr val="FF0000"/>
                </a:solidFill>
                <a:latin typeface="Times New Roman"/>
                <a:ea typeface="DejaVu Sans"/>
              </a:rPr>
              <a:t>Соль только йодированная!</a:t>
            </a:r>
            <a:endParaRPr lang="ru-RU" sz="1800" b="0" strike="noStrike" spc="-1" dirty="0">
              <a:latin typeface="XO Oriel"/>
            </a:endParaRPr>
          </a:p>
          <a:p>
            <a:pPr marL="313560" indent="-321840">
              <a:lnSpc>
                <a:spcPct val="100000"/>
              </a:lnSpc>
              <a:spcAft>
                <a:spcPts val="981"/>
              </a:spcAft>
              <a:tabLst>
                <a:tab pos="0" algn="l"/>
              </a:tabLst>
            </a:pPr>
            <a:r>
              <a:rPr lang="ru-RU" sz="1600" b="1" i="1" strike="noStrike" spc="-1" dirty="0">
                <a:solidFill>
                  <a:srgbClr val="FF0000"/>
                </a:solidFill>
                <a:latin typeface="Times New Roman"/>
                <a:ea typeface="DejaVu Sans"/>
              </a:rPr>
              <a:t>(СанПиН 2.3/2.4.3590-20, прил. 7, табл. 1-2)</a:t>
            </a:r>
            <a:endParaRPr lang="ru-RU" sz="1600" b="0" strike="noStrike" spc="-1" dirty="0">
              <a:latin typeface="XO Oriel"/>
            </a:endParaRPr>
          </a:p>
          <a:p>
            <a:pPr marL="313560" indent="-321840">
              <a:lnSpc>
                <a:spcPct val="100000"/>
              </a:lnSpc>
              <a:tabLst>
                <a:tab pos="0" algn="l"/>
              </a:tabLst>
            </a:pPr>
            <a:r>
              <a:rPr lang="ru-RU" sz="1700" b="0" strike="noStrike" spc="-1" dirty="0">
                <a:solidFill>
                  <a:srgbClr val="002060"/>
                </a:solidFill>
                <a:latin typeface="Arial"/>
                <a:ea typeface="DejaVu Sans"/>
              </a:rPr>
              <a:t>&gt; </a:t>
            </a:r>
            <a:r>
              <a:rPr lang="ru-RU" sz="1800" b="1" strike="noStrike" spc="-1" dirty="0">
                <a:solidFill>
                  <a:srgbClr val="002060"/>
                </a:solidFill>
                <a:latin typeface="Times New Roman"/>
                <a:ea typeface="DejaVu Sans"/>
              </a:rPr>
              <a:t>В отдельных возрастных категориях увеличена на 2 - 27 % норма потребления сыра</a:t>
            </a:r>
            <a:endParaRPr lang="ru-RU" sz="1800" b="0" strike="noStrike" spc="-1" dirty="0">
              <a:latin typeface="XO Oriel"/>
            </a:endParaRPr>
          </a:p>
          <a:p>
            <a:pPr marL="313560" indent="-321840">
              <a:lnSpc>
                <a:spcPct val="100000"/>
              </a:lnSpc>
              <a:tabLst>
                <a:tab pos="0" algn="l"/>
              </a:tabLst>
            </a:pPr>
            <a:r>
              <a:rPr lang="ru-RU" sz="1600" b="1" i="1" strike="noStrike" spc="-1" dirty="0">
                <a:solidFill>
                  <a:srgbClr val="002060"/>
                </a:solidFill>
                <a:latin typeface="Times New Roman"/>
                <a:ea typeface="DejaVu Sans"/>
              </a:rPr>
              <a:t>(СанПиН2.3/2.4.3590-20, прил. 7, табл. 1-2)</a:t>
            </a:r>
            <a:endParaRPr lang="ru-RU" sz="1600" b="0" strike="noStrike" spc="-1" dirty="0">
              <a:latin typeface="XO Oriel"/>
            </a:endParaRPr>
          </a:p>
        </p:txBody>
      </p:sp>
      <p:sp>
        <p:nvSpPr>
          <p:cNvPr id="503" name="CustomShape 4"/>
          <p:cNvSpPr/>
          <p:nvPr/>
        </p:nvSpPr>
        <p:spPr>
          <a:xfrm>
            <a:off x="6744072" y="1157802"/>
            <a:ext cx="4896544" cy="765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1600" b="1" strike="noStrike" spc="-1" dirty="0">
                <a:solidFill>
                  <a:srgbClr val="0000FF"/>
                </a:solidFill>
                <a:latin typeface="Times New Roman"/>
                <a:ea typeface="DejaVu Sans"/>
              </a:rPr>
              <a:t>Регламентированы показатели значений суммарной массы блюд по отдельным приемам пищи </a:t>
            </a:r>
            <a:endParaRPr lang="ru-RU" sz="1600" b="0" strike="noStrike" spc="-1" dirty="0"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lang="ru-RU" sz="1600" b="1" strike="noStrike" spc="-1" dirty="0">
                <a:solidFill>
                  <a:srgbClr val="0000FF"/>
                </a:solidFill>
                <a:latin typeface="Times New Roman"/>
                <a:ea typeface="DejaVu Sans"/>
              </a:rPr>
              <a:t>(</a:t>
            </a:r>
            <a:r>
              <a:rPr lang="ru-RU" sz="1600" b="1" u="sng" strike="noStrike" spc="-1" dirty="0">
                <a:solidFill>
                  <a:srgbClr val="0000FF"/>
                </a:solidFill>
                <a:uFillTx/>
                <a:latin typeface="Times New Roman"/>
                <a:ea typeface="DejaVu Sans"/>
              </a:rPr>
              <a:t>не менее)</a:t>
            </a:r>
            <a:r>
              <a:rPr lang="ru-RU" sz="1600" b="1" strike="noStrike" spc="-1" dirty="0">
                <a:solidFill>
                  <a:srgbClr val="0000FF"/>
                </a:solidFill>
                <a:latin typeface="Times New Roman"/>
                <a:ea typeface="DejaVu Sans"/>
              </a:rPr>
              <a:t>  СанПиН 2.3/2.4.3590-20, прил. 9, табл. 3</a:t>
            </a:r>
            <a:endParaRPr lang="ru-RU" sz="1600" b="0" strike="noStrike" spc="-1" dirty="0">
              <a:latin typeface="XO Oriel"/>
            </a:endParaRPr>
          </a:p>
        </p:txBody>
      </p:sp>
      <p:graphicFrame>
        <p:nvGraphicFramePr>
          <p:cNvPr id="504" name="Table 5"/>
          <p:cNvGraphicFramePr/>
          <p:nvPr>
            <p:extLst>
              <p:ext uri="{D42A27DB-BD31-4B8C-83A1-F6EECF244321}">
                <p14:modId xmlns:p14="http://schemas.microsoft.com/office/powerpoint/2010/main" val="1611076928"/>
              </p:ext>
            </p:extLst>
          </p:nvPr>
        </p:nvGraphicFramePr>
        <p:xfrm>
          <a:off x="6752880" y="2162728"/>
          <a:ext cx="4916520" cy="2419194"/>
        </p:xfrm>
        <a:graphic>
          <a:graphicData uri="http://schemas.openxmlformats.org/drawingml/2006/table">
            <a:tbl>
              <a:tblPr/>
              <a:tblGrid>
                <a:gridCol w="1341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95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26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082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200" b="1" strike="noStrike" spc="-1" dirty="0">
                          <a:latin typeface="Times New Roman"/>
                        </a:rPr>
                        <a:t>Показатели</a:t>
                      </a:r>
                      <a:endParaRPr lang="ru-RU" sz="1200" b="0" strike="noStrike" spc="-1" dirty="0">
                        <a:latin typeface="XO Oriel"/>
                      </a:endParaRPr>
                    </a:p>
                  </a:txBody>
                  <a:tcPr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200" b="1" strike="noStrike" spc="-1">
                          <a:latin typeface="Times New Roman"/>
                        </a:rPr>
                        <a:t>7-12 лет</a:t>
                      </a:r>
                      <a:endParaRPr lang="ru-RU" sz="1200" b="0" strike="noStrike" spc="-1">
                        <a:latin typeface="XO Oriel"/>
                      </a:endParaRPr>
                    </a:p>
                  </a:txBody>
                  <a:tcPr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4000"/>
                        </a:lnSpc>
                      </a:pPr>
                      <a:r>
                        <a:rPr lang="ru-RU" sz="1200" b="1" strike="noStrike" spc="-1">
                          <a:latin typeface="Times New Roman"/>
                        </a:rPr>
                        <a:t>12 лет и старше</a:t>
                      </a:r>
                      <a:endParaRPr lang="ru-RU" sz="1200" b="0" strike="noStrike" spc="-1">
                        <a:latin typeface="XO Oriel"/>
                      </a:endParaRPr>
                    </a:p>
                  </a:txBody>
                  <a:tcPr>
                    <a:solidFill>
                      <a:srgbClr val="DE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827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200" b="1" strike="noStrike" spc="-1">
                          <a:latin typeface="Times New Roman"/>
                        </a:rPr>
                        <a:t>Завтрак</a:t>
                      </a:r>
                      <a:endParaRPr lang="ru-RU" sz="1200" b="0" strike="noStrike" spc="-1">
                        <a:latin typeface="XO Oriel"/>
                      </a:endParaRPr>
                    </a:p>
                  </a:txBody>
                  <a:tcPr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200" b="1" strike="noStrike" spc="-1">
                          <a:latin typeface="Times New Roman"/>
                        </a:rPr>
                        <a:t>500</a:t>
                      </a:r>
                      <a:endParaRPr lang="ru-RU" sz="1200" b="0" strike="noStrike" spc="-1">
                        <a:latin typeface="XO Oriel"/>
                      </a:endParaRPr>
                    </a:p>
                  </a:txBody>
                  <a:tcPr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200" b="1" strike="noStrike" spc="-1">
                          <a:latin typeface="Times New Roman"/>
                        </a:rPr>
                        <a:t>550</a:t>
                      </a:r>
                      <a:endParaRPr lang="ru-RU" sz="1200" b="0" strike="noStrike" spc="-1">
                        <a:latin typeface="XO Oriel"/>
                      </a:endParaRPr>
                    </a:p>
                  </a:txBody>
                  <a:tcPr>
                    <a:solidFill>
                      <a:srgbClr val="DE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332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200" b="1" strike="noStrike" spc="-1">
                          <a:latin typeface="Times New Roman"/>
                        </a:rPr>
                        <a:t>Второй завтрак</a:t>
                      </a:r>
                      <a:endParaRPr lang="ru-RU" sz="1200" b="0" strike="noStrike" spc="-1">
                        <a:latin typeface="XO Oriel"/>
                      </a:endParaRPr>
                    </a:p>
                  </a:txBody>
                  <a:tcPr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200" b="1" strike="noStrike" spc="-1">
                          <a:latin typeface="Times New Roman"/>
                        </a:rPr>
                        <a:t>200</a:t>
                      </a:r>
                      <a:endParaRPr lang="ru-RU" sz="1200" b="0" strike="noStrike" spc="-1">
                        <a:latin typeface="XO Oriel"/>
                      </a:endParaRPr>
                    </a:p>
                  </a:txBody>
                  <a:tcPr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200" b="1" strike="noStrike" spc="-1" dirty="0">
                          <a:latin typeface="Times New Roman"/>
                        </a:rPr>
                        <a:t>200</a:t>
                      </a:r>
                      <a:endParaRPr lang="ru-RU" sz="1200" b="0" strike="noStrike" spc="-1" dirty="0">
                        <a:latin typeface="XO Oriel"/>
                      </a:endParaRPr>
                    </a:p>
                  </a:txBody>
                  <a:tcPr>
                    <a:solidFill>
                      <a:srgbClr val="DE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1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200" b="1" strike="noStrike" spc="-1">
                          <a:latin typeface="Times New Roman"/>
                        </a:rPr>
                        <a:t>Обед</a:t>
                      </a:r>
                      <a:endParaRPr lang="ru-RU" sz="1200" b="0" strike="noStrike" spc="-1">
                        <a:latin typeface="XO Oriel"/>
                      </a:endParaRPr>
                    </a:p>
                  </a:txBody>
                  <a:tcPr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200" b="1" strike="noStrike" spc="-1">
                          <a:latin typeface="Times New Roman"/>
                        </a:rPr>
                        <a:t>700</a:t>
                      </a:r>
                      <a:endParaRPr lang="ru-RU" sz="1200" b="0" strike="noStrike" spc="-1">
                        <a:latin typeface="XO Oriel"/>
                      </a:endParaRPr>
                    </a:p>
                  </a:txBody>
                  <a:tcPr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200" b="1" strike="noStrike" spc="-1">
                          <a:latin typeface="Times New Roman"/>
                        </a:rPr>
                        <a:t>800</a:t>
                      </a:r>
                      <a:endParaRPr lang="ru-RU" sz="1200" b="0" strike="noStrike" spc="-1">
                        <a:latin typeface="XO Oriel"/>
                      </a:endParaRPr>
                    </a:p>
                  </a:txBody>
                  <a:tcPr>
                    <a:solidFill>
                      <a:srgbClr val="DE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1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200" b="1" strike="noStrike" spc="-1">
                          <a:latin typeface="Times New Roman"/>
                        </a:rPr>
                        <a:t>Полдник</a:t>
                      </a:r>
                      <a:endParaRPr lang="ru-RU" sz="1200" b="0" strike="noStrike" spc="-1">
                        <a:latin typeface="XO Oriel"/>
                      </a:endParaRPr>
                    </a:p>
                  </a:txBody>
                  <a:tcPr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200" b="1" strike="noStrike" spc="-1">
                          <a:latin typeface="Times New Roman"/>
                        </a:rPr>
                        <a:t>300</a:t>
                      </a:r>
                      <a:endParaRPr lang="ru-RU" sz="1200" b="0" strike="noStrike" spc="-1">
                        <a:latin typeface="XO Oriel"/>
                      </a:endParaRPr>
                    </a:p>
                  </a:txBody>
                  <a:tcPr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200" b="1" strike="noStrike" spc="-1">
                          <a:latin typeface="Times New Roman"/>
                        </a:rPr>
                        <a:t>350</a:t>
                      </a:r>
                      <a:endParaRPr lang="ru-RU" sz="1200" b="0" strike="noStrike" spc="-1">
                        <a:latin typeface="XO Oriel"/>
                      </a:endParaRPr>
                    </a:p>
                  </a:txBody>
                  <a:tcPr>
                    <a:solidFill>
                      <a:srgbClr val="DE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1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200" b="1" strike="noStrike" spc="-1">
                          <a:latin typeface="Times New Roman"/>
                        </a:rPr>
                        <a:t>Ужин</a:t>
                      </a:r>
                      <a:endParaRPr lang="ru-RU" sz="1200" b="0" strike="noStrike" spc="-1">
                        <a:latin typeface="XO Oriel"/>
                      </a:endParaRPr>
                    </a:p>
                  </a:txBody>
                  <a:tcPr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200" b="1" strike="noStrike" spc="-1">
                          <a:latin typeface="Times New Roman"/>
                        </a:rPr>
                        <a:t>500</a:t>
                      </a:r>
                      <a:endParaRPr lang="ru-RU" sz="1200" b="0" strike="noStrike" spc="-1">
                        <a:latin typeface="XO Oriel"/>
                      </a:endParaRPr>
                    </a:p>
                  </a:txBody>
                  <a:tcPr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200" b="1" strike="noStrike" spc="-1">
                          <a:latin typeface="Times New Roman"/>
                        </a:rPr>
                        <a:t>600</a:t>
                      </a:r>
                      <a:endParaRPr lang="ru-RU" sz="1200" b="0" strike="noStrike" spc="-1">
                        <a:latin typeface="XO Oriel"/>
                      </a:endParaRPr>
                    </a:p>
                  </a:txBody>
                  <a:tcPr>
                    <a:solidFill>
                      <a:srgbClr val="DE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64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200" b="1" strike="noStrike" spc="-1">
                          <a:latin typeface="Times New Roman"/>
                        </a:rPr>
                        <a:t>Второй ужин</a:t>
                      </a:r>
                      <a:endParaRPr lang="ru-RU" sz="1200" b="0" strike="noStrike" spc="-1">
                        <a:latin typeface="XO Oriel"/>
                      </a:endParaRPr>
                    </a:p>
                  </a:txBody>
                  <a:tcPr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200" b="1" strike="noStrike" spc="-1">
                          <a:latin typeface="Times New Roman"/>
                        </a:rPr>
                        <a:t>200</a:t>
                      </a:r>
                      <a:endParaRPr lang="ru-RU" sz="1200" b="0" strike="noStrike" spc="-1">
                        <a:latin typeface="XO Oriel"/>
                      </a:endParaRPr>
                    </a:p>
                  </a:txBody>
                  <a:tcPr>
                    <a:solidFill>
                      <a:srgbClr val="DEEAF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200" b="1" strike="noStrike" spc="-1" dirty="0">
                          <a:latin typeface="Times New Roman"/>
                        </a:rPr>
                        <a:t>200</a:t>
                      </a:r>
                      <a:endParaRPr lang="ru-RU" sz="1200" b="0" strike="noStrike" spc="-1" dirty="0">
                        <a:latin typeface="XO Oriel"/>
                      </a:endParaRPr>
                    </a:p>
                  </a:txBody>
                  <a:tcPr>
                    <a:solidFill>
                      <a:srgbClr val="DE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05" name="CustomShape 6"/>
          <p:cNvSpPr/>
          <p:nvPr/>
        </p:nvSpPr>
        <p:spPr>
          <a:xfrm>
            <a:off x="11952000" y="6336000"/>
            <a:ext cx="205560" cy="2372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0" tIns="0" rIns="0" bIns="0">
            <a:noAutofit/>
          </a:bodyPr>
          <a:lstStyle/>
          <a:p>
            <a:pPr>
              <a:lnSpc>
                <a:spcPct val="100000"/>
              </a:lnSpc>
            </a:pPr>
            <a:endParaRPr lang="ru-RU" sz="1200" b="0" strike="noStrike" spc="-1" dirty="0">
              <a:latin typeface="XO Oriel"/>
            </a:endParaRPr>
          </a:p>
        </p:txBody>
      </p:sp>
      <p:pic>
        <p:nvPicPr>
          <p:cNvPr id="498" name="Рисунок 497"/>
          <p:cNvPicPr/>
          <p:nvPr/>
        </p:nvPicPr>
        <p:blipFill>
          <a:blip r:embed="rId4"/>
          <a:stretch/>
        </p:blipFill>
        <p:spPr>
          <a:xfrm>
            <a:off x="6600056" y="4741108"/>
            <a:ext cx="3688200" cy="2079000"/>
          </a:xfrm>
          <a:prstGeom prst="rect">
            <a:avLst/>
          </a:prstGeom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182664" y="5330562"/>
            <a:ext cx="1991544" cy="9435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2" name="CustomShape 3"/>
          <p:cNvSpPr/>
          <p:nvPr/>
        </p:nvSpPr>
        <p:spPr>
          <a:xfrm>
            <a:off x="380664" y="5528562"/>
            <a:ext cx="5922360" cy="85356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Autofit/>
          </a:bodyPr>
          <a:lstStyle/>
          <a:p>
            <a:pPr>
              <a:lnSpc>
                <a:spcPct val="100000"/>
              </a:lnSpc>
            </a:pPr>
            <a:r>
              <a:rPr lang="ru-RU" sz="2000" b="1" strike="noStrike" spc="-1" dirty="0">
                <a:solidFill>
                  <a:srgbClr val="FF0000"/>
                </a:solidFill>
                <a:latin typeface="Times New Roman"/>
                <a:ea typeface="DejaVu Sans"/>
              </a:rPr>
              <a:t>Впервые  </a:t>
            </a:r>
            <a:r>
              <a:rPr lang="ru-RU" sz="2000" b="1" strike="noStrike" spc="-1" dirty="0">
                <a:solidFill>
                  <a:srgbClr val="0000FF"/>
                </a:solidFill>
                <a:latin typeface="Times New Roman"/>
                <a:ea typeface="DejaVu Sans"/>
              </a:rPr>
              <a:t>регламентированы требования к</a:t>
            </a:r>
            <a:endParaRPr lang="ru-RU" sz="20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000" b="1" strike="noStrike" spc="-1" dirty="0">
                <a:solidFill>
                  <a:srgbClr val="0000FF"/>
                </a:solidFill>
                <a:latin typeface="Times New Roman"/>
                <a:ea typeface="DejaVu Sans"/>
              </a:rPr>
              <a:t>особенностям питания кадетов</a:t>
            </a:r>
            <a:endParaRPr lang="ru-RU" sz="20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000" b="1" i="1" strike="noStrike" spc="-1" dirty="0" smtClean="0">
                <a:solidFill>
                  <a:srgbClr val="0000FF"/>
                </a:solidFill>
                <a:latin typeface="Times New Roman"/>
                <a:ea typeface="DejaVu Sans"/>
              </a:rPr>
              <a:t>(</a:t>
            </a:r>
            <a:r>
              <a:rPr lang="ru-RU" sz="2000" b="1" i="1" strike="noStrike" spc="-1" dirty="0">
                <a:solidFill>
                  <a:srgbClr val="0000FF"/>
                </a:solidFill>
                <a:latin typeface="Times New Roman"/>
                <a:ea typeface="DejaVu Sans"/>
              </a:rPr>
              <a:t>СанПиН 2.3/2.4.3590-20 </a:t>
            </a:r>
            <a:r>
              <a:rPr lang="ru-RU" sz="1800" b="1" i="1" strike="noStrike" spc="-1" dirty="0">
                <a:solidFill>
                  <a:srgbClr val="0000FF"/>
                </a:solidFill>
                <a:latin typeface="Times New Roman"/>
                <a:ea typeface="DejaVu Sans"/>
              </a:rPr>
              <a:t>Приложения № 7 таблица 5)</a:t>
            </a:r>
            <a:endParaRPr lang="ru-RU" sz="1800" b="0" strike="noStrike" spc="-1" dirty="0"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CustomShape 1"/>
          <p:cNvSpPr/>
          <p:nvPr/>
        </p:nvSpPr>
        <p:spPr>
          <a:xfrm>
            <a:off x="609480" y="0"/>
            <a:ext cx="10959840" cy="10008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4400" b="1" strike="noStrike" spc="-1">
                <a:solidFill>
                  <a:srgbClr val="C9211E"/>
                </a:solidFill>
                <a:latin typeface="Arial"/>
                <a:ea typeface="DejaVu Sans"/>
              </a:rPr>
              <a:t>Горячее питание </a:t>
            </a:r>
            <a:endParaRPr lang="ru-RU" sz="4400" b="0" strike="noStrike" spc="-1">
              <a:latin typeface="XO Oriel"/>
            </a:endParaRPr>
          </a:p>
        </p:txBody>
      </p:sp>
      <p:sp>
        <p:nvSpPr>
          <p:cNvPr id="507" name="CustomShape 2"/>
          <p:cNvSpPr/>
          <p:nvPr/>
        </p:nvSpPr>
        <p:spPr>
          <a:xfrm>
            <a:off x="288000" y="864000"/>
            <a:ext cx="11585160" cy="53121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Autofit/>
          </a:bodyPr>
          <a:lstStyle/>
          <a:p>
            <a:pPr>
              <a:lnSpc>
                <a:spcPct val="100000"/>
              </a:lnSpc>
            </a:pPr>
            <a:endParaRPr lang="ru-RU" sz="1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200" b="1" strike="noStrike" spc="-1" dirty="0" smtClean="0">
                <a:solidFill>
                  <a:srgbClr val="000000"/>
                </a:solidFill>
                <a:latin typeface="+mj-lt"/>
                <a:ea typeface="DejaVu Sans"/>
              </a:rPr>
              <a:t>В </a:t>
            </a:r>
            <a:r>
              <a:rPr lang="ru-RU" sz="2200" b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образовательных организациях основное питание детей должно включать </a:t>
            </a:r>
            <a:endParaRPr lang="ru-RU" sz="2200" b="0" strike="noStrike" spc="-1" dirty="0">
              <a:latin typeface="+mj-lt"/>
            </a:endParaRPr>
          </a:p>
          <a:p>
            <a:pPr>
              <a:lnSpc>
                <a:spcPct val="100000"/>
              </a:lnSpc>
            </a:pPr>
            <a:r>
              <a:rPr lang="ru-RU" sz="2200" b="1" u="sng" strike="noStrike" spc="-1" dirty="0">
                <a:solidFill>
                  <a:srgbClr val="C9211E"/>
                </a:solidFill>
                <a:uFillTx/>
                <a:latin typeface="+mj-lt"/>
                <a:ea typeface="DejaVu Sans"/>
              </a:rPr>
              <a:t>горячее питание </a:t>
            </a:r>
            <a:r>
              <a:rPr lang="ru-RU" sz="2200" b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- СанПиН 2.3/2.4.3590-20 (п. 8.1.2).</a:t>
            </a:r>
            <a:endParaRPr lang="ru-RU" sz="2200" b="0" strike="noStrike" spc="-1" dirty="0">
              <a:latin typeface="+mj-lt"/>
            </a:endParaRPr>
          </a:p>
          <a:p>
            <a:pPr>
              <a:lnSpc>
                <a:spcPct val="100000"/>
              </a:lnSpc>
            </a:pPr>
            <a:endParaRPr lang="ru-RU" sz="2200" b="0" strike="noStrike" spc="-1" dirty="0">
              <a:latin typeface="+mj-lt"/>
            </a:endParaRPr>
          </a:p>
          <a:p>
            <a:pPr>
              <a:lnSpc>
                <a:spcPct val="100000"/>
              </a:lnSpc>
            </a:pPr>
            <a:r>
              <a:rPr lang="ru-RU" sz="2200" b="1" strike="noStrike" spc="-1" dirty="0">
                <a:solidFill>
                  <a:srgbClr val="1E6A39"/>
                </a:solidFill>
                <a:latin typeface="+mj-lt"/>
                <a:ea typeface="DejaVu Sans"/>
              </a:rPr>
              <a:t>Под горячим питанием понимается здоровое питание, которым предусматривается наличие горячих первого и второго блюд или второго блюда в зависимости от приема пищи, в соответствии с санитарно-эпидемиологическими требованиями.</a:t>
            </a:r>
            <a:endParaRPr lang="ru-RU" sz="2200" b="0" strike="noStrike" spc="-1" dirty="0">
              <a:latin typeface="+mj-lt"/>
            </a:endParaRPr>
          </a:p>
          <a:p>
            <a:pPr>
              <a:lnSpc>
                <a:spcPct val="100000"/>
              </a:lnSpc>
            </a:pPr>
            <a:endParaRPr lang="ru-RU" sz="2200" b="0" strike="noStrike" spc="-1" dirty="0">
              <a:latin typeface="+mj-lt"/>
            </a:endParaRPr>
          </a:p>
          <a:p>
            <a:pPr>
              <a:lnSpc>
                <a:spcPct val="100000"/>
              </a:lnSpc>
            </a:pPr>
            <a:r>
              <a:rPr lang="ru-RU" sz="2200" b="1" strike="noStrike" spc="-1" dirty="0" smtClean="0">
                <a:solidFill>
                  <a:srgbClr val="000000"/>
                </a:solidFill>
                <a:latin typeface="+mj-lt"/>
                <a:ea typeface="DejaVu Sans"/>
              </a:rPr>
              <a:t>Сухой </a:t>
            </a:r>
            <a:r>
              <a:rPr lang="ru-RU" sz="2200" b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паек (набор пищевой продукции) допускается использовать только при организованных перевозках групп детей автомобильным, водным и другими видами транспорта и при проведении массовых мероприятий с участием детей менее 4 часов. При этом, если продолжительность таких перевозок (массовых мероприятий) свыше 4 часов (за исключением ночного времени с 23.00 до 7.00), также должно быть организовано горячее питание.</a:t>
            </a:r>
            <a:endParaRPr lang="ru-RU" sz="2200" b="0" strike="noStrike" spc="-1" dirty="0">
              <a:latin typeface="+mj-lt"/>
            </a:endParaRPr>
          </a:p>
          <a:p>
            <a:pPr>
              <a:lnSpc>
                <a:spcPct val="100000"/>
              </a:lnSpc>
            </a:pPr>
            <a:r>
              <a:rPr lang="ru-RU" sz="2200" b="1" strike="noStrike" spc="-1" dirty="0">
                <a:solidFill>
                  <a:srgbClr val="C9211E"/>
                </a:solidFill>
                <a:latin typeface="+mj-lt"/>
                <a:ea typeface="DejaVu Sans"/>
              </a:rPr>
              <a:t>Исключение горячего питания из меню, а также замена его буфетной продукцией не допускаются!</a:t>
            </a:r>
            <a:endParaRPr lang="ru-RU" sz="2200" b="0" strike="noStrike" spc="-1" dirty="0"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CustomShape 1"/>
          <p:cNvSpPr/>
          <p:nvPr/>
        </p:nvSpPr>
        <p:spPr>
          <a:xfrm>
            <a:off x="556920" y="72000"/>
            <a:ext cx="10959840" cy="6447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4400" b="1" strike="noStrike" spc="-1">
                <a:solidFill>
                  <a:srgbClr val="C9211E"/>
                </a:solidFill>
                <a:latin typeface="Arial"/>
                <a:ea typeface="DejaVu Sans"/>
              </a:rPr>
              <a:t>Температура готовых блюд</a:t>
            </a:r>
            <a:endParaRPr lang="ru-RU" sz="4400" b="0" strike="noStrike" spc="-1">
              <a:latin typeface="XO Oriel"/>
            </a:endParaRPr>
          </a:p>
        </p:txBody>
      </p:sp>
      <p:sp>
        <p:nvSpPr>
          <p:cNvPr id="509" name="CustomShape 2"/>
          <p:cNvSpPr/>
          <p:nvPr/>
        </p:nvSpPr>
        <p:spPr>
          <a:xfrm>
            <a:off x="556920" y="1008000"/>
            <a:ext cx="11227712" cy="51681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Autofit/>
          </a:bodyPr>
          <a:lstStyle/>
          <a:p>
            <a:pPr>
              <a:lnSpc>
                <a:spcPct val="100000"/>
              </a:lnSpc>
            </a:pPr>
            <a:r>
              <a:rPr lang="ru-RU" sz="2800" b="0" strike="noStrike" spc="-1" dirty="0" smtClean="0">
                <a:solidFill>
                  <a:srgbClr val="000000"/>
                </a:solidFill>
                <a:latin typeface="Arial"/>
                <a:ea typeface="DejaVu Sans"/>
              </a:rPr>
              <a:t>	</a:t>
            </a:r>
            <a:r>
              <a:rPr lang="ru-RU" sz="2800" b="1" strike="noStrike" spc="-1" dirty="0" smtClean="0">
                <a:solidFill>
                  <a:srgbClr val="000000"/>
                </a:solidFill>
                <a:latin typeface="Times New Roman"/>
                <a:ea typeface="DejaVu Sans"/>
              </a:rPr>
              <a:t>Требования </a:t>
            </a:r>
            <a:r>
              <a:rPr lang="ru-RU" sz="2800" b="1" u="sng" strike="noStrike" spc="-1" dirty="0">
                <a:solidFill>
                  <a:srgbClr val="C9211E"/>
                </a:solidFill>
                <a:uFillTx/>
                <a:latin typeface="Times New Roman"/>
                <a:ea typeface="DejaVu Sans"/>
              </a:rPr>
              <a:t>к температуре готовых  блюд:</a:t>
            </a:r>
            <a:endParaRPr lang="ru-RU" sz="2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800" b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- горячие блюда (супы, соусы, напитки) - температура не ниже 75 °C,</a:t>
            </a:r>
            <a:endParaRPr lang="ru-RU" sz="2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800" b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- вторые блюда и гарниры – не ниже 65 °C;</a:t>
            </a:r>
            <a:endParaRPr lang="ru-RU" sz="2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800" b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- холодные напитки — не выше  20°C;</a:t>
            </a:r>
            <a:endParaRPr lang="ru-RU" sz="2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800" b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- готовые первые и вторые блюда могут находиться на мармите, горячей плите, либо в изотермической таре (термосах) – </a:t>
            </a:r>
            <a:r>
              <a:rPr lang="ru-RU" sz="2800" b="1" u="sng" strike="noStrike" spc="-1" dirty="0">
                <a:solidFill>
                  <a:srgbClr val="000000"/>
                </a:solidFill>
                <a:uFillTx/>
                <a:latin typeface="Times New Roman"/>
                <a:ea typeface="DejaVu Sans"/>
              </a:rPr>
              <a:t>не более 2 часов.</a:t>
            </a:r>
            <a:r>
              <a:rPr lang="ru-RU" sz="2800" b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 </a:t>
            </a:r>
            <a:endParaRPr lang="ru-RU" sz="2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2800" b="1" u="sng" strike="noStrike" spc="-1" dirty="0" smtClean="0">
              <a:solidFill>
                <a:srgbClr val="C9211E"/>
              </a:solidFill>
              <a:uFillTx/>
              <a:latin typeface="Times New Roman"/>
              <a:ea typeface="DejaVu Sans"/>
            </a:endParaRPr>
          </a:p>
          <a:p>
            <a:pPr>
              <a:lnSpc>
                <a:spcPct val="100000"/>
              </a:lnSpc>
            </a:pPr>
            <a:r>
              <a:rPr lang="ru-RU" sz="2800" b="1" u="sng" strike="noStrike" spc="-1" dirty="0" smtClean="0">
                <a:solidFill>
                  <a:srgbClr val="C9211E"/>
                </a:solidFill>
                <a:uFillTx/>
                <a:latin typeface="Times New Roman"/>
                <a:ea typeface="DejaVu Sans"/>
              </a:rPr>
              <a:t>Подогрев </a:t>
            </a:r>
            <a:r>
              <a:rPr lang="ru-RU" sz="2800" b="1" u="sng" strike="noStrike" spc="-1" dirty="0">
                <a:solidFill>
                  <a:srgbClr val="C9211E"/>
                </a:solidFill>
                <a:uFillTx/>
                <a:latin typeface="Times New Roman"/>
                <a:ea typeface="DejaVu Sans"/>
              </a:rPr>
              <a:t>остывших ниже</a:t>
            </a:r>
            <a:endParaRPr lang="ru-RU" sz="2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800" b="1" u="sng" strike="noStrike" spc="-1" dirty="0">
                <a:solidFill>
                  <a:srgbClr val="C9211E"/>
                </a:solidFill>
                <a:uFillTx/>
                <a:latin typeface="Times New Roman"/>
                <a:ea typeface="DejaVu Sans"/>
              </a:rPr>
              <a:t>температуры раздачи готовых</a:t>
            </a:r>
            <a:endParaRPr lang="ru-RU" sz="2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800" b="1" u="sng" strike="noStrike" spc="-1" dirty="0">
                <a:solidFill>
                  <a:srgbClr val="C9211E"/>
                </a:solidFill>
                <a:uFillTx/>
                <a:latin typeface="Times New Roman"/>
                <a:ea typeface="DejaVu Sans"/>
              </a:rPr>
              <a:t>горячих блюд не допускается.</a:t>
            </a:r>
            <a:endParaRPr lang="ru-RU" sz="2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2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800" b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 </a:t>
            </a:r>
            <a:r>
              <a:rPr lang="ru-RU" sz="2800" b="1" i="1" strike="noStrike" spc="-1" dirty="0">
                <a:solidFill>
                  <a:srgbClr val="2A6099"/>
                </a:solidFill>
                <a:latin typeface="Times New Roman"/>
                <a:ea typeface="DejaVu Sans"/>
              </a:rPr>
              <a:t>МР 2.3.6.0233-21 пункт 11.6</a:t>
            </a:r>
            <a:endParaRPr lang="ru-RU" sz="2800" b="0" strike="noStrike" spc="-1" dirty="0">
              <a:latin typeface="XO Oriel"/>
            </a:endParaRPr>
          </a:p>
        </p:txBody>
      </p:sp>
      <p:pic>
        <p:nvPicPr>
          <p:cNvPr id="510" name="Рисунок 509"/>
          <p:cNvPicPr/>
          <p:nvPr/>
        </p:nvPicPr>
        <p:blipFill>
          <a:blip r:embed="rId2"/>
          <a:stretch/>
        </p:blipFill>
        <p:spPr>
          <a:xfrm>
            <a:off x="6624000" y="3717826"/>
            <a:ext cx="5392800" cy="3042974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1" name="CustomShape 1"/>
          <p:cNvSpPr/>
          <p:nvPr/>
        </p:nvSpPr>
        <p:spPr>
          <a:xfrm>
            <a:off x="609480" y="216000"/>
            <a:ext cx="10959840" cy="7848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4000" b="1" strike="noStrike" spc="-1">
                <a:solidFill>
                  <a:srgbClr val="C9211E"/>
                </a:solidFill>
                <a:latin typeface="Arial"/>
                <a:ea typeface="DejaVu Sans"/>
              </a:rPr>
              <a:t>Соблюдение температуры  готовых блюд — это ВАЖНО!</a:t>
            </a:r>
            <a:endParaRPr lang="ru-RU" sz="4000" b="0" strike="noStrike" spc="-1">
              <a:latin typeface="XO Oriel"/>
            </a:endParaRPr>
          </a:p>
        </p:txBody>
      </p:sp>
      <p:sp>
        <p:nvSpPr>
          <p:cNvPr id="512" name="CustomShape 2"/>
          <p:cNvSpPr/>
          <p:nvPr/>
        </p:nvSpPr>
        <p:spPr>
          <a:xfrm>
            <a:off x="335360" y="864000"/>
            <a:ext cx="11521280" cy="53121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Autofit/>
          </a:bodyPr>
          <a:lstStyle/>
          <a:p>
            <a:pPr>
              <a:lnSpc>
                <a:spcPct val="100000"/>
              </a:lnSpc>
            </a:pPr>
            <a:endParaRPr lang="ru-RU" sz="19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19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	</a:t>
            </a:r>
            <a:endParaRPr lang="ru-RU" sz="19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1900" b="0" strike="noStrike" spc="-1" dirty="0">
                <a:solidFill>
                  <a:srgbClr val="000000"/>
                </a:solidFill>
                <a:latin typeface="+mj-lt"/>
                <a:ea typeface="DejaVu Sans"/>
              </a:rPr>
              <a:t>С</a:t>
            </a:r>
            <a:r>
              <a:rPr lang="ru-RU" sz="1900" b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уществуют  опасности, связанные с употреблением чрезмерно горячей пищи – от ожога слизистой рта и пищевода до развития заболеваний желудка. Особенно опасны горячие продукты с содержанием жира или масла – они значительно повышают вероятность ожогов.</a:t>
            </a:r>
            <a:endParaRPr lang="ru-RU" sz="1900" b="0" strike="noStrike" spc="-1" dirty="0">
              <a:latin typeface="+mj-lt"/>
            </a:endParaRPr>
          </a:p>
          <a:p>
            <a:pPr>
              <a:lnSpc>
                <a:spcPct val="100000"/>
              </a:lnSpc>
            </a:pPr>
            <a:endParaRPr lang="ru-RU" sz="1900" b="0" strike="noStrike" spc="-1" dirty="0">
              <a:latin typeface="+mj-lt"/>
            </a:endParaRPr>
          </a:p>
          <a:p>
            <a:pPr>
              <a:lnSpc>
                <a:spcPct val="100000"/>
              </a:lnSpc>
            </a:pPr>
            <a:r>
              <a:rPr lang="ru-RU" sz="1900" b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Употребление горячих блюд также может привести к инфекциям, которые образуются в полости рта на местах раздражений и ожогов.</a:t>
            </a:r>
            <a:endParaRPr lang="ru-RU" sz="1900" b="0" strike="noStrike" spc="-1" dirty="0">
              <a:latin typeface="+mj-lt"/>
            </a:endParaRPr>
          </a:p>
          <a:p>
            <a:pPr>
              <a:lnSpc>
                <a:spcPct val="100000"/>
              </a:lnSpc>
            </a:pPr>
            <a:endParaRPr lang="ru-RU" sz="1900" b="0" strike="noStrike" spc="-1" dirty="0">
              <a:latin typeface="+mj-lt"/>
            </a:endParaRPr>
          </a:p>
          <a:p>
            <a:pPr>
              <a:lnSpc>
                <a:spcPct val="100000"/>
              </a:lnSpc>
            </a:pPr>
            <a:r>
              <a:rPr lang="ru-RU" sz="1900" b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Употребление в пищу холодных продуктов увеличивает расход энергии тела на их переваривание – организму нужно сначала потратить ресурсы и «нагреть» пищу до нужной температуры и только потом приступить к ее «обработке».   </a:t>
            </a:r>
            <a:endParaRPr lang="ru-RU" sz="1900" b="0" strike="noStrike" spc="-1" dirty="0">
              <a:latin typeface="+mj-lt"/>
            </a:endParaRPr>
          </a:p>
          <a:p>
            <a:pPr>
              <a:lnSpc>
                <a:spcPct val="100000"/>
              </a:lnSpc>
            </a:pPr>
            <a:endParaRPr lang="ru-RU" sz="1900" b="0" strike="noStrike" spc="-1" dirty="0">
              <a:latin typeface="+mj-lt"/>
            </a:endParaRPr>
          </a:p>
          <a:p>
            <a:pPr>
              <a:lnSpc>
                <a:spcPct val="100000"/>
              </a:lnSpc>
            </a:pPr>
            <a:r>
              <a:rPr lang="ru-RU" sz="1900" b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Холодная еда вызывает ускоренное опорожнение желудка и ребенок быстрее становится голодным.  </a:t>
            </a:r>
            <a:endParaRPr lang="ru-RU" sz="1900" b="0" strike="noStrike" spc="-1" dirty="0">
              <a:latin typeface="+mj-lt"/>
            </a:endParaRPr>
          </a:p>
          <a:p>
            <a:pPr>
              <a:lnSpc>
                <a:spcPct val="100000"/>
              </a:lnSpc>
            </a:pPr>
            <a:endParaRPr lang="ru-RU" sz="1900" b="0" strike="noStrike" spc="-1" dirty="0">
              <a:latin typeface="+mj-lt"/>
            </a:endParaRPr>
          </a:p>
          <a:p>
            <a:pPr>
              <a:lnSpc>
                <a:spcPct val="100000"/>
              </a:lnSpc>
            </a:pPr>
            <a:r>
              <a:rPr lang="ru-RU" sz="1900" b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Блюда, содержащие белок ( рыба, мясо, котлеты)  должны быть горячими для нормального переваривания, иначе белки не смогут должным образом  усвоиться в организме, а процесс пищеварения будет затруднен</a:t>
            </a:r>
            <a:r>
              <a:rPr lang="ru-RU" sz="2000" b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.</a:t>
            </a:r>
            <a:endParaRPr lang="ru-RU" sz="2000" b="0" strike="noStrike" spc="-1" dirty="0"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" name="Рисунок 512"/>
          <p:cNvPicPr/>
          <p:nvPr/>
        </p:nvPicPr>
        <p:blipFill>
          <a:blip r:embed="rId2"/>
          <a:stretch/>
        </p:blipFill>
        <p:spPr>
          <a:xfrm>
            <a:off x="296100" y="4500082"/>
            <a:ext cx="4666568" cy="2355526"/>
          </a:xfrm>
          <a:prstGeom prst="rect">
            <a:avLst/>
          </a:prstGeom>
          <a:ln>
            <a:noFill/>
          </a:ln>
        </p:spPr>
      </p:pic>
      <p:pic>
        <p:nvPicPr>
          <p:cNvPr id="514" name="Рисунок 513"/>
          <p:cNvPicPr/>
          <p:nvPr/>
        </p:nvPicPr>
        <p:blipFill>
          <a:blip r:embed="rId3"/>
          <a:stretch/>
        </p:blipFill>
        <p:spPr>
          <a:xfrm>
            <a:off x="5324400" y="1260360"/>
            <a:ext cx="3008520" cy="3904560"/>
          </a:xfrm>
          <a:prstGeom prst="rect">
            <a:avLst/>
          </a:prstGeom>
          <a:ln>
            <a:noFill/>
          </a:ln>
        </p:spPr>
      </p:pic>
      <p:pic>
        <p:nvPicPr>
          <p:cNvPr id="515" name="Рисунок 514"/>
          <p:cNvPicPr/>
          <p:nvPr/>
        </p:nvPicPr>
        <p:blipFill>
          <a:blip r:embed="rId4"/>
          <a:stretch/>
        </p:blipFill>
        <p:spPr>
          <a:xfrm>
            <a:off x="8527352" y="3501802"/>
            <a:ext cx="3080160" cy="1996560"/>
          </a:xfrm>
          <a:prstGeom prst="rect">
            <a:avLst/>
          </a:prstGeom>
          <a:ln>
            <a:noFill/>
          </a:ln>
        </p:spPr>
      </p:pic>
      <p:sp>
        <p:nvSpPr>
          <p:cNvPr id="516" name="CustomShape 1"/>
          <p:cNvSpPr/>
          <p:nvPr/>
        </p:nvSpPr>
        <p:spPr>
          <a:xfrm>
            <a:off x="0" y="0"/>
            <a:ext cx="12004920" cy="9684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0" tIns="0" rIns="0" bIns="0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3600" b="1" strike="noStrike" spc="-1">
                <a:solidFill>
                  <a:srgbClr val="C9211E"/>
                </a:solidFill>
                <a:latin typeface="Times New Roman"/>
                <a:ea typeface="DejaVu Sans"/>
              </a:rPr>
              <a:t>Организация дополнительного питания детей</a:t>
            </a:r>
            <a:endParaRPr lang="ru-RU" sz="3600" b="0" strike="noStrike" spc="-1"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lang="ru-RU" sz="3600" b="1" strike="noStrike" spc="-1">
                <a:solidFill>
                  <a:srgbClr val="C9211E"/>
                </a:solidFill>
                <a:latin typeface="Times New Roman"/>
                <a:ea typeface="DejaVu Sans"/>
              </a:rPr>
              <a:t> </a:t>
            </a:r>
            <a:r>
              <a:rPr lang="ru-RU" sz="3600" b="1" i="1" strike="noStrike" spc="-1">
                <a:solidFill>
                  <a:srgbClr val="C9211E"/>
                </a:solidFill>
                <a:latin typeface="Times New Roman"/>
                <a:ea typeface="DejaVu Sans"/>
              </a:rPr>
              <a:t>СанПин 2.3/2.4.3590-20 п. 8.3.1-2</a:t>
            </a:r>
            <a:endParaRPr lang="ru-RU" sz="3600" b="0" strike="noStrike" spc="-1">
              <a:latin typeface="XO Oriel"/>
            </a:endParaRPr>
          </a:p>
        </p:txBody>
      </p:sp>
      <p:sp>
        <p:nvSpPr>
          <p:cNvPr id="517" name="CustomShape 2"/>
          <p:cNvSpPr/>
          <p:nvPr/>
        </p:nvSpPr>
        <p:spPr>
          <a:xfrm>
            <a:off x="297000" y="1186200"/>
            <a:ext cx="4703040" cy="48456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Autofit/>
          </a:bodyPr>
          <a:lstStyle/>
          <a:p>
            <a:pPr>
              <a:lnSpc>
                <a:spcPct val="100000"/>
              </a:lnSpc>
            </a:pPr>
            <a:r>
              <a:rPr lang="ru-RU" sz="1800" b="1" strike="noStrike" spc="-1" dirty="0">
                <a:solidFill>
                  <a:srgbClr val="0000FF"/>
                </a:solidFill>
                <a:latin typeface="Times New Roman"/>
                <a:ea typeface="DejaVu Sans"/>
              </a:rPr>
              <a:t>Расширен перечень продукции, разрешенной для реализации через </a:t>
            </a:r>
            <a:r>
              <a:rPr lang="ru-RU" sz="1800" b="1" strike="noStrike" spc="-1" dirty="0" err="1">
                <a:solidFill>
                  <a:srgbClr val="0000FF"/>
                </a:solidFill>
                <a:latin typeface="Times New Roman"/>
                <a:ea typeface="DejaVu Sans"/>
              </a:rPr>
              <a:t>вендинговые</a:t>
            </a:r>
            <a:r>
              <a:rPr lang="ru-RU" sz="1800" b="1" strike="noStrike" spc="-1" dirty="0">
                <a:solidFill>
                  <a:srgbClr val="0000FF"/>
                </a:solidFill>
                <a:latin typeface="Times New Roman"/>
                <a:ea typeface="DejaVu Sans"/>
              </a:rPr>
              <a:t> автоматы</a:t>
            </a:r>
            <a:endParaRPr lang="ru-RU" sz="1800" b="0" strike="noStrike" spc="-1" dirty="0">
              <a:latin typeface="XO Oriel"/>
            </a:endParaRPr>
          </a:p>
        </p:txBody>
      </p:sp>
      <p:sp>
        <p:nvSpPr>
          <p:cNvPr id="518" name="CustomShape 3"/>
          <p:cNvSpPr/>
          <p:nvPr/>
        </p:nvSpPr>
        <p:spPr>
          <a:xfrm>
            <a:off x="283320" y="1557586"/>
            <a:ext cx="4716720" cy="26974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Autofit/>
          </a:bodyPr>
          <a:lstStyle/>
          <a:p>
            <a:pPr>
              <a:lnSpc>
                <a:spcPct val="100000"/>
              </a:lnSpc>
            </a:pPr>
            <a:r>
              <a:rPr lang="ru-RU" sz="1700" b="0" strike="noStrike" spc="-1" dirty="0">
                <a:solidFill>
                  <a:srgbClr val="002060"/>
                </a:solidFill>
                <a:latin typeface="Times New Roman"/>
                <a:ea typeface="DejaVu Sans"/>
              </a:rPr>
              <a:t>    </a:t>
            </a:r>
            <a:endParaRPr lang="ru-RU" sz="1700" b="0" strike="noStrike" spc="-1" dirty="0">
              <a:latin typeface="XO Oriel"/>
            </a:endParaRPr>
          </a:p>
          <a:p>
            <a:pPr marL="19050" indent="-19050">
              <a:lnSpc>
                <a:spcPct val="100000"/>
              </a:lnSpc>
              <a:buFont typeface="Wingdings" pitchFamily="2" charset="2"/>
              <a:buChar char="Ø"/>
            </a:pPr>
            <a:r>
              <a:rPr lang="ru-RU" sz="1700" b="1" strike="noStrike" spc="-1" dirty="0" smtClean="0">
                <a:solidFill>
                  <a:srgbClr val="002060"/>
                </a:solidFill>
                <a:latin typeface="Times New Roman"/>
                <a:ea typeface="DejaVu Sans"/>
              </a:rPr>
              <a:t>   В </a:t>
            </a:r>
            <a:r>
              <a:rPr lang="ru-RU" sz="1700" b="1" strike="noStrike" spc="-1" dirty="0">
                <a:solidFill>
                  <a:srgbClr val="002060"/>
                </a:solidFill>
                <a:latin typeface="Times New Roman"/>
                <a:ea typeface="DejaVu Sans"/>
              </a:rPr>
              <a:t>потребительской    (мелкоштучной)</a:t>
            </a:r>
            <a:endParaRPr lang="ru-RU" sz="1700" b="0" strike="noStrike" spc="-1" dirty="0">
              <a:latin typeface="XO Oriel"/>
            </a:endParaRPr>
          </a:p>
          <a:p>
            <a:pPr marL="19050" indent="-19050" algn="just">
              <a:lnSpc>
                <a:spcPct val="100000"/>
              </a:lnSpc>
              <a:tabLst>
                <a:tab pos="0" algn="l"/>
              </a:tabLst>
            </a:pPr>
            <a:r>
              <a:rPr lang="ru-RU" sz="1700" b="1" strike="noStrike" spc="-1" dirty="0" err="1" smtClean="0">
                <a:solidFill>
                  <a:srgbClr val="002060"/>
                </a:solidFill>
                <a:latin typeface="Times New Roman"/>
                <a:ea typeface="DejaVu Sans"/>
              </a:rPr>
              <a:t>упаковке:</a:t>
            </a:r>
            <a:r>
              <a:rPr lang="ru-RU" sz="1700" b="1" strike="noStrike" spc="-1" dirty="0" err="1" smtClean="0">
                <a:solidFill>
                  <a:srgbClr val="158466"/>
                </a:solidFill>
                <a:latin typeface="Times New Roman"/>
                <a:ea typeface="DejaVu Sans"/>
              </a:rPr>
              <a:t>соки</a:t>
            </a:r>
            <a:r>
              <a:rPr lang="ru-RU" sz="1700" b="1" strike="noStrike" spc="-1" dirty="0" smtClean="0">
                <a:solidFill>
                  <a:srgbClr val="158466"/>
                </a:solidFill>
                <a:latin typeface="Times New Roman"/>
                <a:ea typeface="DejaVu Sans"/>
              </a:rPr>
              <a:t>, нектары, </a:t>
            </a:r>
            <a:r>
              <a:rPr lang="ru-RU" sz="1700" b="1" strike="noStrike" spc="-1" dirty="0">
                <a:solidFill>
                  <a:srgbClr val="158466"/>
                </a:solidFill>
                <a:latin typeface="Times New Roman"/>
                <a:ea typeface="DejaVu Sans"/>
              </a:rPr>
              <a:t>стерилизованное молоко, молочная продукция, питьевая негазированная вода, орехи</a:t>
            </a:r>
            <a:r>
              <a:rPr lang="ru-RU" sz="1700" b="1" strike="noStrike" spc="-1" dirty="0">
                <a:solidFill>
                  <a:srgbClr val="009900"/>
                </a:solidFill>
                <a:latin typeface="Times New Roman"/>
                <a:ea typeface="DejaVu Sans"/>
              </a:rPr>
              <a:t> </a:t>
            </a:r>
            <a:r>
              <a:rPr lang="ru-RU" sz="1700" b="1" strike="noStrike" spc="-1" dirty="0">
                <a:solidFill>
                  <a:srgbClr val="002060"/>
                </a:solidFill>
                <a:latin typeface="Times New Roman"/>
                <a:ea typeface="DejaVu Sans"/>
              </a:rPr>
              <a:t>(</a:t>
            </a:r>
            <a:r>
              <a:rPr lang="ru-RU" sz="1700" b="1" strike="noStrike" spc="-1" dirty="0">
                <a:solidFill>
                  <a:srgbClr val="FF0000"/>
                </a:solidFill>
                <a:latin typeface="Times New Roman"/>
                <a:ea typeface="DejaVu Sans"/>
              </a:rPr>
              <a:t>кроме арахиса</a:t>
            </a:r>
            <a:r>
              <a:rPr lang="ru-RU" sz="1700" b="1" strike="noStrike" spc="-1" dirty="0">
                <a:solidFill>
                  <a:srgbClr val="002060"/>
                </a:solidFill>
                <a:latin typeface="Times New Roman"/>
                <a:ea typeface="DejaVu Sans"/>
              </a:rPr>
              <a:t>), </a:t>
            </a:r>
            <a:r>
              <a:rPr lang="ru-RU" sz="1700" b="1" strike="noStrike" spc="-1" dirty="0" smtClean="0">
                <a:solidFill>
                  <a:srgbClr val="158466"/>
                </a:solidFill>
                <a:latin typeface="Times New Roman"/>
                <a:ea typeface="DejaVu Sans"/>
              </a:rPr>
              <a:t>сухофрукты.</a:t>
            </a:r>
            <a:endParaRPr lang="ru-RU" sz="1700" spc="-1" dirty="0">
              <a:latin typeface="XO Oriel"/>
            </a:endParaRPr>
          </a:p>
          <a:p>
            <a:pPr marL="19050" indent="-19050" algn="just">
              <a:lnSpc>
                <a:spcPct val="100000"/>
              </a:lnSpc>
              <a:buFont typeface="Wingdings" pitchFamily="2" charset="2"/>
              <a:buChar char="Ø"/>
              <a:tabLst>
                <a:tab pos="0" algn="l"/>
              </a:tabLst>
            </a:pPr>
            <a:r>
              <a:rPr lang="ru-RU" sz="1700" b="1" strike="noStrike" spc="-1" dirty="0" smtClean="0">
                <a:solidFill>
                  <a:srgbClr val="002060"/>
                </a:solidFill>
                <a:latin typeface="Times New Roman"/>
                <a:ea typeface="DejaVu Sans"/>
              </a:rPr>
              <a:t>   В </a:t>
            </a:r>
            <a:r>
              <a:rPr lang="ru-RU" sz="1700" b="1" strike="noStrike" spc="-1" dirty="0">
                <a:solidFill>
                  <a:srgbClr val="002060"/>
                </a:solidFill>
                <a:latin typeface="Times New Roman"/>
                <a:ea typeface="DejaVu Sans"/>
              </a:rPr>
              <a:t>потребительской упаковке (&lt;100 г.):</a:t>
            </a:r>
            <a:endParaRPr lang="ru-RU" sz="1700" b="0" strike="noStrike" spc="-1" dirty="0">
              <a:latin typeface="XO Oriel"/>
            </a:endParaRPr>
          </a:p>
          <a:p>
            <a:pPr marL="19050" indent="-19050" algn="just">
              <a:lnSpc>
                <a:spcPct val="100000"/>
              </a:lnSpc>
              <a:tabLst>
                <a:tab pos="0" algn="l"/>
              </a:tabLst>
            </a:pPr>
            <a:r>
              <a:rPr lang="ru-RU" sz="1700" b="1" strike="noStrike" spc="-1" dirty="0">
                <a:solidFill>
                  <a:srgbClr val="158466"/>
                </a:solidFill>
                <a:latin typeface="Times New Roman"/>
                <a:ea typeface="DejaVu Sans"/>
              </a:rPr>
              <a:t>мучные кондитерские изделия</a:t>
            </a:r>
            <a:r>
              <a:rPr lang="ru-RU" sz="1700" b="1" strike="noStrike" spc="-1" dirty="0">
                <a:solidFill>
                  <a:srgbClr val="009900"/>
                </a:solidFill>
                <a:latin typeface="Times New Roman"/>
                <a:ea typeface="DejaVu Sans"/>
              </a:rPr>
              <a:t>, </a:t>
            </a:r>
            <a:r>
              <a:rPr lang="ru-RU" sz="1700" b="1" strike="noStrike" spc="-1" dirty="0">
                <a:solidFill>
                  <a:srgbClr val="002060"/>
                </a:solidFill>
                <a:latin typeface="Times New Roman"/>
                <a:ea typeface="DejaVu Sans"/>
              </a:rPr>
              <a:t>в том числе обогащенные    микронутриентами  со сниженным содержание </a:t>
            </a:r>
            <a:r>
              <a:rPr lang="ru-RU" sz="1700" b="1" strike="noStrike" spc="-1" dirty="0" err="1">
                <a:solidFill>
                  <a:srgbClr val="FF0000"/>
                </a:solidFill>
                <a:latin typeface="Times New Roman"/>
                <a:ea typeface="DejaVu Sans"/>
              </a:rPr>
              <a:t>глютена</a:t>
            </a:r>
            <a:r>
              <a:rPr lang="ru-RU" sz="1700" b="1" strike="noStrike" spc="-1" dirty="0">
                <a:solidFill>
                  <a:srgbClr val="FF0000"/>
                </a:solidFill>
                <a:latin typeface="Times New Roman"/>
                <a:ea typeface="DejaVu Sans"/>
              </a:rPr>
              <a:t>, лактозы, сахара. </a:t>
            </a:r>
            <a:endParaRPr lang="ru-RU" sz="1700" b="0" strike="noStrike" spc="-1" dirty="0">
              <a:latin typeface="XO Oriel"/>
            </a:endParaRPr>
          </a:p>
        </p:txBody>
      </p:sp>
      <p:sp>
        <p:nvSpPr>
          <p:cNvPr id="519" name="CustomShape 4"/>
          <p:cNvSpPr/>
          <p:nvPr/>
        </p:nvSpPr>
        <p:spPr>
          <a:xfrm>
            <a:off x="5159896" y="5703820"/>
            <a:ext cx="6422688" cy="988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Autofit/>
          </a:bodyPr>
          <a:lstStyle/>
          <a:p>
            <a:pPr>
              <a:lnSpc>
                <a:spcPct val="111000"/>
              </a:lnSpc>
            </a:pPr>
            <a:r>
              <a:rPr lang="ru-RU" sz="1600" b="1" strike="noStrike" spc="-1" dirty="0">
                <a:solidFill>
                  <a:srgbClr val="0000FF"/>
                </a:solidFill>
                <a:latin typeface="Times New Roman"/>
                <a:ea typeface="DejaVu Sans"/>
              </a:rPr>
              <a:t>Кратность обработки аппаратов: </a:t>
            </a:r>
            <a:r>
              <a:rPr lang="ru-RU" sz="1600" b="1" strike="noStrike" spc="-1" dirty="0" smtClean="0">
                <a:solidFill>
                  <a:srgbClr val="0000FF"/>
                </a:solidFill>
                <a:latin typeface="Times New Roman"/>
                <a:ea typeface="DejaVu Sans"/>
              </a:rPr>
              <a:t> </a:t>
            </a:r>
          </a:p>
          <a:p>
            <a:pPr>
              <a:lnSpc>
                <a:spcPct val="111000"/>
              </a:lnSpc>
            </a:pPr>
            <a:r>
              <a:rPr lang="ru-RU" sz="1600" b="1" strike="noStrike" spc="-1" dirty="0" smtClean="0">
                <a:solidFill>
                  <a:srgbClr val="0000FF"/>
                </a:solidFill>
                <a:latin typeface="Times New Roman"/>
                <a:ea typeface="DejaVu Sans"/>
              </a:rPr>
              <a:t>с  инструкцией </a:t>
            </a:r>
            <a:r>
              <a:rPr lang="ru-RU" sz="1600" b="1" strike="noStrike" spc="-1" dirty="0">
                <a:solidFill>
                  <a:srgbClr val="0000FF"/>
                </a:solidFill>
                <a:latin typeface="Times New Roman"/>
                <a:ea typeface="DejaVu Sans"/>
              </a:rPr>
              <a:t>по эксплуатации, но не  </a:t>
            </a:r>
            <a:r>
              <a:rPr lang="ru-RU" sz="1600" b="1" i="1" u="sng" strike="noStrike" spc="-1" dirty="0" err="1">
                <a:solidFill>
                  <a:srgbClr val="0000FF"/>
                </a:solidFill>
                <a:uFillTx/>
                <a:latin typeface="Times New Roman"/>
                <a:ea typeface="DejaVu Sans"/>
              </a:rPr>
              <a:t>не</a:t>
            </a:r>
            <a:r>
              <a:rPr lang="ru-RU" sz="1600" b="1" i="1" u="sng" strike="noStrike" spc="-1" dirty="0">
                <a:solidFill>
                  <a:srgbClr val="0000FF"/>
                </a:solidFill>
                <a:uFillTx/>
                <a:latin typeface="Times New Roman"/>
                <a:ea typeface="DejaVu Sans"/>
              </a:rPr>
              <a:t> реже 1 раза в неделю</a:t>
            </a:r>
            <a:r>
              <a:rPr lang="ru-RU" sz="1600" b="0" strike="noStrike" spc="-1" dirty="0">
                <a:solidFill>
                  <a:srgbClr val="0000FF"/>
                </a:solidFill>
                <a:latin typeface="Times New Roman"/>
                <a:ea typeface="DejaVu Sans"/>
              </a:rPr>
              <a:t>, </a:t>
            </a:r>
            <a:endParaRPr lang="ru-RU" sz="1600" b="0" strike="noStrike" spc="-1" dirty="0" smtClean="0">
              <a:solidFill>
                <a:srgbClr val="0000FF"/>
              </a:solidFill>
              <a:latin typeface="Times New Roman"/>
              <a:ea typeface="DejaVu Sans"/>
            </a:endParaRPr>
          </a:p>
          <a:p>
            <a:pPr>
              <a:lnSpc>
                <a:spcPct val="111000"/>
              </a:lnSpc>
            </a:pPr>
            <a:r>
              <a:rPr lang="ru-RU" sz="1600" b="0" strike="noStrike" spc="-1" dirty="0" smtClean="0">
                <a:solidFill>
                  <a:srgbClr val="0000FF"/>
                </a:solidFill>
                <a:latin typeface="Times New Roman"/>
                <a:ea typeface="DejaVu Sans"/>
              </a:rPr>
              <a:t>а </a:t>
            </a:r>
            <a:r>
              <a:rPr lang="ru-RU" sz="1600" b="0" strike="noStrike" spc="-1" dirty="0">
                <a:solidFill>
                  <a:srgbClr val="0000FF"/>
                </a:solidFill>
                <a:latin typeface="Times New Roman"/>
                <a:ea typeface="DejaVu Sans"/>
              </a:rPr>
              <a:t>с </a:t>
            </a:r>
            <a:r>
              <a:rPr lang="ru-RU" sz="1600" b="0" strike="noStrike" spc="-1" dirty="0" smtClean="0">
                <a:solidFill>
                  <a:srgbClr val="0000FF"/>
                </a:solidFill>
                <a:latin typeface="Times New Roman"/>
                <a:ea typeface="DejaVu Sans"/>
              </a:rPr>
              <a:t>применением </a:t>
            </a:r>
            <a:r>
              <a:rPr lang="ru-RU" sz="1600" b="0" strike="noStrike" spc="-1" dirty="0">
                <a:solidFill>
                  <a:srgbClr val="0000FF"/>
                </a:solidFill>
                <a:latin typeface="Times New Roman"/>
                <a:ea typeface="DejaVu Sans"/>
              </a:rPr>
              <a:t>дезинфекционного средства -</a:t>
            </a:r>
            <a:r>
              <a:rPr lang="ru-RU" sz="1600" b="0" i="1" u="sng" strike="noStrike" spc="-1" dirty="0">
                <a:solidFill>
                  <a:srgbClr val="0000FF"/>
                </a:solidFill>
                <a:uFillTx/>
                <a:latin typeface="Times New Roman"/>
                <a:ea typeface="DejaVu Sans"/>
              </a:rPr>
              <a:t> </a:t>
            </a:r>
            <a:r>
              <a:rPr lang="ru-RU" sz="1600" b="1" i="1" u="sng" strike="noStrike" spc="-1" dirty="0">
                <a:solidFill>
                  <a:srgbClr val="0000FF"/>
                </a:solidFill>
                <a:uFillTx/>
                <a:latin typeface="Times New Roman"/>
                <a:ea typeface="DejaVu Sans"/>
              </a:rPr>
              <a:t>не реже 1 раза в 3 месяца </a:t>
            </a:r>
            <a:endParaRPr lang="ru-RU" sz="1600" b="0" strike="noStrike" spc="-1" dirty="0">
              <a:latin typeface="XO Oriel"/>
            </a:endParaRPr>
          </a:p>
        </p:txBody>
      </p:sp>
      <p:sp>
        <p:nvSpPr>
          <p:cNvPr id="520" name="CustomShape 5"/>
          <p:cNvSpPr/>
          <p:nvPr/>
        </p:nvSpPr>
        <p:spPr>
          <a:xfrm>
            <a:off x="8493916" y="1284306"/>
            <a:ext cx="3508920" cy="18504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Autofit/>
          </a:bodyPr>
          <a:lstStyle/>
          <a:p>
            <a:pPr>
              <a:lnSpc>
                <a:spcPct val="100000"/>
              </a:lnSpc>
            </a:pPr>
            <a:r>
              <a:rPr lang="ru-RU" sz="1800" b="0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Регламентированы </a:t>
            </a:r>
            <a:r>
              <a:rPr lang="ru-RU" sz="1800" b="1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места дислокации возможной установки аппаратов для автоматической выдачи пищевой продукции </a:t>
            </a:r>
            <a:r>
              <a:rPr lang="ru-RU" sz="1800" b="0" strike="noStrike" spc="-1" dirty="0">
                <a:solidFill>
                  <a:srgbClr val="000000"/>
                </a:solidFill>
                <a:latin typeface="Times New Roman"/>
                <a:ea typeface="DejaVu Sans"/>
              </a:rPr>
              <a:t>(в обеденных залах при условии соблюдения нормы площади посадочного места) </a:t>
            </a:r>
            <a:endParaRPr lang="ru-RU" sz="1800" b="0" strike="noStrike" spc="-1" dirty="0"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" name="CustomShape 1"/>
          <p:cNvSpPr/>
          <p:nvPr/>
        </p:nvSpPr>
        <p:spPr>
          <a:xfrm>
            <a:off x="1743120" y="0"/>
            <a:ext cx="10437840" cy="2213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3200" b="1" strike="noStrike" spc="-1">
                <a:solidFill>
                  <a:srgbClr val="C9211E"/>
                </a:solidFill>
                <a:latin typeface="Arial"/>
                <a:ea typeface="DejaVu Sans"/>
              </a:rPr>
              <a:t>Федеральный закон от 30 марта 1999г. № 52  </a:t>
            </a:r>
            <a:endParaRPr lang="ru-RU" sz="3200" b="0" strike="noStrike" spc="-1"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lang="ru-RU" sz="3200" b="1" strike="noStrike" spc="-1">
                <a:solidFill>
                  <a:srgbClr val="C9211E"/>
                </a:solidFill>
                <a:latin typeface="Arial"/>
                <a:ea typeface="DejaVu Sans"/>
              </a:rPr>
              <a:t>«О санитарно-эпидемиологическом </a:t>
            </a:r>
            <a:endParaRPr lang="ru-RU" sz="3200" b="0" strike="noStrike" spc="-1"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lang="ru-RU" sz="3200" b="1" strike="noStrike" spc="-1">
                <a:solidFill>
                  <a:srgbClr val="C9211E"/>
                </a:solidFill>
                <a:latin typeface="Arial"/>
                <a:ea typeface="DejaVu Sans"/>
              </a:rPr>
              <a:t>благополучии населения»</a:t>
            </a:r>
            <a:endParaRPr lang="ru-RU" sz="3200" b="0" strike="noStrike" spc="-1">
              <a:latin typeface="XO Oriel"/>
            </a:endParaRPr>
          </a:p>
        </p:txBody>
      </p:sp>
      <p:sp>
        <p:nvSpPr>
          <p:cNvPr id="523" name="CustomShape 2"/>
          <p:cNvSpPr/>
          <p:nvPr/>
        </p:nvSpPr>
        <p:spPr>
          <a:xfrm>
            <a:off x="216000" y="1368000"/>
            <a:ext cx="11781720" cy="53737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ru-RU" sz="2600" b="1" strike="noStrike" spc="-1" dirty="0">
                <a:solidFill>
                  <a:srgbClr val="2A6099"/>
                </a:solidFill>
                <a:latin typeface="Times New Roman"/>
                <a:ea typeface="Tahoma"/>
              </a:rPr>
              <a:t>				</a:t>
            </a:r>
            <a:endParaRPr lang="ru-RU" sz="26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600" b="1" strike="noStrike" spc="-1" dirty="0">
                <a:solidFill>
                  <a:srgbClr val="2A6099"/>
                </a:solidFill>
                <a:latin typeface="Times New Roman"/>
                <a:ea typeface="Tahoma"/>
              </a:rPr>
              <a:t>				статья 11. Обязанности юридических лиц</a:t>
            </a:r>
            <a:endParaRPr lang="ru-RU" sz="26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1800" b="1" strike="noStrike" spc="-1" dirty="0">
                <a:solidFill>
                  <a:srgbClr val="000000"/>
                </a:solidFill>
                <a:latin typeface="Times New Roman"/>
                <a:ea typeface="Tahoma"/>
              </a:rPr>
              <a:t>- </a:t>
            </a:r>
            <a:r>
              <a:rPr lang="ru-RU" sz="1800" b="1" u="sng" strike="noStrike" spc="-1" dirty="0">
                <a:solidFill>
                  <a:srgbClr val="000000"/>
                </a:solidFill>
                <a:uFillTx/>
                <a:latin typeface="Times New Roman"/>
                <a:ea typeface="Tahoma"/>
              </a:rPr>
              <a:t>осуществлять производственный контроль</a:t>
            </a:r>
            <a:r>
              <a:rPr lang="ru-RU" sz="1800" b="1" strike="noStrike" spc="-1" dirty="0">
                <a:solidFill>
                  <a:srgbClr val="000000"/>
                </a:solidFill>
                <a:latin typeface="Times New Roman"/>
                <a:ea typeface="Tahoma"/>
              </a:rPr>
              <a:t>, в том числе посредством проведения лабораторных исследований и испытаний, за соблюдением санитарных правил и проведением санитарно-противоэпидемических (профилактических) мероприятий при выполнении работ и оказании услуг, а также при производстве, транспортировке, хранении и реализации продукции;</a:t>
            </a:r>
            <a:endParaRPr lang="ru-RU" sz="1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1800" b="1" strike="noStrike" spc="-1" dirty="0">
                <a:solidFill>
                  <a:srgbClr val="000000"/>
                </a:solidFill>
                <a:latin typeface="Times New Roman"/>
                <a:ea typeface="Tahoma"/>
              </a:rPr>
              <a:t>-осуществлять гигиеническое обучение работников.</a:t>
            </a:r>
            <a:endParaRPr lang="ru-RU" sz="1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600" b="1" strike="noStrike" spc="-1" dirty="0">
                <a:solidFill>
                  <a:srgbClr val="2A6099"/>
                </a:solidFill>
                <a:latin typeface="Times New Roman"/>
                <a:ea typeface="Tahoma"/>
              </a:rPr>
              <a:t>				статья 32. Производственный контроль</a:t>
            </a:r>
            <a:endParaRPr lang="ru-RU" sz="26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1800" b="1" strike="noStrike" spc="-1" dirty="0">
                <a:solidFill>
                  <a:srgbClr val="000000"/>
                </a:solidFill>
                <a:latin typeface="Times New Roman"/>
                <a:ea typeface="Tahoma"/>
              </a:rPr>
              <a:t>1. Производственный контроль, в том числе проведение лабораторных исследований и испытаний, за соблюдением санитарных правил и выполнением санитарно-противоэпидемических (профилактических) мероприятий в процессе производства, хранения, транспортировки и реализации продукции, выполнения работ и оказания услуг осуществляется индивидуальными предпринимателями и юридическими лицами в целях обеспечения безопасности и (или) безвредности для человека и среды обитания таких продукции, работ и услуг.</a:t>
            </a:r>
            <a:endParaRPr lang="ru-RU" sz="1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1800" b="1" strike="noStrike" spc="-1" dirty="0">
                <a:solidFill>
                  <a:srgbClr val="000000"/>
                </a:solidFill>
                <a:latin typeface="Times New Roman"/>
                <a:ea typeface="Tahoma"/>
              </a:rPr>
              <a:t>2. Производственный контроль осуществляется в порядке, установленном санитарными правилами и государственными стандартами.</a:t>
            </a:r>
            <a:endParaRPr lang="ru-RU" sz="1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1800" b="1" strike="noStrike" spc="-1" dirty="0">
                <a:solidFill>
                  <a:srgbClr val="000000"/>
                </a:solidFill>
                <a:latin typeface="Times New Roman"/>
                <a:ea typeface="Tahoma"/>
              </a:rPr>
              <a:t>3. Лица, осуществляющие производственный контроль, несут ответственность за своевременность, полноту и достоверность его осуществления.</a:t>
            </a:r>
            <a:endParaRPr lang="ru-RU" sz="1800" b="0" strike="noStrike" spc="-1" dirty="0">
              <a:latin typeface="XO Oriel"/>
            </a:endParaRPr>
          </a:p>
        </p:txBody>
      </p:sp>
      <p:sp>
        <p:nvSpPr>
          <p:cNvPr id="525" name="CustomShape 3"/>
          <p:cNvSpPr/>
          <p:nvPr/>
        </p:nvSpPr>
        <p:spPr>
          <a:xfrm>
            <a:off x="11808000" y="6640560"/>
            <a:ext cx="261000" cy="12096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6" name="Picture 4" descr="https://www.polisept2020.ru/wp-content/uploads/2020/04/6-gerb-rospotrebnadzora-b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45" t="2200" r="23477" b="3266"/>
          <a:stretch/>
        </p:blipFill>
        <p:spPr bwMode="auto">
          <a:xfrm>
            <a:off x="479376" y="164110"/>
            <a:ext cx="1728192" cy="1885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6" name="CustomShape 1"/>
          <p:cNvSpPr/>
          <p:nvPr/>
        </p:nvSpPr>
        <p:spPr>
          <a:xfrm>
            <a:off x="609480" y="1604880"/>
            <a:ext cx="10946520" cy="3952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527" name="CustomShape 2"/>
          <p:cNvSpPr/>
          <p:nvPr/>
        </p:nvSpPr>
        <p:spPr>
          <a:xfrm>
            <a:off x="289496" y="2101868"/>
            <a:ext cx="11711160" cy="4812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ru-RU" sz="4000" b="1" strike="noStrike" spc="-1" dirty="0">
                <a:solidFill>
                  <a:srgbClr val="2A6099"/>
                </a:solidFill>
                <a:latin typeface="PT Astra Serif"/>
                <a:ea typeface="DejaVu Sans"/>
              </a:rPr>
              <a:t>  </a:t>
            </a:r>
            <a:endParaRPr lang="ru-RU" sz="40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40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3600" b="1" strike="noStrike" spc="-1" dirty="0">
                <a:solidFill>
                  <a:srgbClr val="2A6099"/>
                </a:solidFill>
                <a:latin typeface="PT Astra Serif"/>
                <a:ea typeface="DejaVu Sans"/>
              </a:rPr>
              <a:t>пункт 1.8: </a:t>
            </a:r>
            <a:endParaRPr lang="ru-RU" sz="36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3600" b="1" strike="noStrike" spc="-1" dirty="0">
                <a:solidFill>
                  <a:srgbClr val="000000"/>
                </a:solidFill>
                <a:latin typeface="PT Astra Serif"/>
                <a:ea typeface="DejaVu Sans"/>
              </a:rPr>
              <a:t>«На объектах </a:t>
            </a:r>
            <a:r>
              <a:rPr lang="ru-RU" sz="3600" b="1" u="sng" strike="noStrike" spc="-1" dirty="0">
                <a:solidFill>
                  <a:srgbClr val="000000"/>
                </a:solidFill>
                <a:uFillTx/>
                <a:latin typeface="PT Astra Serif"/>
                <a:ea typeface="DejaVu Sans"/>
              </a:rPr>
              <a:t>должен осуществляться производственный контроль</a:t>
            </a:r>
            <a:r>
              <a:rPr lang="ru-RU" sz="3600" b="1" strike="noStrike" spc="-1" dirty="0">
                <a:solidFill>
                  <a:srgbClr val="000000"/>
                </a:solidFill>
                <a:latin typeface="PT Astra Serif"/>
                <a:ea typeface="DejaVu Sans"/>
              </a:rPr>
              <a:t> за соблюдением санитарных правил и гигиенических нормативов».</a:t>
            </a:r>
            <a:endParaRPr lang="ru-RU" sz="3600" b="0" strike="noStrike" spc="-1" dirty="0">
              <a:latin typeface="XO Oriel"/>
            </a:endParaRPr>
          </a:p>
        </p:txBody>
      </p:sp>
      <p:sp>
        <p:nvSpPr>
          <p:cNvPr id="528" name="CustomShape 3"/>
          <p:cNvSpPr/>
          <p:nvPr/>
        </p:nvSpPr>
        <p:spPr>
          <a:xfrm>
            <a:off x="11808000" y="6640560"/>
            <a:ext cx="261000" cy="12096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7" name="Picture 4" descr="https://www.polisept2020.ru/wp-content/uploads/2020/04/6-gerb-rospotrebnadzora-b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45" t="2200" r="23477" b="3266"/>
          <a:stretch/>
        </p:blipFill>
        <p:spPr bwMode="auto">
          <a:xfrm>
            <a:off x="303412" y="188941"/>
            <a:ext cx="1776505" cy="1937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9" name="CustomShape 4"/>
          <p:cNvSpPr/>
          <p:nvPr/>
        </p:nvSpPr>
        <p:spPr>
          <a:xfrm>
            <a:off x="1631504" y="288000"/>
            <a:ext cx="10453336" cy="2215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4000" b="1" strike="noStrike" spc="-1" dirty="0">
                <a:solidFill>
                  <a:srgbClr val="C9211E"/>
                </a:solidFill>
                <a:latin typeface="PT Astra Serif"/>
                <a:ea typeface="DejaVu Sans"/>
              </a:rPr>
              <a:t>СП 2.4.3648-20</a:t>
            </a:r>
            <a:r>
              <a:rPr lang="ru-RU" sz="4000" b="1" strike="noStrike" spc="-1" dirty="0">
                <a:solidFill>
                  <a:srgbClr val="1C1C1C"/>
                </a:solidFill>
                <a:latin typeface="PT Astra Serif"/>
                <a:ea typeface="DejaVu Sans"/>
              </a:rPr>
              <a:t> </a:t>
            </a:r>
            <a:endParaRPr lang="ru-RU" sz="4000" b="0" strike="noStrike" spc="-1" dirty="0"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lang="ru-RU" sz="4000" b="1" strike="noStrike" spc="-1" dirty="0">
                <a:solidFill>
                  <a:srgbClr val="2A6099"/>
                </a:solidFill>
                <a:latin typeface="PT Astra Serif"/>
                <a:ea typeface="DejaVu Sans"/>
              </a:rPr>
              <a:t>           </a:t>
            </a:r>
            <a:r>
              <a:rPr lang="ru-RU" sz="3600" b="1" strike="noStrike" spc="-1" dirty="0">
                <a:solidFill>
                  <a:srgbClr val="C9211E"/>
                </a:solidFill>
                <a:latin typeface="PT Astra Serif"/>
                <a:ea typeface="DejaVu Sans"/>
              </a:rPr>
              <a:t>«Санитарно-эпидемиологические требования к организациям воспитания и обучения, отдыха и оздоровления детей и молодежи»</a:t>
            </a:r>
            <a:endParaRPr lang="ru-RU" sz="3600" b="0" strike="noStrike" spc="-1" dirty="0"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1" name="CustomShape 1"/>
          <p:cNvSpPr/>
          <p:nvPr/>
        </p:nvSpPr>
        <p:spPr>
          <a:xfrm>
            <a:off x="609480" y="221040"/>
            <a:ext cx="10959840" cy="1237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4400" b="1" strike="noStrike" spc="-1">
                <a:solidFill>
                  <a:srgbClr val="C9211E"/>
                </a:solidFill>
                <a:latin typeface="Arial"/>
                <a:ea typeface="DejaVu Sans"/>
              </a:rPr>
              <a:t>Производственный контроль </a:t>
            </a:r>
            <a:endParaRPr lang="ru-RU" sz="4400" b="0" strike="noStrike" spc="-1">
              <a:latin typeface="XO Oriel"/>
            </a:endParaRPr>
          </a:p>
          <a:p>
            <a:pPr algn="ctr">
              <a:lnSpc>
                <a:spcPct val="100000"/>
              </a:lnSpc>
            </a:pPr>
            <a:endParaRPr lang="ru-RU" sz="4400" b="0" strike="noStrike" spc="-1">
              <a:latin typeface="XO Oriel"/>
            </a:endParaRPr>
          </a:p>
        </p:txBody>
      </p:sp>
      <p:sp>
        <p:nvSpPr>
          <p:cNvPr id="532" name="CustomShape 2"/>
          <p:cNvSpPr/>
          <p:nvPr/>
        </p:nvSpPr>
        <p:spPr>
          <a:xfrm>
            <a:off x="608768" y="1125538"/>
            <a:ext cx="10959840" cy="50785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Autofit/>
          </a:bodyPr>
          <a:lstStyle/>
          <a:p>
            <a:pPr>
              <a:lnSpc>
                <a:spcPct val="100000"/>
              </a:lnSpc>
            </a:pPr>
            <a:r>
              <a:rPr lang="ru-RU" sz="2800" b="1" strike="noStrike" spc="-1" dirty="0">
                <a:solidFill>
                  <a:srgbClr val="C9211E"/>
                </a:solidFill>
                <a:latin typeface="Arial"/>
                <a:ea typeface="DejaVu Sans"/>
              </a:rPr>
              <a:t>- это контроль за соблюдением санитарных норм и правил, гигиенических нормативов и выполнением санитарно-противоэпидемических (профилактических) мероприятий. </a:t>
            </a:r>
            <a:endParaRPr lang="ru-RU" sz="2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2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8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Номенклатура, объем и периодичность лабораторных исследований и испытаний определяется с учетом типа и  санитарно-эпидемиологической характеристики каждого объекта.</a:t>
            </a:r>
            <a:endParaRPr lang="ru-RU" sz="2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2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800" b="0" strike="noStrike" spc="-1" dirty="0" smtClean="0">
                <a:solidFill>
                  <a:srgbClr val="000000"/>
                </a:solidFill>
                <a:latin typeface="Arial"/>
                <a:ea typeface="DejaVu Sans"/>
              </a:rPr>
              <a:t>Лабораторные </a:t>
            </a:r>
            <a:r>
              <a:rPr lang="ru-RU" sz="28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исследования и испытания осуществляются юридическим лицом с привлечением </a:t>
            </a:r>
            <a:r>
              <a:rPr lang="ru-RU" sz="2800" b="1" u="sng" strike="noStrike" spc="-1" dirty="0">
                <a:solidFill>
                  <a:srgbClr val="000000"/>
                </a:solidFill>
                <a:uFillTx/>
                <a:latin typeface="Arial"/>
                <a:ea typeface="DejaVu Sans"/>
              </a:rPr>
              <a:t>лаборатории, аккредитованной в установленном порядке.</a:t>
            </a:r>
            <a:endParaRPr lang="ru-RU" sz="2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2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2800" b="0" strike="noStrike" spc="-1" dirty="0">
              <a:latin typeface="XO Oriel"/>
            </a:endParaRPr>
          </a:p>
        </p:txBody>
      </p:sp>
      <p:pic>
        <p:nvPicPr>
          <p:cNvPr id="533" name="Рисунок 532"/>
          <p:cNvPicPr/>
          <p:nvPr/>
        </p:nvPicPr>
        <p:blipFill rotWithShape="1">
          <a:blip r:embed="rId2"/>
          <a:srcRect b="5938"/>
          <a:stretch/>
        </p:blipFill>
        <p:spPr>
          <a:xfrm>
            <a:off x="9336360" y="5446018"/>
            <a:ext cx="2855640" cy="141357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4" name="CustomShape 1"/>
          <p:cNvSpPr/>
          <p:nvPr/>
        </p:nvSpPr>
        <p:spPr>
          <a:xfrm>
            <a:off x="2711624" y="441120"/>
            <a:ext cx="8857696" cy="1132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4000" b="1" strike="noStrike" spc="-1" dirty="0">
                <a:solidFill>
                  <a:srgbClr val="C9211E"/>
                </a:solidFill>
                <a:latin typeface="Arial"/>
                <a:ea typeface="DejaVu Sans"/>
              </a:rPr>
              <a:t>Цель проведения </a:t>
            </a:r>
            <a:endParaRPr lang="ru-RU" sz="4000" b="0" strike="noStrike" spc="-1" dirty="0"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lang="ru-RU" sz="4000" b="1" strike="noStrike" spc="-1" dirty="0">
                <a:solidFill>
                  <a:srgbClr val="C9211E"/>
                </a:solidFill>
                <a:latin typeface="Arial"/>
                <a:ea typeface="DejaVu Sans"/>
              </a:rPr>
              <a:t>производственного контроля:</a:t>
            </a:r>
            <a:endParaRPr lang="ru-RU" sz="4000" b="0" strike="noStrike" spc="-1" dirty="0">
              <a:latin typeface="XO Oriel"/>
            </a:endParaRPr>
          </a:p>
        </p:txBody>
      </p:sp>
      <p:sp>
        <p:nvSpPr>
          <p:cNvPr id="535" name="CustomShape 2"/>
          <p:cNvSpPr/>
          <p:nvPr/>
        </p:nvSpPr>
        <p:spPr>
          <a:xfrm>
            <a:off x="609480" y="1604880"/>
            <a:ext cx="10959840" cy="47905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rmAutofit/>
          </a:bodyPr>
          <a:lstStyle/>
          <a:p>
            <a:pPr>
              <a:lnSpc>
                <a:spcPct val="100000"/>
              </a:lnSpc>
              <a:spcBef>
                <a:spcPts val="1417"/>
              </a:spcBef>
            </a:pPr>
            <a:endParaRPr lang="ru-RU" sz="1800" b="0" strike="noStrike" spc="-1" dirty="0">
              <a:latin typeface="XO Oriel"/>
            </a:endParaRPr>
          </a:p>
          <a:p>
            <a:pPr>
              <a:lnSpc>
                <a:spcPct val="100000"/>
              </a:lnSpc>
              <a:spcBef>
                <a:spcPts val="1417"/>
              </a:spcBef>
            </a:pPr>
            <a:r>
              <a:rPr lang="ru-RU" sz="3600" b="1" u="sng" strike="noStrike" spc="-1" dirty="0">
                <a:solidFill>
                  <a:srgbClr val="000000"/>
                </a:solidFill>
                <a:uFillTx/>
                <a:latin typeface="Arial"/>
                <a:ea typeface="DejaVu Sans"/>
              </a:rPr>
              <a:t>Обеспечение безопасности</a:t>
            </a:r>
            <a:r>
              <a:rPr lang="ru-RU" sz="36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и безвредности вредного влияния объектов  производственного контроля для человека путем должного выполнения санитарных правил, санитарно-противоэпидемических (профилактических) мероприятий, организации и осуществления контроля за их соблюдением.</a:t>
            </a:r>
            <a:endParaRPr lang="ru-RU" sz="3600" b="0" strike="noStrike" spc="-1" dirty="0">
              <a:latin typeface="XO Oriel"/>
            </a:endParaRPr>
          </a:p>
        </p:txBody>
      </p:sp>
      <p:pic>
        <p:nvPicPr>
          <p:cNvPr id="536" name="Рисунок 535"/>
          <p:cNvPicPr/>
          <p:nvPr/>
        </p:nvPicPr>
        <p:blipFill>
          <a:blip r:embed="rId2"/>
          <a:stretch/>
        </p:blipFill>
        <p:spPr>
          <a:xfrm>
            <a:off x="-96688" y="199200"/>
            <a:ext cx="2293200" cy="1616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7" name="CustomShape 1"/>
          <p:cNvSpPr/>
          <p:nvPr/>
        </p:nvSpPr>
        <p:spPr>
          <a:xfrm>
            <a:off x="609480" y="221040"/>
            <a:ext cx="10959840" cy="1237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4000" b="1" strike="noStrike" spc="-1" dirty="0">
                <a:solidFill>
                  <a:srgbClr val="C9211E"/>
                </a:solidFill>
                <a:latin typeface="Arial"/>
                <a:ea typeface="DejaVu Sans"/>
              </a:rPr>
              <a:t>Программа производственного контроля</a:t>
            </a:r>
            <a:endParaRPr lang="ru-RU" sz="4000" b="0" strike="noStrike" spc="-1" dirty="0">
              <a:latin typeface="XO Oriel"/>
            </a:endParaRPr>
          </a:p>
        </p:txBody>
      </p:sp>
      <p:sp>
        <p:nvSpPr>
          <p:cNvPr id="538" name="CustomShape 2"/>
          <p:cNvSpPr/>
          <p:nvPr/>
        </p:nvSpPr>
        <p:spPr>
          <a:xfrm>
            <a:off x="479376" y="1225440"/>
            <a:ext cx="11089944" cy="53874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Autofit/>
          </a:bodyPr>
          <a:lstStyle/>
          <a:p>
            <a:pPr>
              <a:lnSpc>
                <a:spcPct val="100000"/>
              </a:lnSpc>
            </a:pPr>
            <a:endParaRPr lang="ru-RU" sz="1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8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	</a:t>
            </a:r>
            <a:r>
              <a:rPr lang="ru-RU" sz="2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Разработанная программа (план) производственного контроля </a:t>
            </a:r>
            <a:r>
              <a:rPr lang="ru-RU" sz="2800" b="1" u="sng" strike="noStrike" spc="-1" dirty="0">
                <a:solidFill>
                  <a:srgbClr val="000000"/>
                </a:solidFill>
                <a:uFillTx/>
                <a:latin typeface="Arial"/>
                <a:ea typeface="DejaVu Sans"/>
              </a:rPr>
              <a:t>утверждается</a:t>
            </a:r>
            <a:r>
              <a:rPr lang="ru-RU" sz="2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руководителем организации.</a:t>
            </a:r>
            <a:endParaRPr lang="ru-RU" sz="2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	</a:t>
            </a:r>
            <a:endParaRPr lang="ru-RU" sz="2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	Ответственность за своевременность организации, полноту и достоверность осуществляемого производственного контроля несут юридические лица.</a:t>
            </a:r>
            <a:endParaRPr lang="ru-RU" sz="2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2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	Информация о результатах производственного контроля передается по запросам в организации, уполномоченные осуществлять государственный санитарно-эпидемиологический надзор.</a:t>
            </a:r>
            <a:endParaRPr lang="ru-RU" sz="2800" b="0" strike="noStrike" spc="-1" dirty="0"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CustomShape 1"/>
          <p:cNvSpPr/>
          <p:nvPr/>
        </p:nvSpPr>
        <p:spPr>
          <a:xfrm>
            <a:off x="609480" y="0"/>
            <a:ext cx="10959840" cy="14587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4000" b="1" i="1" strike="noStrike" spc="-1" dirty="0">
                <a:solidFill>
                  <a:srgbClr val="C9211E"/>
                </a:solidFill>
                <a:latin typeface="Arial"/>
                <a:ea typeface="DejaVu Sans"/>
              </a:rPr>
              <a:t>Производственный контроль включает:</a:t>
            </a:r>
            <a:endParaRPr lang="ru-RU" sz="4000" b="0" strike="noStrike" spc="-1" dirty="0">
              <a:latin typeface="XO Oriel"/>
            </a:endParaRPr>
          </a:p>
        </p:txBody>
      </p:sp>
      <p:sp>
        <p:nvSpPr>
          <p:cNvPr id="540" name="CustomShape 2"/>
          <p:cNvSpPr/>
          <p:nvPr/>
        </p:nvSpPr>
        <p:spPr>
          <a:xfrm>
            <a:off x="2063552" y="1341562"/>
            <a:ext cx="9937104" cy="5554958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Autofit/>
          </a:bodyPr>
          <a:lstStyle/>
          <a:p>
            <a:pPr>
              <a:lnSpc>
                <a:spcPct val="100000"/>
              </a:lnSpc>
            </a:pPr>
            <a:r>
              <a:rPr lang="ru-RU" sz="23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- перечень и наличие официально изданных действующих санитарных правил в соответствии с осуществляемой деятельностью;</a:t>
            </a:r>
            <a:endParaRPr lang="ru-RU" sz="23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23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3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- осуществление (организацию) лабораторных исследований и инструментальных измерений в отношении факторов, нормируемых  настоящими санитарно-эпидемиологическими правилами и нормативами;</a:t>
            </a:r>
            <a:endParaRPr lang="ru-RU" sz="23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23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3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- организацию медицинских осмотров, профессиональной гигиенической подготовки и аттестации должностных лиц и работников организаций, деятельность которых связана с реализацией пищевых продуктов и питьевой воды, воспитанием и обучением детей;</a:t>
            </a:r>
            <a:endParaRPr lang="ru-RU" sz="23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23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3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- ведение учета и отчетности документации по результатам проведения производственного контроля;</a:t>
            </a:r>
            <a:endParaRPr lang="ru-RU" sz="23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24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2400" b="0" strike="noStrike" spc="-1" dirty="0">
              <a:latin typeface="XO Oriel"/>
            </a:endParaRPr>
          </a:p>
        </p:txBody>
      </p:sp>
      <p:pic>
        <p:nvPicPr>
          <p:cNvPr id="541" name="Рисунок 540"/>
          <p:cNvPicPr/>
          <p:nvPr/>
        </p:nvPicPr>
        <p:blipFill>
          <a:blip r:embed="rId2"/>
          <a:stretch/>
        </p:blipFill>
        <p:spPr>
          <a:xfrm>
            <a:off x="72000" y="1917360"/>
            <a:ext cx="1723320" cy="311292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" name="CustomShape 1"/>
          <p:cNvSpPr/>
          <p:nvPr/>
        </p:nvSpPr>
        <p:spPr>
          <a:xfrm>
            <a:off x="627480" y="-26590"/>
            <a:ext cx="10959840" cy="1237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4000" b="1" i="1" strike="noStrike" spc="-1" dirty="0">
                <a:solidFill>
                  <a:srgbClr val="C9211E"/>
                </a:solidFill>
                <a:latin typeface="Arial"/>
                <a:ea typeface="DejaVu Sans"/>
              </a:rPr>
              <a:t>Производственный контроль включает:</a:t>
            </a:r>
            <a:endParaRPr lang="ru-RU" sz="4000" b="0" strike="noStrike" spc="-1" dirty="0">
              <a:latin typeface="XO Oriel"/>
            </a:endParaRPr>
          </a:p>
        </p:txBody>
      </p:sp>
      <p:sp>
        <p:nvSpPr>
          <p:cNvPr id="543" name="CustomShape 2"/>
          <p:cNvSpPr/>
          <p:nvPr/>
        </p:nvSpPr>
        <p:spPr>
          <a:xfrm>
            <a:off x="1944000" y="648000"/>
            <a:ext cx="10067400" cy="5892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Autofit/>
          </a:bodyPr>
          <a:lstStyle/>
          <a:p>
            <a:pPr>
              <a:lnSpc>
                <a:spcPct val="100000"/>
              </a:lnSpc>
            </a:pPr>
            <a:endParaRPr lang="ru-RU" sz="1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1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4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- своевременное информирование органов местного самоуправления, органов и учреждений государственной санитарно-эпидемиологической службы об аварийных ситуациях;</a:t>
            </a:r>
            <a:endParaRPr lang="ru-RU" sz="24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24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4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- визуальный контроль специально уполномоченными должностными лицами (работниками) организации за выполнением санитарно-противоэпидемических (профилактических) мероприятий, соблюдением санитарных правил, разработку и реализацию мер, направленных на устранение  выявленных нарушений;</a:t>
            </a:r>
            <a:endParaRPr lang="ru-RU" sz="24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24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400" b="0" strike="noStrike" spc="-1" dirty="0">
                <a:solidFill>
                  <a:srgbClr val="000000"/>
                </a:solidFill>
                <a:latin typeface="Arial"/>
                <a:ea typeface="DejaVu Sans"/>
              </a:rPr>
              <a:t>- контроль за наличием сертификатов, санитарно-эпидемиологических заключений, личных медицинских книжек, иных документов, подтверждающих безопасность, качество продукции и оказываемых образовательных услуг.</a:t>
            </a:r>
            <a:endParaRPr lang="ru-RU" sz="2400" b="0" strike="noStrike" spc="-1" dirty="0">
              <a:latin typeface="XO Oriel"/>
            </a:endParaRPr>
          </a:p>
        </p:txBody>
      </p:sp>
      <p:pic>
        <p:nvPicPr>
          <p:cNvPr id="544" name="Рисунок 543"/>
          <p:cNvPicPr/>
          <p:nvPr/>
        </p:nvPicPr>
        <p:blipFill>
          <a:blip r:embed="rId2"/>
          <a:stretch/>
        </p:blipFill>
        <p:spPr>
          <a:xfrm>
            <a:off x="66240" y="1988640"/>
            <a:ext cx="1723320" cy="311292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CustomShape 1"/>
          <p:cNvSpPr/>
          <p:nvPr/>
        </p:nvSpPr>
        <p:spPr>
          <a:xfrm>
            <a:off x="80280" y="1846080"/>
            <a:ext cx="11079360" cy="42264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546" name="CustomShape 2"/>
          <p:cNvSpPr/>
          <p:nvPr/>
        </p:nvSpPr>
        <p:spPr>
          <a:xfrm>
            <a:off x="80280" y="1437120"/>
            <a:ext cx="12099960" cy="519997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ru-RU" sz="32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- </a:t>
            </a:r>
            <a:r>
              <a:rPr lang="ru-RU" sz="2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исследование холодной водопроводной воды,</a:t>
            </a:r>
            <a:endParaRPr lang="ru-RU" sz="2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- исследование горячей водопроводной воды.</a:t>
            </a:r>
            <a:endParaRPr lang="ru-RU" sz="2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2800" b="0" strike="noStrike" spc="-1" dirty="0"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lang="ru-RU" sz="3600" b="1" u="sng" strike="noStrike" spc="-1" dirty="0">
                <a:solidFill>
                  <a:srgbClr val="2A6099"/>
                </a:solidFill>
                <a:uFillTx/>
                <a:latin typeface="Arial"/>
                <a:ea typeface="DejaVu Sans"/>
              </a:rPr>
              <a:t>Микробиологические и санитарно-химические  показатели 1 раз в год</a:t>
            </a:r>
            <a:endParaRPr lang="ru-RU" sz="3600" b="0" strike="noStrike" spc="-1" dirty="0"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lang="ru-RU" sz="32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2800" b="1" strike="noStrike" spc="-1" dirty="0">
                <a:solidFill>
                  <a:srgbClr val="000000"/>
                </a:solidFill>
                <a:latin typeface="Arial"/>
                <a:ea typeface="DejaVu Sans"/>
              </a:rPr>
              <a:t>(дополнительно: после проведения ремонтных работ и устранения аварийных ситуаций системы водоснабжения).</a:t>
            </a:r>
            <a:endParaRPr lang="ru-RU" sz="2800" b="0" strike="noStrike" spc="-1" dirty="0">
              <a:latin typeface="XO Oriel"/>
            </a:endParaRPr>
          </a:p>
          <a:p>
            <a:pPr algn="ctr">
              <a:lnSpc>
                <a:spcPct val="100000"/>
              </a:lnSpc>
            </a:pPr>
            <a:endParaRPr lang="ru-RU" sz="2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2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800" b="1" strike="noStrike" spc="-1" dirty="0" smtClean="0">
                <a:solidFill>
                  <a:srgbClr val="C9211E"/>
                </a:solidFill>
                <a:latin typeface="PT Astra Serif"/>
                <a:ea typeface="DejaVu Sans"/>
              </a:rPr>
              <a:t>СанПиН </a:t>
            </a:r>
            <a:r>
              <a:rPr lang="ru-RU" sz="2800" b="1" strike="noStrike" spc="-1" dirty="0">
                <a:solidFill>
                  <a:srgbClr val="C9211E"/>
                </a:solidFill>
                <a:latin typeface="PT Astra Serif"/>
                <a:ea typeface="DejaVu Sans"/>
              </a:rPr>
              <a:t>2.3/2.4.3590-20 п.2.10</a:t>
            </a:r>
            <a:endParaRPr lang="ru-RU" sz="2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800" b="1" strike="noStrike" spc="-1" dirty="0" smtClean="0">
                <a:solidFill>
                  <a:srgbClr val="C9211E"/>
                </a:solidFill>
                <a:latin typeface="PT Astra Serif"/>
                <a:ea typeface="DejaVu Sans"/>
              </a:rPr>
              <a:t>МР </a:t>
            </a:r>
            <a:r>
              <a:rPr lang="ru-RU" sz="2800" b="1" strike="noStrike" spc="-1" dirty="0">
                <a:solidFill>
                  <a:srgbClr val="C9211E"/>
                </a:solidFill>
                <a:latin typeface="PT Astra Serif"/>
                <a:ea typeface="DejaVu Sans"/>
              </a:rPr>
              <a:t>2.4.0179-20 приложение </a:t>
            </a:r>
            <a:r>
              <a:rPr lang="ru-RU" sz="2800" b="1" strike="noStrike" spc="-1" dirty="0" smtClean="0">
                <a:solidFill>
                  <a:srgbClr val="C9211E"/>
                </a:solidFill>
                <a:latin typeface="PT Astra Serif"/>
                <a:ea typeface="DejaVu Sans"/>
              </a:rPr>
              <a:t>5</a:t>
            </a:r>
            <a:endParaRPr lang="ru-RU" sz="2800" b="0" strike="noStrike" spc="-1" dirty="0">
              <a:latin typeface="XO Oriel"/>
            </a:endParaRPr>
          </a:p>
        </p:txBody>
      </p:sp>
      <p:sp>
        <p:nvSpPr>
          <p:cNvPr id="547" name="Line 3"/>
          <p:cNvSpPr/>
          <p:nvPr/>
        </p:nvSpPr>
        <p:spPr>
          <a:xfrm>
            <a:off x="783360" y="5226120"/>
            <a:ext cx="10623960" cy="0"/>
          </a:xfrm>
          <a:prstGeom prst="line">
            <a:avLst/>
          </a:prstGeom>
          <a:ln w="76320">
            <a:solidFill>
              <a:srgbClr val="3465A4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548" name="CustomShape 4"/>
          <p:cNvSpPr/>
          <p:nvPr/>
        </p:nvSpPr>
        <p:spPr>
          <a:xfrm>
            <a:off x="19800" y="288000"/>
            <a:ext cx="9689760" cy="9061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ru-RU" sz="3200" b="1" strike="noStrike" spc="-1" dirty="0">
                <a:solidFill>
                  <a:srgbClr val="FFFFFF"/>
                </a:solidFill>
                <a:latin typeface="Source Sans Pro Black"/>
                <a:ea typeface="DejaVu Sans"/>
              </a:rPr>
              <a:t>Лабораторные исследования водопроводной воды централизованного водоснабжения</a:t>
            </a:r>
            <a:endParaRPr lang="ru-RU" sz="3200" b="0" strike="noStrike" spc="-1" dirty="0"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9" name="CustomShape 1"/>
          <p:cNvSpPr/>
          <p:nvPr/>
        </p:nvSpPr>
        <p:spPr>
          <a:xfrm>
            <a:off x="435240" y="326520"/>
            <a:ext cx="11300400" cy="7992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b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4000" b="1" strike="noStrike" spc="-1">
                <a:solidFill>
                  <a:srgbClr val="FFFFFF"/>
                </a:solidFill>
                <a:latin typeface="Source Sans Pro Black"/>
                <a:ea typeface="DejaVu Sans"/>
              </a:rPr>
              <a:t>Измерение температуры горячей воды</a:t>
            </a:r>
            <a:endParaRPr lang="ru-RU" sz="4000" b="0" strike="noStrike" spc="-1">
              <a:latin typeface="XO Oriel"/>
            </a:endParaRPr>
          </a:p>
        </p:txBody>
      </p:sp>
      <p:sp>
        <p:nvSpPr>
          <p:cNvPr id="550" name="CustomShape 2"/>
          <p:cNvSpPr/>
          <p:nvPr/>
        </p:nvSpPr>
        <p:spPr>
          <a:xfrm>
            <a:off x="348120" y="1766160"/>
            <a:ext cx="11082960" cy="4229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552" name="CustomShape 3"/>
          <p:cNvSpPr/>
          <p:nvPr/>
        </p:nvSpPr>
        <p:spPr>
          <a:xfrm>
            <a:off x="66240" y="1253880"/>
            <a:ext cx="12169440" cy="3568754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ru-RU" sz="3600" b="1" strike="noStrike" spc="-1" dirty="0">
                <a:solidFill>
                  <a:srgbClr val="000000"/>
                </a:solidFill>
                <a:latin typeface="PT Astra Serif"/>
                <a:ea typeface="DejaVu Sans"/>
              </a:rPr>
              <a:t>Для  предупреждения загрязнения  высоко </a:t>
            </a:r>
            <a:r>
              <a:rPr lang="ru-RU" sz="3600" b="1" strike="noStrike" spc="-1" dirty="0" err="1">
                <a:solidFill>
                  <a:srgbClr val="000000"/>
                </a:solidFill>
                <a:latin typeface="PT Astra Serif"/>
                <a:ea typeface="DejaVu Sans"/>
              </a:rPr>
              <a:t>контагенозными</a:t>
            </a:r>
            <a:r>
              <a:rPr lang="ru-RU" sz="3600" b="1" strike="noStrike" spc="-1" dirty="0">
                <a:solidFill>
                  <a:srgbClr val="000000"/>
                </a:solidFill>
                <a:latin typeface="PT Astra Serif"/>
                <a:ea typeface="DejaVu Sans"/>
              </a:rPr>
              <a:t> инфекционными возбудителями вирусного и бактериального происхождения,  в их числе </a:t>
            </a:r>
            <a:r>
              <a:rPr lang="ru-RU" sz="3600" b="1" strike="noStrike" spc="-1" dirty="0" err="1">
                <a:solidFill>
                  <a:srgbClr val="000000"/>
                </a:solidFill>
                <a:latin typeface="PT Astra Serif"/>
                <a:ea typeface="DejaVu Sans"/>
              </a:rPr>
              <a:t>Legionella</a:t>
            </a:r>
            <a:r>
              <a:rPr lang="ru-RU" sz="3600" b="1" strike="noStrike" spc="-1" dirty="0">
                <a:solidFill>
                  <a:srgbClr val="000000"/>
                </a:solidFill>
                <a:latin typeface="PT Astra Serif"/>
                <a:ea typeface="DejaVu Sans"/>
              </a:rPr>
              <a:t> </a:t>
            </a:r>
            <a:r>
              <a:rPr lang="ru-RU" sz="3600" b="1" strike="noStrike" spc="-1" dirty="0" err="1">
                <a:solidFill>
                  <a:srgbClr val="000000"/>
                </a:solidFill>
                <a:latin typeface="PT Astra Serif"/>
                <a:ea typeface="DejaVu Sans"/>
              </a:rPr>
              <a:t>Pneumophila</a:t>
            </a:r>
            <a:r>
              <a:rPr lang="ru-RU" sz="3600" b="1" strike="noStrike" spc="-1" dirty="0">
                <a:solidFill>
                  <a:srgbClr val="000000"/>
                </a:solidFill>
                <a:latin typeface="PT Astra Serif"/>
                <a:ea typeface="DejaVu Sans"/>
              </a:rPr>
              <a:t>, температура горячей воды должна быть не менее </a:t>
            </a:r>
            <a:r>
              <a:rPr lang="ru-RU" sz="3600" b="1" strike="noStrike" spc="-1" dirty="0" smtClean="0">
                <a:solidFill>
                  <a:srgbClr val="000000"/>
                </a:solidFill>
                <a:latin typeface="PT Astra Serif"/>
                <a:ea typeface="DejaVu Sans"/>
              </a:rPr>
              <a:t>65°С</a:t>
            </a:r>
          </a:p>
          <a:p>
            <a:pPr>
              <a:lnSpc>
                <a:spcPct val="100000"/>
              </a:lnSpc>
            </a:pPr>
            <a:endParaRPr lang="ru-RU" sz="10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3600" b="1" strike="noStrike" spc="-1" dirty="0">
                <a:solidFill>
                  <a:srgbClr val="2A6099"/>
                </a:solidFill>
                <a:latin typeface="PT Astra Serif"/>
                <a:ea typeface="DejaVu Sans"/>
              </a:rPr>
              <a:t>    </a:t>
            </a:r>
            <a:r>
              <a:rPr lang="ru-RU" sz="3600" b="1" strike="noStrike" spc="-1" dirty="0" smtClean="0">
                <a:solidFill>
                  <a:srgbClr val="2A6099"/>
                </a:solidFill>
                <a:latin typeface="PT Astra Serif"/>
                <a:ea typeface="DejaVu Sans"/>
              </a:rPr>
              <a:t>    Измерения </a:t>
            </a:r>
            <a:r>
              <a:rPr lang="ru-RU" sz="3600" b="1" strike="noStrike" spc="-1" dirty="0">
                <a:solidFill>
                  <a:srgbClr val="2A6099"/>
                </a:solidFill>
                <a:latin typeface="PT Astra Serif"/>
                <a:ea typeface="DejaVu Sans"/>
              </a:rPr>
              <a:t>проводятся ежегодно  </a:t>
            </a:r>
            <a:endParaRPr lang="ru-RU" sz="3600" b="0" strike="noStrike" spc="-1" dirty="0">
              <a:latin typeface="XO Oriel"/>
            </a:endParaRPr>
          </a:p>
        </p:txBody>
      </p:sp>
      <p:sp>
        <p:nvSpPr>
          <p:cNvPr id="553" name="CustomShape 4"/>
          <p:cNvSpPr/>
          <p:nvPr/>
        </p:nvSpPr>
        <p:spPr>
          <a:xfrm>
            <a:off x="1127448" y="3776925"/>
            <a:ext cx="6592760" cy="421508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endParaRPr lang="ru-RU" sz="1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1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1800" b="0" strike="noStrike" spc="-1" dirty="0" smtClean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1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1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800" b="1" strike="noStrike" spc="-1" dirty="0" smtClean="0">
                <a:solidFill>
                  <a:srgbClr val="C9211E"/>
                </a:solidFill>
                <a:latin typeface="PT Astra Serif"/>
                <a:ea typeface="DejaVu Sans"/>
              </a:rPr>
              <a:t>СанПиН </a:t>
            </a:r>
            <a:r>
              <a:rPr lang="ru-RU" sz="2800" b="1" strike="noStrike" spc="-1" dirty="0">
                <a:solidFill>
                  <a:srgbClr val="C9211E"/>
                </a:solidFill>
                <a:latin typeface="PT Astra Serif"/>
                <a:ea typeface="DejaVu Sans"/>
              </a:rPr>
              <a:t>2.3/2.4.3590-20 п. </a:t>
            </a:r>
            <a:r>
              <a:rPr lang="ru-RU" sz="2800" b="1" strike="noStrike" spc="-1" dirty="0" smtClean="0">
                <a:solidFill>
                  <a:srgbClr val="C9211E"/>
                </a:solidFill>
                <a:latin typeface="PT Astra Serif"/>
                <a:ea typeface="DejaVu Sans"/>
              </a:rPr>
              <a:t>3.10</a:t>
            </a:r>
            <a:endParaRPr lang="ru-RU" sz="2800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800" b="1" strike="noStrike" spc="-1" dirty="0" smtClean="0">
                <a:solidFill>
                  <a:srgbClr val="CE181E"/>
                </a:solidFill>
                <a:latin typeface="PT Astra Serif"/>
                <a:ea typeface="DejaVu Sans"/>
              </a:rPr>
              <a:t>СанПиН </a:t>
            </a:r>
            <a:r>
              <a:rPr lang="ru-RU" sz="2800" b="1" strike="noStrike" spc="-1" dirty="0">
                <a:solidFill>
                  <a:srgbClr val="CE181E"/>
                </a:solidFill>
                <a:latin typeface="PT Astra Serif"/>
                <a:ea typeface="DejaVu Sans"/>
              </a:rPr>
              <a:t>2.1. 3684-21, раздел IV п. 84</a:t>
            </a:r>
            <a:endParaRPr lang="ru-RU" sz="2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2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2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2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2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1000" b="0" strike="noStrike" spc="-1" dirty="0">
                <a:solidFill>
                  <a:srgbClr val="1C1C1C"/>
                </a:solidFill>
                <a:latin typeface="Arial"/>
                <a:ea typeface="DejaVu Sans"/>
              </a:rPr>
              <a:t>.</a:t>
            </a:r>
            <a:endParaRPr lang="ru-RU" sz="1000" b="0" strike="noStrike" spc="-1" dirty="0">
              <a:latin typeface="XO Oriel"/>
            </a:endParaRPr>
          </a:p>
        </p:txBody>
      </p:sp>
      <p:sp>
        <p:nvSpPr>
          <p:cNvPr id="8" name="Line 4"/>
          <p:cNvSpPr/>
          <p:nvPr/>
        </p:nvSpPr>
        <p:spPr>
          <a:xfrm flipV="1">
            <a:off x="-96688" y="4869954"/>
            <a:ext cx="9289032" cy="31680"/>
          </a:xfrm>
          <a:prstGeom prst="line">
            <a:avLst/>
          </a:prstGeom>
          <a:ln w="76320">
            <a:solidFill>
              <a:srgbClr val="2A609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551" name="Рисунок 318"/>
          <p:cNvPicPr/>
          <p:nvPr/>
        </p:nvPicPr>
        <p:blipFill>
          <a:blip r:embed="rId2"/>
          <a:stretch/>
        </p:blipFill>
        <p:spPr>
          <a:xfrm>
            <a:off x="9023648" y="4006164"/>
            <a:ext cx="3168352" cy="2853424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CustomShape 1"/>
          <p:cNvSpPr/>
          <p:nvPr/>
        </p:nvSpPr>
        <p:spPr>
          <a:xfrm>
            <a:off x="261000" y="326160"/>
            <a:ext cx="11296800" cy="7966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556" name="CustomShape 2"/>
          <p:cNvSpPr/>
          <p:nvPr/>
        </p:nvSpPr>
        <p:spPr>
          <a:xfrm>
            <a:off x="435240" y="1796400"/>
            <a:ext cx="11079360" cy="42264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557" name="CustomShape 3"/>
          <p:cNvSpPr/>
          <p:nvPr/>
        </p:nvSpPr>
        <p:spPr>
          <a:xfrm>
            <a:off x="261000" y="1629594"/>
            <a:ext cx="11981520" cy="6030967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endParaRPr lang="ru-RU" sz="1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3200" b="1" strike="noStrike" spc="-1" dirty="0">
                <a:solidFill>
                  <a:srgbClr val="000000"/>
                </a:solidFill>
                <a:latin typeface="PT Astra Serif"/>
                <a:ea typeface="Courier New"/>
              </a:rPr>
              <a:t>- производственные помещения пищеблока;</a:t>
            </a:r>
            <a:endParaRPr lang="ru-RU" sz="32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3200" b="1" strike="noStrike" spc="-1" dirty="0">
                <a:solidFill>
                  <a:srgbClr val="000000"/>
                </a:solidFill>
                <a:latin typeface="PT Astra Serif"/>
                <a:ea typeface="Courier New"/>
              </a:rPr>
              <a:t>- обеденный зал;</a:t>
            </a:r>
            <a:endParaRPr lang="ru-RU" sz="32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3200" b="1" strike="noStrike" spc="-1" dirty="0">
                <a:solidFill>
                  <a:srgbClr val="000000"/>
                </a:solidFill>
                <a:latin typeface="PT Astra Serif"/>
                <a:ea typeface="Courier New"/>
              </a:rPr>
              <a:t>- рабочие места сотрудников пищеблока.</a:t>
            </a:r>
            <a:endParaRPr lang="ru-RU" sz="32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3200" b="0" strike="noStrike" spc="-1" dirty="0"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lang="ru-RU" sz="3200" b="1" strike="noStrike" spc="-1" dirty="0">
                <a:solidFill>
                  <a:srgbClr val="2A6099"/>
                </a:solidFill>
                <a:latin typeface="PT Astra Serif"/>
                <a:ea typeface="Courier New"/>
              </a:rPr>
              <a:t>Измерения проводятся 1 раз в год </a:t>
            </a:r>
            <a:endParaRPr lang="ru-RU" sz="3200" b="0" strike="noStrike" spc="-1" dirty="0"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lang="ru-RU" sz="3200" b="1" strike="noStrike" spc="-1" dirty="0">
                <a:solidFill>
                  <a:srgbClr val="2A6099"/>
                </a:solidFill>
                <a:latin typeface="PT Astra Serif"/>
                <a:ea typeface="Courier New"/>
              </a:rPr>
              <a:t>(дополнительно: после реконструкции)</a:t>
            </a:r>
            <a:endParaRPr lang="ru-RU" sz="3200" b="0" strike="noStrike" spc="-1" dirty="0">
              <a:latin typeface="XO Oriel"/>
            </a:endParaRPr>
          </a:p>
          <a:p>
            <a:pPr algn="ctr">
              <a:lnSpc>
                <a:spcPct val="100000"/>
              </a:lnSpc>
            </a:pPr>
            <a:endParaRPr lang="ru-RU" sz="32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32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400" b="1" strike="noStrike" spc="-1" dirty="0">
                <a:solidFill>
                  <a:srgbClr val="C9211E"/>
                </a:solidFill>
                <a:latin typeface="PT Astra Serif"/>
                <a:ea typeface="DejaVu Sans"/>
              </a:rPr>
              <a:t>СП 2.4.3648-20 п. 2.8.5, 2.8.6</a:t>
            </a:r>
            <a:endParaRPr lang="ru-RU" sz="24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400" b="1" strike="noStrike" spc="-1" dirty="0">
                <a:solidFill>
                  <a:srgbClr val="C9211E"/>
                </a:solidFill>
                <a:latin typeface="PT Astra Serif"/>
                <a:ea typeface="DejaVu Sans"/>
              </a:rPr>
              <a:t>СанПиН 1.2.3685-21 </a:t>
            </a:r>
            <a:r>
              <a:rPr lang="ru-RU" sz="2400" b="1" strike="noStrike" spc="-1" dirty="0" err="1">
                <a:solidFill>
                  <a:srgbClr val="C9211E"/>
                </a:solidFill>
                <a:latin typeface="PT Astra Serif"/>
                <a:ea typeface="DejaVu Sans"/>
              </a:rPr>
              <a:t>главаV</a:t>
            </a:r>
            <a:r>
              <a:rPr lang="ru-RU" sz="2400" b="1" strike="noStrike" spc="-1" dirty="0">
                <a:solidFill>
                  <a:srgbClr val="C9211E"/>
                </a:solidFill>
                <a:latin typeface="PT Astra Serif"/>
                <a:ea typeface="DejaVu Sans"/>
              </a:rPr>
              <a:t> таблица 5.25</a:t>
            </a:r>
            <a:endParaRPr lang="ru-RU" sz="24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28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2800" b="0" strike="noStrike" spc="-1" dirty="0">
              <a:latin typeface="XO Oriel"/>
            </a:endParaRPr>
          </a:p>
        </p:txBody>
      </p:sp>
      <p:sp>
        <p:nvSpPr>
          <p:cNvPr id="558" name="Line 4"/>
          <p:cNvSpPr/>
          <p:nvPr/>
        </p:nvSpPr>
        <p:spPr>
          <a:xfrm flipV="1">
            <a:off x="513720" y="4982290"/>
            <a:ext cx="11232000" cy="31680"/>
          </a:xfrm>
          <a:prstGeom prst="line">
            <a:avLst/>
          </a:prstGeom>
          <a:ln w="76320">
            <a:solidFill>
              <a:srgbClr val="2A6099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559" name="CustomShape 5"/>
          <p:cNvSpPr/>
          <p:nvPr/>
        </p:nvSpPr>
        <p:spPr>
          <a:xfrm>
            <a:off x="670680" y="213120"/>
            <a:ext cx="8318880" cy="1144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ru-RU" sz="3600" b="1" strike="noStrike" spc="-1">
                <a:solidFill>
                  <a:srgbClr val="FFFFFF"/>
                </a:solidFill>
                <a:latin typeface="Source Sans Pro Black"/>
                <a:ea typeface="DejaVu Sans"/>
              </a:rPr>
              <a:t>	Инструментальные замеры</a:t>
            </a:r>
            <a:endParaRPr lang="ru-RU" sz="3600" b="0" strike="noStrike" spc="-1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3600" b="1" strike="noStrike" spc="-1">
                <a:solidFill>
                  <a:srgbClr val="FFFFFF"/>
                </a:solidFill>
                <a:latin typeface="Source Sans Pro Black"/>
                <a:ea typeface="DejaVu Sans"/>
              </a:rPr>
              <a:t> искусственной освещенности </a:t>
            </a:r>
            <a:endParaRPr lang="ru-RU" sz="3600" b="0" strike="noStrike" spc="-1">
              <a:latin typeface="XO Oriel"/>
            </a:endParaRPr>
          </a:p>
        </p:txBody>
      </p:sp>
      <p:pic>
        <p:nvPicPr>
          <p:cNvPr id="560" name="Рисунок 559"/>
          <p:cNvPicPr/>
          <p:nvPr/>
        </p:nvPicPr>
        <p:blipFill>
          <a:blip r:embed="rId2" cstate="print"/>
          <a:stretch/>
        </p:blipFill>
        <p:spPr>
          <a:xfrm>
            <a:off x="8184232" y="5182513"/>
            <a:ext cx="3051557" cy="1680574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1" name="CustomShape 1"/>
          <p:cNvSpPr/>
          <p:nvPr/>
        </p:nvSpPr>
        <p:spPr>
          <a:xfrm>
            <a:off x="0" y="261000"/>
            <a:ext cx="9644760" cy="1186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3600" b="1" strike="noStrike" spc="-1">
                <a:solidFill>
                  <a:srgbClr val="FFFFFF"/>
                </a:solidFill>
                <a:latin typeface="Source Sans Pro Black"/>
                <a:ea typeface="DejaVu Sans"/>
              </a:rPr>
              <a:t>Инструментальные измерения параметров микроклимата</a:t>
            </a:r>
            <a:endParaRPr lang="ru-RU" sz="3600" b="0" strike="noStrike" spc="-1">
              <a:latin typeface="XO Oriel"/>
            </a:endParaRPr>
          </a:p>
        </p:txBody>
      </p:sp>
      <p:sp>
        <p:nvSpPr>
          <p:cNvPr id="562" name="CustomShape 2"/>
          <p:cNvSpPr/>
          <p:nvPr/>
        </p:nvSpPr>
        <p:spPr>
          <a:xfrm>
            <a:off x="348120" y="818280"/>
            <a:ext cx="11607120" cy="643107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endParaRPr lang="ru-RU" sz="1800" b="0" strike="noStrike" spc="-1" dirty="0" smtClean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1800" b="0" strike="noStrike" spc="-1" dirty="0" smtClean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1800" b="0" strike="noStrike" spc="-1" dirty="0" smtClean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3600" b="1" strike="noStrike" spc="-1" dirty="0" smtClean="0">
                <a:solidFill>
                  <a:srgbClr val="000000"/>
                </a:solidFill>
                <a:latin typeface="PT Astra Serif"/>
                <a:ea typeface="Courier New"/>
              </a:rPr>
              <a:t>- </a:t>
            </a:r>
            <a:r>
              <a:rPr lang="ru-RU" sz="3600" b="1" strike="noStrike" spc="-1" dirty="0">
                <a:solidFill>
                  <a:srgbClr val="000000"/>
                </a:solidFill>
                <a:latin typeface="PT Astra Serif"/>
                <a:ea typeface="Courier New"/>
              </a:rPr>
              <a:t>производственные помещения пищеблока;</a:t>
            </a:r>
            <a:endParaRPr lang="ru-RU" sz="36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3600" b="1" strike="noStrike" spc="-1" dirty="0">
                <a:solidFill>
                  <a:srgbClr val="000000"/>
                </a:solidFill>
                <a:latin typeface="PT Astra Serif"/>
                <a:ea typeface="Courier New"/>
              </a:rPr>
              <a:t>- обеденный зал;</a:t>
            </a:r>
            <a:endParaRPr lang="ru-RU" sz="3600" b="0" strike="noStrike" spc="-1" dirty="0">
              <a:latin typeface="XO Oriel"/>
            </a:endParaRPr>
          </a:p>
          <a:p>
            <a:pPr marL="571500" indent="-571500">
              <a:lnSpc>
                <a:spcPct val="100000"/>
              </a:lnSpc>
              <a:buFontTx/>
              <a:buChar char="-"/>
            </a:pPr>
            <a:r>
              <a:rPr lang="ru-RU" sz="3600" b="1" strike="noStrike" spc="-1" dirty="0" smtClean="0">
                <a:solidFill>
                  <a:srgbClr val="000000"/>
                </a:solidFill>
                <a:latin typeface="PT Astra Serif"/>
                <a:ea typeface="Courier New"/>
              </a:rPr>
              <a:t>рабочие </a:t>
            </a:r>
            <a:r>
              <a:rPr lang="ru-RU" sz="3600" b="1" strike="noStrike" spc="-1" dirty="0">
                <a:solidFill>
                  <a:srgbClr val="000000"/>
                </a:solidFill>
                <a:latin typeface="PT Astra Serif"/>
                <a:ea typeface="Courier New"/>
              </a:rPr>
              <a:t>места сотрудников пищеблока</a:t>
            </a:r>
            <a:r>
              <a:rPr lang="ru-RU" sz="3600" b="1" strike="noStrike" spc="-1" dirty="0" smtClean="0">
                <a:solidFill>
                  <a:srgbClr val="000000"/>
                </a:solidFill>
                <a:latin typeface="PT Astra Serif"/>
                <a:ea typeface="Courier New"/>
              </a:rPr>
              <a:t>.</a:t>
            </a:r>
          </a:p>
          <a:p>
            <a:pPr marL="571500" indent="-571500">
              <a:lnSpc>
                <a:spcPct val="100000"/>
              </a:lnSpc>
              <a:buFontTx/>
              <a:buChar char="-"/>
            </a:pPr>
            <a:endParaRPr lang="ru-RU" sz="3600" b="0" strike="noStrike" spc="-1" dirty="0"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lang="ru-RU" sz="3200" b="1" strike="noStrike" spc="-1" dirty="0">
                <a:solidFill>
                  <a:srgbClr val="2A6099"/>
                </a:solidFill>
                <a:latin typeface="PT Astra Serif"/>
                <a:ea typeface="Courier New"/>
              </a:rPr>
              <a:t>Измерения проводятся 2 раза в год </a:t>
            </a:r>
            <a:endParaRPr lang="ru-RU" sz="3200" b="0" strike="noStrike" spc="-1" dirty="0"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lang="ru-RU" sz="3200" b="1" strike="noStrike" spc="-1" dirty="0">
                <a:solidFill>
                  <a:srgbClr val="2A6099"/>
                </a:solidFill>
                <a:latin typeface="PT Astra Serif"/>
                <a:ea typeface="Courier New"/>
              </a:rPr>
              <a:t>- теплый и холодный период года.</a:t>
            </a:r>
            <a:endParaRPr lang="ru-RU" sz="3200" b="0" strike="noStrike" spc="-1" dirty="0"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lang="ru-RU" sz="2000" b="1" strike="noStrike" spc="-1" dirty="0">
                <a:solidFill>
                  <a:srgbClr val="2A6099"/>
                </a:solidFill>
                <a:latin typeface="PT Astra Serif"/>
                <a:ea typeface="Courier New"/>
              </a:rPr>
              <a:t>(температура воздуха, относительная влажность, скорость движения воздуха)</a:t>
            </a:r>
            <a:endParaRPr lang="ru-RU" sz="2000" b="0" strike="noStrike" spc="-1" dirty="0">
              <a:latin typeface="XO Oriel"/>
            </a:endParaRPr>
          </a:p>
          <a:p>
            <a:pPr algn="ctr">
              <a:lnSpc>
                <a:spcPct val="100000"/>
              </a:lnSpc>
            </a:pPr>
            <a:endParaRPr lang="ru-RU" sz="2600" b="0" strike="noStrike" spc="-1" dirty="0">
              <a:latin typeface="XO Oriel"/>
            </a:endParaRPr>
          </a:p>
          <a:p>
            <a:pPr algn="ctr">
              <a:lnSpc>
                <a:spcPct val="100000"/>
              </a:lnSpc>
            </a:pPr>
            <a:endParaRPr lang="ru-RU" sz="2600" b="0" strike="noStrike" spc="-1" dirty="0">
              <a:latin typeface="XO Oriel"/>
            </a:endParaRPr>
          </a:p>
          <a:p>
            <a:pPr algn="ctr">
              <a:lnSpc>
                <a:spcPct val="100000"/>
              </a:lnSpc>
            </a:pPr>
            <a:endParaRPr lang="ru-RU" sz="2600" b="0" strike="noStrike" spc="-1" dirty="0">
              <a:latin typeface="XO Oriel"/>
            </a:endParaRPr>
          </a:p>
          <a:p>
            <a:pPr algn="ctr">
              <a:lnSpc>
                <a:spcPct val="100000"/>
              </a:lnSpc>
            </a:pPr>
            <a:endParaRPr lang="ru-RU" sz="26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2600" b="0" strike="noStrike" spc="-1" dirty="0">
              <a:latin typeface="XO Oriel"/>
            </a:endParaRPr>
          </a:p>
        </p:txBody>
      </p:sp>
      <p:sp>
        <p:nvSpPr>
          <p:cNvPr id="563" name="CustomShape 3"/>
          <p:cNvSpPr/>
          <p:nvPr/>
        </p:nvSpPr>
        <p:spPr>
          <a:xfrm>
            <a:off x="308160" y="3762000"/>
            <a:ext cx="6342480" cy="26838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564" name="CustomShape 4"/>
          <p:cNvSpPr/>
          <p:nvPr/>
        </p:nvSpPr>
        <p:spPr>
          <a:xfrm>
            <a:off x="435240" y="5030280"/>
            <a:ext cx="9915840" cy="1207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endParaRPr lang="ru-RU" sz="1800" b="0" strike="noStrike" spc="-1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1800" b="0" strike="noStrike" spc="-1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800" b="1" strike="noStrike" spc="-1">
                <a:solidFill>
                  <a:srgbClr val="C9211E"/>
                </a:solidFill>
                <a:latin typeface="PT Astra Serif"/>
                <a:ea typeface="DejaVu Sans"/>
              </a:rPr>
              <a:t>СанПиН 2.3/2.4.3590-20 п. 2.13</a:t>
            </a:r>
            <a:endParaRPr lang="ru-RU" sz="2800" b="0" strike="noStrike" spc="-1">
              <a:latin typeface="XO Oriel"/>
            </a:endParaRPr>
          </a:p>
        </p:txBody>
      </p:sp>
      <p:sp>
        <p:nvSpPr>
          <p:cNvPr id="565" name="Line 5"/>
          <p:cNvSpPr/>
          <p:nvPr/>
        </p:nvSpPr>
        <p:spPr>
          <a:xfrm>
            <a:off x="435240" y="5446018"/>
            <a:ext cx="11407680" cy="0"/>
          </a:xfrm>
          <a:prstGeom prst="line">
            <a:avLst/>
          </a:prstGeom>
          <a:ln w="76320">
            <a:solidFill>
              <a:srgbClr val="3465A4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" name="CustomShape 1"/>
          <p:cNvSpPr/>
          <p:nvPr/>
        </p:nvSpPr>
        <p:spPr>
          <a:xfrm>
            <a:off x="261000" y="326520"/>
            <a:ext cx="11652120" cy="46890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567" name="CustomShape 2"/>
          <p:cNvSpPr/>
          <p:nvPr/>
        </p:nvSpPr>
        <p:spPr>
          <a:xfrm>
            <a:off x="258840" y="1365840"/>
            <a:ext cx="11827440" cy="1369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ru-RU" sz="2600" b="1" strike="noStrike" spc="-1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lang="ru-RU" sz="2800" b="1" strike="noStrike" spc="-1">
                <a:solidFill>
                  <a:srgbClr val="000000"/>
                </a:solidFill>
                <a:latin typeface="Arial"/>
                <a:ea typeface="DejaVu Sans"/>
              </a:rPr>
              <a:t>Измерения параметров микроклимата производятся на нескольких высотах над уровнем пола </a:t>
            </a:r>
            <a:endParaRPr lang="ru-RU" sz="2800" b="0" strike="noStrike" spc="-1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2800" b="0" strike="noStrike" spc="-1">
              <a:latin typeface="XO Oriel"/>
            </a:endParaRPr>
          </a:p>
        </p:txBody>
      </p:sp>
      <p:sp>
        <p:nvSpPr>
          <p:cNvPr id="569" name="CustomShape 3"/>
          <p:cNvSpPr/>
          <p:nvPr/>
        </p:nvSpPr>
        <p:spPr>
          <a:xfrm>
            <a:off x="609480" y="110456"/>
            <a:ext cx="10955160" cy="123110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 anchor="ctr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4000" b="1" strike="noStrike" spc="-1" dirty="0">
                <a:solidFill>
                  <a:srgbClr val="2A6099"/>
                </a:solidFill>
                <a:latin typeface="Arial"/>
                <a:ea typeface="DejaVu Sans"/>
              </a:rPr>
              <a:t>Проведение инструментальных </a:t>
            </a:r>
            <a:endParaRPr lang="ru-RU" sz="4000" b="1" strike="noStrike" spc="-1" dirty="0" smtClean="0">
              <a:solidFill>
                <a:srgbClr val="2A6099"/>
              </a:solidFill>
              <a:latin typeface="Arial"/>
              <a:ea typeface="DejaVu Sans"/>
            </a:endParaRPr>
          </a:p>
          <a:p>
            <a:pPr algn="ctr">
              <a:lnSpc>
                <a:spcPct val="100000"/>
              </a:lnSpc>
            </a:pPr>
            <a:r>
              <a:rPr lang="ru-RU" sz="4000" b="1" strike="noStrike" spc="-1" dirty="0" smtClean="0">
                <a:solidFill>
                  <a:srgbClr val="2A6099"/>
                </a:solidFill>
                <a:latin typeface="Arial"/>
                <a:ea typeface="DejaVu Sans"/>
              </a:rPr>
              <a:t>замеров </a:t>
            </a:r>
            <a:r>
              <a:rPr lang="ru-RU" sz="4000" b="1" strike="noStrike" spc="-1" dirty="0">
                <a:solidFill>
                  <a:srgbClr val="2A6099"/>
                </a:solidFill>
                <a:latin typeface="Arial"/>
                <a:ea typeface="DejaVu Sans"/>
              </a:rPr>
              <a:t>микроклимата</a:t>
            </a:r>
            <a:endParaRPr lang="ru-RU" sz="4000" b="0" strike="noStrike" spc="-1" dirty="0">
              <a:latin typeface="XO Oriel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0" y="4149875"/>
            <a:ext cx="12192000" cy="27097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68" name="Рисунок 368"/>
          <p:cNvPicPr/>
          <p:nvPr/>
        </p:nvPicPr>
        <p:blipFill>
          <a:blip r:embed="rId2"/>
          <a:stretch/>
        </p:blipFill>
        <p:spPr>
          <a:xfrm>
            <a:off x="820207" y="2421682"/>
            <a:ext cx="10484934" cy="42940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0" name="CustomShape 1"/>
          <p:cNvSpPr/>
          <p:nvPr/>
        </p:nvSpPr>
        <p:spPr>
          <a:xfrm>
            <a:off x="9360" y="181080"/>
            <a:ext cx="9853200" cy="1186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3600" b="1" strike="noStrike" spc="-1">
                <a:solidFill>
                  <a:srgbClr val="FFFFFF"/>
                </a:solidFill>
                <a:latin typeface="Source Sans Pro Black"/>
                <a:ea typeface="DejaVu Sans"/>
              </a:rPr>
              <a:t>Инструментальные замеры</a:t>
            </a:r>
            <a:endParaRPr lang="ru-RU" sz="3600" b="0" strike="noStrike" spc="-1"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lang="ru-RU" sz="3600" b="1" strike="noStrike" spc="-1">
                <a:solidFill>
                  <a:srgbClr val="FFFFFF"/>
                </a:solidFill>
                <a:latin typeface="Source Sans Pro Black"/>
                <a:ea typeface="DejaVu Sans"/>
              </a:rPr>
              <a:t> параметров шума и вибрации</a:t>
            </a:r>
            <a:endParaRPr lang="ru-RU" sz="3600" b="0" strike="noStrike" spc="-1">
              <a:latin typeface="XO Oriel"/>
            </a:endParaRPr>
          </a:p>
        </p:txBody>
      </p:sp>
      <p:sp>
        <p:nvSpPr>
          <p:cNvPr id="571" name="CustomShape 2"/>
          <p:cNvSpPr/>
          <p:nvPr/>
        </p:nvSpPr>
        <p:spPr>
          <a:xfrm>
            <a:off x="360000" y="1728000"/>
            <a:ext cx="11607120" cy="25880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ru-RU" sz="3200" b="1" strike="noStrike" spc="-1">
                <a:solidFill>
                  <a:srgbClr val="000000"/>
                </a:solidFill>
                <a:latin typeface="Arial"/>
                <a:ea typeface="DejaVu Sans"/>
              </a:rPr>
              <a:t>-  производственные цеха пищеблока;</a:t>
            </a:r>
            <a:endParaRPr lang="ru-RU" sz="3200" b="0" strike="noStrike" spc="-1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3200" b="0" strike="noStrike" spc="-1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3200" b="1" strike="noStrike" spc="-1">
                <a:solidFill>
                  <a:srgbClr val="000000"/>
                </a:solidFill>
                <a:latin typeface="Arial"/>
                <a:ea typeface="DejaVu Sans"/>
              </a:rPr>
              <a:t>-  рабочие места</a:t>
            </a:r>
            <a:endParaRPr lang="ru-RU" sz="3200" b="0" strike="noStrike" spc="-1">
              <a:latin typeface="XO Oriel"/>
            </a:endParaRPr>
          </a:p>
          <a:p>
            <a:pPr algn="ctr">
              <a:lnSpc>
                <a:spcPct val="100000"/>
              </a:lnSpc>
            </a:pPr>
            <a:endParaRPr lang="ru-RU" sz="3200" b="0" strike="noStrike" spc="-1"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lang="ru-RU" sz="3600" b="1" strike="noStrike" spc="-1">
                <a:solidFill>
                  <a:srgbClr val="2A6099"/>
                </a:solidFill>
                <a:latin typeface="PT Astra Serif"/>
                <a:ea typeface="Courier New"/>
              </a:rPr>
              <a:t>Измерения проводятся ежегодно</a:t>
            </a:r>
            <a:endParaRPr lang="ru-RU" sz="3600" b="0" strike="noStrike" spc="-1">
              <a:latin typeface="XO Oriel"/>
            </a:endParaRPr>
          </a:p>
        </p:txBody>
      </p:sp>
      <p:sp>
        <p:nvSpPr>
          <p:cNvPr id="572" name="CustomShape 3"/>
          <p:cNvSpPr/>
          <p:nvPr/>
        </p:nvSpPr>
        <p:spPr>
          <a:xfrm>
            <a:off x="308160" y="3762000"/>
            <a:ext cx="6342480" cy="26838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573" name="CustomShape 4"/>
          <p:cNvSpPr/>
          <p:nvPr/>
        </p:nvSpPr>
        <p:spPr>
          <a:xfrm>
            <a:off x="435240" y="5030280"/>
            <a:ext cx="9915840" cy="12070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endParaRPr lang="ru-RU" sz="1800" b="0" strike="noStrike" spc="-1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1800" b="0" strike="noStrike" spc="-1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800" b="1" strike="noStrike" spc="-1">
                <a:solidFill>
                  <a:srgbClr val="C9211E"/>
                </a:solidFill>
                <a:latin typeface="PT Astra Serif"/>
                <a:ea typeface="DejaVu Sans"/>
              </a:rPr>
              <a:t>СанПиН 2.3/2.4.3590-20 п.2.13</a:t>
            </a:r>
            <a:endParaRPr lang="ru-RU" sz="2800" b="0" strike="noStrike" spc="-1">
              <a:latin typeface="XO Oriel"/>
            </a:endParaRPr>
          </a:p>
        </p:txBody>
      </p:sp>
      <p:sp>
        <p:nvSpPr>
          <p:cNvPr id="574" name="Line 5"/>
          <p:cNvSpPr/>
          <p:nvPr/>
        </p:nvSpPr>
        <p:spPr>
          <a:xfrm>
            <a:off x="407368" y="4464000"/>
            <a:ext cx="11304000" cy="0"/>
          </a:xfrm>
          <a:prstGeom prst="line">
            <a:avLst/>
          </a:prstGeom>
          <a:ln w="76320">
            <a:solidFill>
              <a:srgbClr val="3465A4"/>
            </a:solidFill>
            <a:round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575" name="Рисунок 574"/>
          <p:cNvPicPr/>
          <p:nvPr/>
        </p:nvPicPr>
        <p:blipFill>
          <a:blip r:embed="rId2" cstate="print"/>
          <a:stretch/>
        </p:blipFill>
        <p:spPr>
          <a:xfrm>
            <a:off x="8976320" y="4680360"/>
            <a:ext cx="2662560" cy="2014560"/>
          </a:xfrm>
          <a:prstGeom prst="rect">
            <a:avLst/>
          </a:prstGeom>
          <a:ln>
            <a:noFill/>
          </a:ln>
        </p:spPr>
      </p:pic>
      <p:pic>
        <p:nvPicPr>
          <p:cNvPr id="576" name="Рисунок 575"/>
          <p:cNvPicPr/>
          <p:nvPr/>
        </p:nvPicPr>
        <p:blipFill>
          <a:blip r:embed="rId3" cstate="print"/>
          <a:stretch/>
        </p:blipFill>
        <p:spPr>
          <a:xfrm>
            <a:off x="9064880" y="1728000"/>
            <a:ext cx="2646488" cy="184581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77" name="Table 1"/>
          <p:cNvGraphicFramePr/>
          <p:nvPr>
            <p:extLst>
              <p:ext uri="{D42A27DB-BD31-4B8C-83A1-F6EECF244321}">
                <p14:modId xmlns:p14="http://schemas.microsoft.com/office/powerpoint/2010/main" val="409749248"/>
              </p:ext>
            </p:extLst>
          </p:nvPr>
        </p:nvGraphicFramePr>
        <p:xfrm>
          <a:off x="191344" y="1125538"/>
          <a:ext cx="11748960" cy="4740120"/>
        </p:xfrm>
        <a:graphic>
          <a:graphicData uri="http://schemas.openxmlformats.org/drawingml/2006/table">
            <a:tbl>
              <a:tblPr/>
              <a:tblGrid>
                <a:gridCol w="45147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98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999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360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1668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1" strike="noStrike" spc="-1" dirty="0">
                          <a:latin typeface="+mj-lt"/>
                        </a:rPr>
                        <a:t>Вид исследований</a:t>
                      </a:r>
                      <a:endParaRPr lang="ru-RU" sz="1600" b="0" strike="noStrike" spc="-1" dirty="0">
                        <a:latin typeface="+mj-lt"/>
                      </a:endParaRPr>
                    </a:p>
                  </a:txBody>
                  <a:tcPr marL="90000" marR="90000" anchor="ctr" anchorCtr="1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9999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1" strike="noStrike" spc="-1">
                          <a:latin typeface="+mj-lt"/>
                        </a:rPr>
                        <a:t>Объект исследования</a:t>
                      </a:r>
                      <a:endParaRPr lang="ru-RU" sz="1600" b="0" strike="noStrike" spc="-1">
                        <a:latin typeface="+mj-lt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1" strike="noStrike" spc="-1">
                          <a:latin typeface="+mj-lt"/>
                        </a:rPr>
                        <a:t> (обследования)</a:t>
                      </a:r>
                      <a:endParaRPr lang="ru-RU" sz="1600" b="0" strike="noStrike" spc="-1">
                        <a:latin typeface="+mj-lt"/>
                      </a:endParaRPr>
                    </a:p>
                  </a:txBody>
                  <a:tcPr marL="90000" marR="90000" anchor="ctr" anchorCtr="1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9999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1" strike="noStrike" spc="-1">
                          <a:latin typeface="+mj-lt"/>
                        </a:rPr>
                        <a:t>Количество</a:t>
                      </a:r>
                      <a:endParaRPr lang="ru-RU" sz="1600" b="0" strike="noStrike" spc="-1">
                        <a:latin typeface="+mj-lt"/>
                      </a:endParaRPr>
                    </a:p>
                  </a:txBody>
                  <a:tcPr marL="90000" marR="90000" anchor="ctr" anchorCtr="1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9999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1" strike="noStrike" spc="-1">
                          <a:latin typeface="+mj-lt"/>
                        </a:rPr>
                        <a:t>Кратность</a:t>
                      </a:r>
                      <a:endParaRPr lang="ru-RU" sz="1600" b="0" strike="noStrike" spc="-1">
                        <a:latin typeface="+mj-lt"/>
                      </a:endParaRPr>
                    </a:p>
                  </a:txBody>
                  <a:tcPr marL="90000" marR="90000" anchor="ctr" anchorCtr="1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9999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2452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ru-RU" sz="1600" b="0" strike="noStrike" spc="-1" dirty="0">
                        <a:latin typeface="+mj-lt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1" u="sng" strike="noStrike" spc="-1" dirty="0">
                          <a:solidFill>
                            <a:srgbClr val="FF0000"/>
                          </a:solidFill>
                          <a:uFillTx/>
                          <a:latin typeface="+mj-lt"/>
                        </a:rPr>
                        <a:t>Микробиологические исследования</a:t>
                      </a:r>
                      <a:r>
                        <a:rPr lang="ru-RU" sz="1600" b="1" strike="noStrike" spc="-1" dirty="0">
                          <a:solidFill>
                            <a:srgbClr val="FF0000"/>
                          </a:solidFill>
                          <a:latin typeface="+mj-lt"/>
                        </a:rPr>
                        <a:t> проб готовых блюд </a:t>
                      </a:r>
                      <a:endParaRPr lang="ru-RU" sz="1600" b="0" strike="noStrike" spc="-1" dirty="0">
                        <a:latin typeface="+mj-lt"/>
                      </a:endParaRPr>
                    </a:p>
                  </a:txBody>
                  <a:tcPr marL="90000" marR="90000" anchor="ctr" anchorCtr="1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ru-RU" sz="1600" b="0" strike="noStrike" spc="-1" dirty="0">
                        <a:latin typeface="+mj-lt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1" strike="noStrike" spc="-1" dirty="0">
                          <a:latin typeface="+mj-lt"/>
                        </a:rPr>
                        <a:t>Салаты, вторые блюда, гарниры, творожные, овощные блюда</a:t>
                      </a:r>
                      <a:endParaRPr lang="ru-RU" sz="1600" b="0" strike="noStrike" spc="-1" dirty="0">
                        <a:latin typeface="+mj-lt"/>
                      </a:endParaRPr>
                    </a:p>
                  </a:txBody>
                  <a:tcPr marL="90000" marR="90000" anchor="ctr" anchorCtr="1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ru-RU" sz="1600" b="0" strike="noStrike" spc="-1">
                        <a:latin typeface="+mj-lt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1" strike="noStrike" spc="-1">
                          <a:latin typeface="+mj-lt"/>
                        </a:rPr>
                        <a:t>2 - 3 блюда </a:t>
                      </a:r>
                      <a:endParaRPr lang="ru-RU" sz="1600" b="0" strike="noStrike" spc="-1">
                        <a:latin typeface="+mj-lt"/>
                      </a:endParaRPr>
                    </a:p>
                  </a:txBody>
                  <a:tcPr marL="90000" marR="90000" anchor="ctr" anchorCtr="1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ru-RU" sz="1600" b="0" strike="noStrike" spc="-1">
                        <a:latin typeface="+mj-lt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1" strike="noStrike" spc="-1">
                          <a:latin typeface="+mj-lt"/>
                        </a:rPr>
                        <a:t>2 раза в год</a:t>
                      </a:r>
                      <a:endParaRPr lang="ru-RU" sz="1600" b="0" strike="noStrike" spc="-1">
                        <a:latin typeface="+mj-lt"/>
                      </a:endParaRPr>
                    </a:p>
                  </a:txBody>
                  <a:tcPr marL="90000" marR="90000" anchor="ctr" anchorCtr="1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1248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ru-RU" sz="1600" b="0" strike="noStrike" spc="-1">
                        <a:latin typeface="+mj-lt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1" u="sng" strike="noStrike" spc="-1">
                          <a:solidFill>
                            <a:srgbClr val="FF0000"/>
                          </a:solidFill>
                          <a:uFillTx/>
                          <a:latin typeface="+mj-lt"/>
                        </a:rPr>
                        <a:t>Калорийность</a:t>
                      </a:r>
                      <a:r>
                        <a:rPr lang="ru-RU" sz="1600" b="1" strike="noStrike" spc="-1">
                          <a:solidFill>
                            <a:srgbClr val="FF0000"/>
                          </a:solidFill>
                          <a:latin typeface="+mj-lt"/>
                        </a:rPr>
                        <a:t>, выход блюд  соответствие химического состава блюд рецептуре</a:t>
                      </a:r>
                      <a:endParaRPr lang="ru-RU" sz="1600" b="0" strike="noStrike" spc="-1">
                        <a:latin typeface="+mj-lt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ru-RU" sz="1600" b="0" strike="noStrike" spc="-1">
                        <a:latin typeface="+mj-lt"/>
                      </a:endParaRPr>
                    </a:p>
                  </a:txBody>
                  <a:tcPr marL="90000" marR="90000" anchor="ctr" anchorCtr="1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ru-RU" sz="1600" b="0" strike="noStrike" spc="-1" dirty="0">
                        <a:latin typeface="+mj-lt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1" strike="noStrike" spc="-1" dirty="0">
                          <a:latin typeface="+mj-lt"/>
                        </a:rPr>
                        <a:t>Рацион питания</a:t>
                      </a:r>
                      <a:endParaRPr lang="ru-RU" sz="1600" b="0" strike="noStrike" spc="-1" dirty="0">
                        <a:latin typeface="+mj-lt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ru-RU" sz="1600" b="0" strike="noStrike" spc="-1" dirty="0">
                        <a:latin typeface="+mj-lt"/>
                      </a:endParaRPr>
                    </a:p>
                  </a:txBody>
                  <a:tcPr marL="90000" marR="90000" anchor="ctr" anchorCtr="1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1" strike="noStrike" spc="-1" dirty="0" smtClean="0">
                          <a:latin typeface="+mj-lt"/>
                        </a:rPr>
                        <a:t>1</a:t>
                      </a:r>
                      <a:endParaRPr lang="ru-RU" sz="1600" b="0" strike="noStrike" spc="-1" dirty="0">
                        <a:latin typeface="+mj-lt"/>
                      </a:endParaRPr>
                    </a:p>
                  </a:txBody>
                  <a:tcPr marL="90000" marR="90000" anchor="ctr" anchorCtr="1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1" strike="noStrike" spc="-1" dirty="0" smtClean="0">
                          <a:latin typeface="+mj-lt"/>
                        </a:rPr>
                        <a:t>1 </a:t>
                      </a:r>
                      <a:r>
                        <a:rPr lang="ru-RU" sz="1600" b="1" strike="noStrike" spc="-1" dirty="0">
                          <a:latin typeface="+mj-lt"/>
                        </a:rPr>
                        <a:t>раз в год</a:t>
                      </a:r>
                      <a:endParaRPr lang="ru-RU" sz="1600" b="0" strike="noStrike" spc="-1" dirty="0">
                        <a:latin typeface="+mj-lt"/>
                      </a:endParaRPr>
                    </a:p>
                  </a:txBody>
                  <a:tcPr marL="90000" marR="90000" anchor="ctr" anchorCtr="1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864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1" strike="noStrike" spc="-1" dirty="0" smtClean="0">
                          <a:latin typeface="+mj-lt"/>
                        </a:rPr>
                        <a:t>Микробиологические </a:t>
                      </a:r>
                      <a:r>
                        <a:rPr lang="ru-RU" sz="1600" b="1" strike="noStrike" spc="-1" dirty="0">
                          <a:latin typeface="+mj-lt"/>
                        </a:rPr>
                        <a:t>исследования </a:t>
                      </a:r>
                      <a:r>
                        <a:rPr lang="ru-RU" sz="1600" b="1" u="sng" strike="noStrike" spc="-1" dirty="0">
                          <a:solidFill>
                            <a:srgbClr val="FF0000"/>
                          </a:solidFill>
                          <a:uFillTx/>
                          <a:latin typeface="+mj-lt"/>
                        </a:rPr>
                        <a:t>смывов </a:t>
                      </a:r>
                      <a:r>
                        <a:rPr lang="ru-RU" sz="1600" b="1" strike="noStrike" spc="-1" dirty="0">
                          <a:solidFill>
                            <a:srgbClr val="FF0000"/>
                          </a:solidFill>
                          <a:latin typeface="+mj-lt"/>
                        </a:rPr>
                        <a:t>на наличие санитарно-показательной микрофлоры </a:t>
                      </a:r>
                      <a:r>
                        <a:rPr lang="ru-RU" sz="1600" b="1" u="sng" strike="noStrike" spc="-1" dirty="0">
                          <a:solidFill>
                            <a:srgbClr val="FF0000"/>
                          </a:solidFill>
                          <a:uFillTx/>
                          <a:latin typeface="+mj-lt"/>
                        </a:rPr>
                        <a:t>(БГКП)</a:t>
                      </a:r>
                      <a:endParaRPr lang="ru-RU" sz="1600" b="0" strike="noStrike" spc="-1" dirty="0">
                        <a:latin typeface="+mj-lt"/>
                      </a:endParaRPr>
                    </a:p>
                  </a:txBody>
                  <a:tcPr marL="90000" marR="90000" anchor="ctr" anchorCtr="1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1" strike="noStrike" spc="-1" dirty="0" smtClean="0">
                          <a:latin typeface="+mj-lt"/>
                        </a:rPr>
                        <a:t>Объекты </a:t>
                      </a:r>
                      <a:r>
                        <a:rPr lang="ru-RU" sz="1600" b="1" strike="noStrike" spc="-1" dirty="0">
                          <a:latin typeface="+mj-lt"/>
                        </a:rPr>
                        <a:t>производственного окружения, руки и спецодежда персонала</a:t>
                      </a:r>
                      <a:endParaRPr lang="ru-RU" sz="1600" b="0" strike="noStrike" spc="-1" dirty="0">
                        <a:latin typeface="+mj-lt"/>
                      </a:endParaRPr>
                    </a:p>
                  </a:txBody>
                  <a:tcPr marL="90000" marR="90000" anchor="ctr" anchorCtr="1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1" strike="noStrike" spc="-1" dirty="0" smtClean="0">
                          <a:latin typeface="+mj-lt"/>
                        </a:rPr>
                        <a:t>5 </a:t>
                      </a:r>
                      <a:r>
                        <a:rPr lang="ru-RU" sz="1600" b="1" strike="noStrike" spc="-1" dirty="0">
                          <a:latin typeface="+mj-lt"/>
                        </a:rPr>
                        <a:t>- 10 смывов</a:t>
                      </a:r>
                      <a:endParaRPr lang="ru-RU" sz="1600" b="0" strike="noStrike" spc="-1" dirty="0">
                        <a:latin typeface="+mj-lt"/>
                      </a:endParaRPr>
                    </a:p>
                  </a:txBody>
                  <a:tcPr marL="90000" marR="90000" anchor="ctr" anchorCtr="1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1" strike="noStrike" spc="-1" dirty="0" smtClean="0">
                          <a:latin typeface="+mj-lt"/>
                        </a:rPr>
                        <a:t>1 </a:t>
                      </a:r>
                      <a:r>
                        <a:rPr lang="ru-RU" sz="1600" b="1" strike="noStrike" spc="-1" dirty="0">
                          <a:latin typeface="+mj-lt"/>
                        </a:rPr>
                        <a:t>раз в год</a:t>
                      </a:r>
                      <a:endParaRPr lang="ru-RU" sz="1600" b="0" strike="noStrike" spc="-1" dirty="0">
                        <a:latin typeface="+mj-lt"/>
                      </a:endParaRPr>
                    </a:p>
                  </a:txBody>
                  <a:tcPr marL="90000" marR="90000" anchor="ctr" anchorCtr="1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78" name="CustomShape 2"/>
          <p:cNvSpPr/>
          <p:nvPr/>
        </p:nvSpPr>
        <p:spPr>
          <a:xfrm>
            <a:off x="174170" y="6022082"/>
            <a:ext cx="11907789" cy="573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ru-RU" sz="2000" b="1" i="1" strike="noStrike" spc="-1" dirty="0">
                <a:solidFill>
                  <a:srgbClr val="0000FF"/>
                </a:solidFill>
                <a:latin typeface="Times New Roman"/>
                <a:ea typeface="DejaVu Sans"/>
              </a:rPr>
              <a:t>Основание: МР 2.4.0179-20 «Рекомендации по организации питания обучающихся общеобразовательных организаций», Приложение 5</a:t>
            </a:r>
            <a:endParaRPr lang="ru-RU" sz="2000" b="0" strike="noStrike" spc="-1" dirty="0">
              <a:latin typeface="XO Oriel"/>
            </a:endParaRPr>
          </a:p>
        </p:txBody>
      </p:sp>
      <p:sp>
        <p:nvSpPr>
          <p:cNvPr id="579" name="CustomShape 3"/>
          <p:cNvSpPr/>
          <p:nvPr/>
        </p:nvSpPr>
        <p:spPr>
          <a:xfrm>
            <a:off x="72000" y="72000"/>
            <a:ext cx="12000960" cy="10872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3200" b="1" strike="noStrike" spc="-1" dirty="0">
                <a:solidFill>
                  <a:srgbClr val="C9211E"/>
                </a:solidFill>
                <a:latin typeface="Arial;sans-serif"/>
                <a:ea typeface="DejaVu Sans"/>
              </a:rPr>
              <a:t>Производственный контроль за организацией питания </a:t>
            </a:r>
            <a:endParaRPr lang="ru-RU" sz="3200" b="1" strike="noStrike" spc="-1" dirty="0" smtClean="0">
              <a:solidFill>
                <a:srgbClr val="C9211E"/>
              </a:solidFill>
              <a:latin typeface="Arial;sans-serif"/>
              <a:ea typeface="DejaVu Sans"/>
            </a:endParaRPr>
          </a:p>
          <a:p>
            <a:pPr algn="ctr">
              <a:lnSpc>
                <a:spcPct val="100000"/>
              </a:lnSpc>
            </a:pPr>
            <a:r>
              <a:rPr lang="ru-RU" sz="3200" b="1" strike="noStrike" spc="-1" dirty="0" smtClean="0">
                <a:solidFill>
                  <a:srgbClr val="C9211E"/>
                </a:solidFill>
                <a:latin typeface="Arial;sans-serif"/>
                <a:ea typeface="DejaVu Sans"/>
              </a:rPr>
              <a:t>в </a:t>
            </a:r>
            <a:r>
              <a:rPr lang="ru-RU" sz="3200" b="1" strike="noStrike" spc="-1" dirty="0">
                <a:solidFill>
                  <a:srgbClr val="C9211E"/>
                </a:solidFill>
                <a:latin typeface="Arial;sans-serif"/>
                <a:ea typeface="DejaVu Sans"/>
              </a:rPr>
              <a:t>образовательном учреждении</a:t>
            </a:r>
            <a:endParaRPr lang="ru-RU" sz="3200" b="0" strike="noStrike" spc="-1" dirty="0"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80" name="Table 1"/>
          <p:cNvGraphicFramePr/>
          <p:nvPr>
            <p:extLst>
              <p:ext uri="{D42A27DB-BD31-4B8C-83A1-F6EECF244321}">
                <p14:modId xmlns:p14="http://schemas.microsoft.com/office/powerpoint/2010/main" val="3558603596"/>
              </p:ext>
            </p:extLst>
          </p:nvPr>
        </p:nvGraphicFramePr>
        <p:xfrm>
          <a:off x="119336" y="549474"/>
          <a:ext cx="11889000" cy="5328000"/>
        </p:xfrm>
        <a:graphic>
          <a:graphicData uri="http://schemas.openxmlformats.org/drawingml/2006/table">
            <a:tbl>
              <a:tblPr/>
              <a:tblGrid>
                <a:gridCol w="45147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98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999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60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2196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1" strike="noStrike" spc="-1" dirty="0" smtClean="0">
                          <a:solidFill>
                            <a:srgbClr val="000000"/>
                          </a:solidFill>
                          <a:latin typeface="+mn-lt"/>
                        </a:rPr>
                        <a:t>Вид </a:t>
                      </a:r>
                      <a:r>
                        <a:rPr lang="ru-RU" sz="1600" b="1" strike="noStrike" spc="-1" dirty="0">
                          <a:solidFill>
                            <a:srgbClr val="000000"/>
                          </a:solidFill>
                          <a:latin typeface="+mn-lt"/>
                        </a:rPr>
                        <a:t>исследований</a:t>
                      </a:r>
                      <a:endParaRPr lang="ru-RU" sz="1600" b="0" strike="noStrike" spc="-1" dirty="0">
                        <a:latin typeface="+mn-lt"/>
                      </a:endParaRPr>
                    </a:p>
                  </a:txBody>
                  <a:tcPr marL="90000" marR="90000" anchor="ctr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9999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808"/>
                        </a:lnSpc>
                        <a:spcAft>
                          <a:spcPts val="850"/>
                        </a:spcAft>
                      </a:pPr>
                      <a:r>
                        <a:rPr lang="ru-RU" sz="1600" b="1" strike="noStrike" spc="-1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endParaRPr lang="ru-RU" sz="1600" b="0" strike="noStrike" spc="-1">
                        <a:latin typeface="+mn-lt"/>
                      </a:endParaRPr>
                    </a:p>
                    <a:p>
                      <a:pPr algn="ctr">
                        <a:lnSpc>
                          <a:spcPts val="808"/>
                        </a:lnSpc>
                        <a:spcAft>
                          <a:spcPts val="850"/>
                        </a:spcAft>
                      </a:pPr>
                      <a:r>
                        <a:rPr lang="ru-RU" sz="1600" b="1" strike="noStrike" spc="-1">
                          <a:solidFill>
                            <a:srgbClr val="000000"/>
                          </a:solidFill>
                          <a:latin typeface="+mn-lt"/>
                        </a:rPr>
                        <a:t>Объект</a:t>
                      </a:r>
                      <a:endParaRPr lang="ru-RU" sz="1600" b="0" strike="noStrike" spc="-1">
                        <a:latin typeface="+mn-lt"/>
                      </a:endParaRPr>
                    </a:p>
                    <a:p>
                      <a:pPr algn="ctr">
                        <a:lnSpc>
                          <a:spcPts val="808"/>
                        </a:lnSpc>
                        <a:spcAft>
                          <a:spcPts val="850"/>
                        </a:spcAft>
                      </a:pPr>
                      <a:r>
                        <a:rPr lang="ru-RU" sz="1600" b="1" strike="noStrike" spc="-1">
                          <a:solidFill>
                            <a:srgbClr val="000000"/>
                          </a:solidFill>
                          <a:latin typeface="+mn-lt"/>
                        </a:rPr>
                        <a:t> исследования</a:t>
                      </a:r>
                      <a:endParaRPr lang="ru-RU" sz="1600" b="0" strike="noStrike" spc="-1">
                        <a:latin typeface="+mn-lt"/>
                      </a:endParaRPr>
                    </a:p>
                    <a:p>
                      <a:pPr algn="ctr">
                        <a:lnSpc>
                          <a:spcPts val="808"/>
                        </a:lnSpc>
                        <a:spcAft>
                          <a:spcPts val="850"/>
                        </a:spcAft>
                      </a:pPr>
                      <a:r>
                        <a:rPr lang="ru-RU" sz="1600" b="1" strike="noStrike" spc="-1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endParaRPr lang="ru-RU" sz="1600" b="0" strike="noStrike" spc="-1">
                        <a:latin typeface="+mn-lt"/>
                      </a:endParaRPr>
                    </a:p>
                  </a:txBody>
                  <a:tcPr marL="90000" marR="90000" anchor="ctr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9999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808"/>
                        </a:lnSpc>
                        <a:spcAft>
                          <a:spcPts val="850"/>
                        </a:spcAft>
                      </a:pPr>
                      <a:endParaRPr lang="ru-RU" sz="1600" b="0" strike="noStrike" spc="-1">
                        <a:latin typeface="+mn-lt"/>
                      </a:endParaRPr>
                    </a:p>
                    <a:p>
                      <a:pPr algn="ctr">
                        <a:lnSpc>
                          <a:spcPts val="808"/>
                        </a:lnSpc>
                        <a:spcAft>
                          <a:spcPts val="850"/>
                        </a:spcAft>
                      </a:pPr>
                      <a:r>
                        <a:rPr lang="ru-RU" sz="1600" b="1" strike="noStrike" spc="-1">
                          <a:solidFill>
                            <a:srgbClr val="000000"/>
                          </a:solidFill>
                          <a:latin typeface="+mn-lt"/>
                        </a:rPr>
                        <a:t>Рекомендуемое </a:t>
                      </a:r>
                      <a:endParaRPr lang="ru-RU" sz="1600" b="0" strike="noStrike" spc="-1">
                        <a:latin typeface="+mn-lt"/>
                      </a:endParaRPr>
                    </a:p>
                    <a:p>
                      <a:pPr algn="ctr">
                        <a:lnSpc>
                          <a:spcPts val="808"/>
                        </a:lnSpc>
                        <a:spcAft>
                          <a:spcPts val="850"/>
                        </a:spcAft>
                      </a:pPr>
                      <a:r>
                        <a:rPr lang="ru-RU" sz="1600" b="1" strike="noStrike" spc="-1">
                          <a:solidFill>
                            <a:srgbClr val="000000"/>
                          </a:solidFill>
                          <a:latin typeface="+mn-lt"/>
                        </a:rPr>
                        <a:t>количество</a:t>
                      </a:r>
                      <a:endParaRPr lang="ru-RU" sz="1600" b="0" strike="noStrike" spc="-1">
                        <a:latin typeface="+mn-lt"/>
                      </a:endParaRPr>
                    </a:p>
                    <a:p>
                      <a:pPr algn="ctr">
                        <a:lnSpc>
                          <a:spcPts val="808"/>
                        </a:lnSpc>
                        <a:spcAft>
                          <a:spcPts val="850"/>
                        </a:spcAft>
                      </a:pPr>
                      <a:endParaRPr lang="ru-RU" sz="1600" b="0" strike="noStrike" spc="-1">
                        <a:latin typeface="+mn-lt"/>
                      </a:endParaRPr>
                    </a:p>
                  </a:txBody>
                  <a:tcPr marL="90000" marR="90000" anchor="ctr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9999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808"/>
                        </a:lnSpc>
                        <a:spcAft>
                          <a:spcPts val="850"/>
                        </a:spcAft>
                      </a:pPr>
                      <a:endParaRPr lang="ru-RU" sz="1600" b="0" strike="noStrike" spc="-1" dirty="0">
                        <a:latin typeface="+mn-lt"/>
                      </a:endParaRPr>
                    </a:p>
                    <a:p>
                      <a:pPr algn="ctr">
                        <a:lnSpc>
                          <a:spcPts val="808"/>
                        </a:lnSpc>
                        <a:spcAft>
                          <a:spcPts val="850"/>
                        </a:spcAft>
                      </a:pPr>
                      <a:r>
                        <a:rPr lang="ru-RU" sz="1600" b="1" strike="noStrike" spc="-1" dirty="0">
                          <a:solidFill>
                            <a:srgbClr val="000000"/>
                          </a:solidFill>
                          <a:latin typeface="+mn-lt"/>
                        </a:rPr>
                        <a:t>Кратность</a:t>
                      </a:r>
                      <a:endParaRPr lang="ru-RU" sz="1600" b="0" strike="noStrike" spc="-1" dirty="0">
                        <a:latin typeface="+mn-lt"/>
                      </a:endParaRPr>
                    </a:p>
                  </a:txBody>
                  <a:tcPr marL="90000" marR="90000" anchor="ctr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9999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976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ru-RU" sz="1600" b="1" strike="noStrike" spc="-1" dirty="0">
                          <a:latin typeface="+mn-lt"/>
                        </a:rPr>
                        <a:t>Микробиологические исследования </a:t>
                      </a:r>
                      <a:r>
                        <a:rPr lang="ru-RU" sz="1600" b="1" u="sng" strike="noStrike" spc="-1" dirty="0">
                          <a:solidFill>
                            <a:srgbClr val="FF4000"/>
                          </a:solidFill>
                          <a:uFillTx/>
                          <a:latin typeface="+mn-lt"/>
                        </a:rPr>
                        <a:t>сырой продукции</a:t>
                      </a:r>
                      <a:endParaRPr lang="ru-RU" sz="1600" b="0" strike="noStrike" spc="-1" dirty="0">
                        <a:latin typeface="+mn-lt"/>
                      </a:endParaRPr>
                    </a:p>
                  </a:txBody>
                  <a:tcPr marL="90000" marR="90000" anchor="ctr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ru-RU" sz="1600" b="1" strike="noStrike" spc="-1" dirty="0">
                          <a:latin typeface="+mn-lt"/>
                        </a:rPr>
                        <a:t>мясная продукция, </a:t>
                      </a:r>
                      <a:r>
                        <a:rPr lang="ru-RU" sz="1600" b="1" strike="noStrike" spc="-1" dirty="0" smtClean="0">
                          <a:latin typeface="+mn-lt"/>
                        </a:rPr>
                        <a:t>мясо </a:t>
                      </a:r>
                      <a:r>
                        <a:rPr lang="ru-RU" sz="1600" b="1" strike="noStrike" spc="-1" dirty="0">
                          <a:latin typeface="+mn-lt"/>
                        </a:rPr>
                        <a:t>птицы</a:t>
                      </a:r>
                      <a:endParaRPr lang="ru-RU" sz="1600" b="0" strike="noStrike" spc="-1" dirty="0">
                        <a:latin typeface="+mn-lt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ru-RU" sz="1600" b="1" strike="noStrike" spc="-1" dirty="0">
                          <a:latin typeface="+mn-lt"/>
                        </a:rPr>
                        <a:t>рыба</a:t>
                      </a:r>
                      <a:endParaRPr lang="ru-RU" sz="1600" b="0" strike="noStrike" spc="-1" dirty="0">
                        <a:latin typeface="+mn-lt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ru-RU" sz="1600" b="1" strike="noStrike" spc="-1" dirty="0">
                          <a:latin typeface="+mn-lt"/>
                        </a:rPr>
                        <a:t>молочные продукты</a:t>
                      </a:r>
                      <a:endParaRPr lang="ru-RU" sz="1600" b="0" strike="noStrike" spc="-1" dirty="0">
                        <a:latin typeface="+mn-lt"/>
                      </a:endParaRPr>
                    </a:p>
                  </a:txBody>
                  <a:tcPr marL="90000" marR="90000" anchor="ctr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ru-RU" sz="1600" b="1" strike="noStrike" spc="-1">
                          <a:solidFill>
                            <a:srgbClr val="333333"/>
                          </a:solidFill>
                          <a:latin typeface="+mn-lt"/>
                        </a:rPr>
                        <a:t> 1-2 пробы</a:t>
                      </a:r>
                      <a:endParaRPr lang="ru-RU" sz="1600" b="0" strike="noStrike" spc="-1">
                        <a:latin typeface="+mn-lt"/>
                      </a:endParaRPr>
                    </a:p>
                  </a:txBody>
                  <a:tcPr marL="90000" marR="90000" anchor="ctr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ru-RU" sz="1600" b="1" strike="noStrike" spc="-1">
                          <a:solidFill>
                            <a:srgbClr val="333333"/>
                          </a:solidFill>
                          <a:latin typeface="+mn-lt"/>
                        </a:rPr>
                        <a:t>1 раз в год</a:t>
                      </a:r>
                      <a:endParaRPr lang="ru-RU" sz="1600" b="0" strike="noStrike" spc="-1">
                        <a:latin typeface="+mn-lt"/>
                      </a:endParaRPr>
                    </a:p>
                  </a:txBody>
                  <a:tcPr marL="90000" marR="90000" anchor="ctr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171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ru-RU" sz="1600" b="1" strike="noStrike" spc="-1" dirty="0">
                          <a:latin typeface="+mn-lt"/>
                        </a:rPr>
                        <a:t>Исследования</a:t>
                      </a:r>
                      <a:r>
                        <a:rPr lang="ru-RU" sz="1600" b="1" u="sng" strike="noStrike" spc="-1" dirty="0">
                          <a:solidFill>
                            <a:srgbClr val="FF4000"/>
                          </a:solidFill>
                          <a:uFillTx/>
                          <a:latin typeface="+mn-lt"/>
                        </a:rPr>
                        <a:t> плодоовощной </a:t>
                      </a:r>
                      <a:r>
                        <a:rPr lang="ru-RU" sz="1600" b="1" u="sng" strike="noStrike" spc="-1" dirty="0" smtClean="0">
                          <a:solidFill>
                            <a:srgbClr val="FF4000"/>
                          </a:solidFill>
                          <a:uFillTx/>
                          <a:latin typeface="+mn-lt"/>
                        </a:rPr>
                        <a:t>продукции </a:t>
                      </a:r>
                      <a:r>
                        <a:rPr lang="ru-RU" sz="1600" b="1" strike="noStrike" spc="-1" dirty="0">
                          <a:solidFill>
                            <a:srgbClr val="FF4000"/>
                          </a:solidFill>
                          <a:latin typeface="+mn-lt"/>
                        </a:rPr>
                        <a:t>на содержание нитратов</a:t>
                      </a:r>
                      <a:endParaRPr lang="ru-RU" sz="1600" b="0" strike="noStrike" spc="-1" dirty="0">
                        <a:latin typeface="+mn-lt"/>
                      </a:endParaRPr>
                    </a:p>
                  </a:txBody>
                  <a:tcPr marL="90000" marR="90000" anchor="ctr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ru-RU" sz="1600" b="1" strike="noStrike" spc="-1" dirty="0">
                          <a:latin typeface="+mn-lt"/>
                        </a:rPr>
                        <a:t>фрукты</a:t>
                      </a:r>
                      <a:endParaRPr lang="ru-RU" sz="1600" b="0" strike="noStrike" spc="-1" dirty="0">
                        <a:latin typeface="+mn-lt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ru-RU" sz="1600" b="1" strike="noStrike" spc="-1" dirty="0">
                          <a:latin typeface="+mn-lt"/>
                        </a:rPr>
                        <a:t>овощи </a:t>
                      </a:r>
                      <a:endParaRPr lang="ru-RU" sz="1600" b="0" strike="noStrike" spc="-1" dirty="0">
                        <a:latin typeface="+mn-lt"/>
                      </a:endParaRPr>
                    </a:p>
                  </a:txBody>
                  <a:tcPr marL="90000" marR="90000" anchor="ctr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ru-RU" sz="1600" b="1" strike="noStrike" spc="-1">
                          <a:solidFill>
                            <a:srgbClr val="333333"/>
                          </a:solidFill>
                          <a:latin typeface="+mn-lt"/>
                        </a:rPr>
                        <a:t>1-2 пробы</a:t>
                      </a:r>
                      <a:endParaRPr lang="ru-RU" sz="1600" b="0" strike="noStrike" spc="-1">
                        <a:latin typeface="+mn-lt"/>
                      </a:endParaRPr>
                    </a:p>
                  </a:txBody>
                  <a:tcPr marL="90000" marR="90000" anchor="ctr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ru-RU" sz="1600" b="1" strike="noStrike" spc="-1" dirty="0">
                          <a:solidFill>
                            <a:srgbClr val="333333"/>
                          </a:solidFill>
                          <a:latin typeface="+mn-lt"/>
                        </a:rPr>
                        <a:t>1 раз в год</a:t>
                      </a:r>
                      <a:endParaRPr lang="ru-RU" sz="1600" b="0" strike="noStrike" spc="-1" dirty="0">
                        <a:latin typeface="+mn-lt"/>
                      </a:endParaRPr>
                    </a:p>
                  </a:txBody>
                  <a:tcPr marL="90000" marR="90000" anchor="ctr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912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600" b="1" strike="noStrike" spc="-1">
                          <a:latin typeface="+mn-lt"/>
                        </a:rPr>
                        <a:t>Санитарно-химические исследования </a:t>
                      </a:r>
                      <a:r>
                        <a:rPr lang="ru-RU" sz="1600" b="1" u="sng" strike="noStrike" spc="-1">
                          <a:solidFill>
                            <a:srgbClr val="FF4000"/>
                          </a:solidFill>
                          <a:uFillTx/>
                          <a:latin typeface="+mn-lt"/>
                        </a:rPr>
                        <a:t>сырой продукции</a:t>
                      </a:r>
                      <a:r>
                        <a:rPr lang="ru-RU" sz="1600" b="1" strike="noStrike" spc="-1">
                          <a:solidFill>
                            <a:srgbClr val="FF4000"/>
                          </a:solidFill>
                          <a:latin typeface="+mn-lt"/>
                        </a:rPr>
                        <a:t> </a:t>
                      </a:r>
                      <a:endParaRPr lang="ru-RU" sz="1600" b="0" strike="noStrike" spc="-1">
                        <a:latin typeface="+mn-lt"/>
                      </a:endParaRPr>
                    </a:p>
                  </a:txBody>
                  <a:tcPr marL="90000" marR="90000" anchor="ctr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ru-RU" sz="1600" b="1" strike="noStrike" spc="-1" dirty="0">
                          <a:latin typeface="+mn-lt"/>
                        </a:rPr>
                        <a:t>мясная продукция</a:t>
                      </a:r>
                      <a:endParaRPr lang="ru-RU" sz="1600" b="0" strike="noStrike" spc="-1" dirty="0">
                        <a:latin typeface="+mn-lt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ru-RU" sz="1600" b="1" strike="noStrike" spc="-1" dirty="0">
                          <a:latin typeface="+mn-lt"/>
                        </a:rPr>
                        <a:t>рыба </a:t>
                      </a:r>
                      <a:endParaRPr lang="ru-RU" sz="1600" b="0" strike="noStrike" spc="-1" dirty="0">
                        <a:latin typeface="+mn-lt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ru-RU" sz="1600" b="1" strike="noStrike" spc="-1" dirty="0">
                          <a:latin typeface="+mn-lt"/>
                        </a:rPr>
                        <a:t>молочные продукты (в </a:t>
                      </a:r>
                      <a:r>
                        <a:rPr lang="ru-RU" sz="1600" b="1" strike="noStrike" spc="-1" dirty="0" err="1">
                          <a:latin typeface="+mn-lt"/>
                        </a:rPr>
                        <a:t>т.ч</a:t>
                      </a:r>
                      <a:r>
                        <a:rPr lang="ru-RU" sz="1600" b="1" strike="noStrike" spc="-1" dirty="0">
                          <a:latin typeface="+mn-lt"/>
                        </a:rPr>
                        <a:t>. на жирно-кислотный состав)</a:t>
                      </a:r>
                      <a:endParaRPr lang="ru-RU" sz="1600" b="0" strike="noStrike" spc="-1" dirty="0">
                        <a:latin typeface="+mn-lt"/>
                      </a:endParaRPr>
                    </a:p>
                  </a:txBody>
                  <a:tcPr marL="90000" marR="90000" anchor="ctr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ru-RU" sz="1600" b="1" strike="noStrike" spc="-1" dirty="0">
                          <a:solidFill>
                            <a:srgbClr val="333333"/>
                          </a:solidFill>
                          <a:latin typeface="+mn-lt"/>
                        </a:rPr>
                        <a:t> 1-2 пробы</a:t>
                      </a:r>
                      <a:endParaRPr lang="ru-RU" sz="1600" b="0" strike="noStrike" spc="-1" dirty="0">
                        <a:latin typeface="+mn-lt"/>
                      </a:endParaRPr>
                    </a:p>
                  </a:txBody>
                  <a:tcPr marL="90000" marR="90000" anchor="ctr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ru-RU" sz="1600" b="1" strike="noStrike" spc="-1" dirty="0">
                          <a:solidFill>
                            <a:srgbClr val="333333"/>
                          </a:solidFill>
                          <a:latin typeface="+mn-lt"/>
                        </a:rPr>
                        <a:t>1 раз в год</a:t>
                      </a:r>
                      <a:endParaRPr lang="ru-RU" sz="1600" b="0" strike="noStrike" spc="-1" dirty="0">
                        <a:latin typeface="+mn-lt"/>
                      </a:endParaRPr>
                    </a:p>
                  </a:txBody>
                  <a:tcPr marL="90000" marR="90000" anchor="ctr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81" name="CustomShape 2"/>
          <p:cNvSpPr/>
          <p:nvPr/>
        </p:nvSpPr>
        <p:spPr>
          <a:xfrm>
            <a:off x="144000" y="6183000"/>
            <a:ext cx="11956320" cy="3492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582" name="CustomShape 3"/>
          <p:cNvSpPr/>
          <p:nvPr/>
        </p:nvSpPr>
        <p:spPr>
          <a:xfrm>
            <a:off x="11808000" y="6640560"/>
            <a:ext cx="261000" cy="12096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583" name="CustomShape 4"/>
          <p:cNvSpPr/>
          <p:nvPr/>
        </p:nvSpPr>
        <p:spPr>
          <a:xfrm>
            <a:off x="72000" y="5976000"/>
            <a:ext cx="12102840" cy="646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ru-RU" sz="2000" b="1" i="1" strike="noStrike" spc="-1">
                <a:solidFill>
                  <a:srgbClr val="0000FF"/>
                </a:solidFill>
                <a:latin typeface="Times New Roman"/>
                <a:ea typeface="DejaVu Sans"/>
              </a:rPr>
              <a:t>Основание: Технический регламент Таможенного союза ТР ТС 021/2011 «О безопасности пищевой продукции»</a:t>
            </a:r>
            <a:endParaRPr lang="ru-RU" sz="2000" b="0" strike="noStrike" spc="-1"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84" name="Table 1"/>
          <p:cNvGraphicFramePr/>
          <p:nvPr>
            <p:extLst>
              <p:ext uri="{D42A27DB-BD31-4B8C-83A1-F6EECF244321}">
                <p14:modId xmlns:p14="http://schemas.microsoft.com/office/powerpoint/2010/main" val="4105073495"/>
              </p:ext>
            </p:extLst>
          </p:nvPr>
        </p:nvGraphicFramePr>
        <p:xfrm>
          <a:off x="165960" y="432000"/>
          <a:ext cx="11889000" cy="5688000"/>
        </p:xfrm>
        <a:graphic>
          <a:graphicData uri="http://schemas.openxmlformats.org/drawingml/2006/table">
            <a:tbl>
              <a:tblPr/>
              <a:tblGrid>
                <a:gridCol w="45147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98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999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760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8388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1" strike="noStrike" spc="-1" dirty="0">
                          <a:solidFill>
                            <a:srgbClr val="000000"/>
                          </a:solidFill>
                          <a:latin typeface="+mj-lt"/>
                        </a:rPr>
                        <a:t>Вид исследований</a:t>
                      </a:r>
                      <a:endParaRPr lang="ru-RU" sz="1600" b="0" strike="noStrike" spc="-1" dirty="0">
                        <a:latin typeface="+mj-lt"/>
                      </a:endParaRPr>
                    </a:p>
                  </a:txBody>
                  <a:tcPr marL="90000" marR="90000" anchor="ctr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9999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808"/>
                        </a:lnSpc>
                        <a:spcAft>
                          <a:spcPts val="850"/>
                        </a:spcAft>
                      </a:pPr>
                      <a:r>
                        <a:rPr lang="ru-RU" sz="1600" b="1" strike="noStrike" spc="-1" dirty="0">
                          <a:solidFill>
                            <a:srgbClr val="000000"/>
                          </a:solidFill>
                          <a:latin typeface="+mj-lt"/>
                        </a:rPr>
                        <a:t>Объект исследования</a:t>
                      </a:r>
                      <a:endParaRPr lang="ru-RU" sz="1600" b="0" strike="noStrike" spc="-1" dirty="0">
                        <a:latin typeface="+mj-lt"/>
                      </a:endParaRPr>
                    </a:p>
                    <a:p>
                      <a:pPr algn="ctr">
                        <a:lnSpc>
                          <a:spcPts val="808"/>
                        </a:lnSpc>
                        <a:spcAft>
                          <a:spcPts val="850"/>
                        </a:spcAft>
                      </a:pPr>
                      <a:r>
                        <a:rPr lang="ru-RU" sz="1600" b="1" strike="noStrike" spc="-1" dirty="0">
                          <a:solidFill>
                            <a:srgbClr val="000000"/>
                          </a:solidFill>
                          <a:latin typeface="+mj-lt"/>
                        </a:rPr>
                        <a:t> (обследования)</a:t>
                      </a:r>
                      <a:endParaRPr lang="ru-RU" sz="1600" b="0" strike="noStrike" spc="-1" dirty="0">
                        <a:latin typeface="+mj-lt"/>
                      </a:endParaRPr>
                    </a:p>
                  </a:txBody>
                  <a:tcPr marL="90000" marR="90000" anchor="ctr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9999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808"/>
                        </a:lnSpc>
                        <a:spcAft>
                          <a:spcPts val="850"/>
                        </a:spcAft>
                      </a:pPr>
                      <a:r>
                        <a:rPr lang="ru-RU" sz="1600" b="1" strike="noStrike" spc="-1">
                          <a:solidFill>
                            <a:srgbClr val="000000"/>
                          </a:solidFill>
                          <a:latin typeface="+mj-lt"/>
                        </a:rPr>
                        <a:t>Количество</a:t>
                      </a:r>
                      <a:endParaRPr lang="ru-RU" sz="1600" b="0" strike="noStrike" spc="-1">
                        <a:latin typeface="+mj-lt"/>
                      </a:endParaRPr>
                    </a:p>
                  </a:txBody>
                  <a:tcPr marL="90000" marR="90000" anchor="ctr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9999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808"/>
                        </a:lnSpc>
                        <a:spcAft>
                          <a:spcPts val="850"/>
                        </a:spcAft>
                      </a:pPr>
                      <a:r>
                        <a:rPr lang="ru-RU" sz="1600" b="1" strike="noStrike" spc="-1">
                          <a:solidFill>
                            <a:srgbClr val="000000"/>
                          </a:solidFill>
                          <a:latin typeface="+mj-lt"/>
                        </a:rPr>
                        <a:t>Кратность</a:t>
                      </a:r>
                      <a:endParaRPr lang="ru-RU" sz="1600" b="0" strike="noStrike" spc="-1">
                        <a:latin typeface="+mj-lt"/>
                      </a:endParaRPr>
                    </a:p>
                  </a:txBody>
                  <a:tcPr marL="90000" marR="90000" anchor="ctr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9999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718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ru-RU" sz="1600" b="1" strike="noStrike" spc="-1" dirty="0">
                          <a:latin typeface="+mj-lt"/>
                        </a:rPr>
                        <a:t>Микробиологические исследования </a:t>
                      </a:r>
                      <a:r>
                        <a:rPr lang="ru-RU" sz="1600" b="1" u="sng" strike="noStrike" spc="-1" dirty="0">
                          <a:solidFill>
                            <a:srgbClr val="FF4000"/>
                          </a:solidFill>
                          <a:uFillTx/>
                          <a:latin typeface="+mj-lt"/>
                        </a:rPr>
                        <a:t>смывов </a:t>
                      </a:r>
                      <a:r>
                        <a:rPr lang="ru-RU" sz="1600" b="1" strike="noStrike" spc="-1" dirty="0">
                          <a:solidFill>
                            <a:srgbClr val="FF4000"/>
                          </a:solidFill>
                          <a:latin typeface="+mj-lt"/>
                        </a:rPr>
                        <a:t>на наличие возбудителей </a:t>
                      </a:r>
                      <a:r>
                        <a:rPr lang="ru-RU" sz="1600" b="1" u="sng" strike="noStrike" spc="-1" dirty="0" err="1">
                          <a:solidFill>
                            <a:srgbClr val="FF4000"/>
                          </a:solidFill>
                          <a:uFillTx/>
                          <a:latin typeface="+mj-lt"/>
                        </a:rPr>
                        <a:t>иерсиниозов</a:t>
                      </a:r>
                      <a:endParaRPr lang="ru-RU" sz="1600" b="0" strike="noStrike" spc="-1" dirty="0">
                        <a:latin typeface="+mj-lt"/>
                      </a:endParaRPr>
                    </a:p>
                  </a:txBody>
                  <a:tcPr marL="90000" marR="90000" anchor="ctr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ru-RU" sz="1600" b="1" strike="noStrike" spc="-1">
                          <a:latin typeface="+mj-lt"/>
                        </a:rPr>
                        <a:t>Оборудование, инвентарь в овощехранилищах и складах хранения овощей, цехе обработки овощей</a:t>
                      </a:r>
                      <a:endParaRPr lang="ru-RU" sz="1600" b="0" strike="noStrike" spc="-1">
                        <a:latin typeface="+mj-lt"/>
                      </a:endParaRPr>
                    </a:p>
                  </a:txBody>
                  <a:tcPr marL="90000" marR="90000" anchor="ctr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ru-RU" sz="1600" b="1" strike="noStrike" spc="-1">
                          <a:solidFill>
                            <a:srgbClr val="333333"/>
                          </a:solidFill>
                          <a:latin typeface="+mj-lt"/>
                        </a:rPr>
                        <a:t>5 - 10 смывов</a:t>
                      </a:r>
                      <a:endParaRPr lang="ru-RU" sz="1600" b="0" strike="noStrike" spc="-1">
                        <a:latin typeface="+mj-lt"/>
                      </a:endParaRPr>
                    </a:p>
                  </a:txBody>
                  <a:tcPr marL="90000" marR="90000" anchor="ctr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ru-RU" sz="1600" b="1" strike="noStrike" spc="-1">
                          <a:solidFill>
                            <a:srgbClr val="333333"/>
                          </a:solidFill>
                          <a:latin typeface="+mj-lt"/>
                        </a:rPr>
                        <a:t>1 раз в год</a:t>
                      </a:r>
                      <a:endParaRPr lang="ru-RU" sz="1600" b="0" strike="noStrike" spc="-1">
                        <a:latin typeface="+mj-lt"/>
                      </a:endParaRPr>
                    </a:p>
                  </a:txBody>
                  <a:tcPr marL="90000" marR="90000" anchor="ctr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992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ru-RU" sz="1600" b="1" strike="noStrike" spc="-1" dirty="0">
                          <a:latin typeface="+mj-lt"/>
                        </a:rPr>
                        <a:t>Исследования</a:t>
                      </a:r>
                      <a:r>
                        <a:rPr lang="ru-RU" sz="1600" b="1" u="sng" strike="noStrike" spc="-1" dirty="0">
                          <a:solidFill>
                            <a:srgbClr val="FF4000"/>
                          </a:solidFill>
                          <a:uFillTx/>
                          <a:latin typeface="+mj-lt"/>
                        </a:rPr>
                        <a:t> смывов </a:t>
                      </a:r>
                      <a:r>
                        <a:rPr lang="ru-RU" sz="1600" b="1" strike="noStrike" spc="-1" dirty="0">
                          <a:solidFill>
                            <a:srgbClr val="FF4000"/>
                          </a:solidFill>
                          <a:latin typeface="+mj-lt"/>
                        </a:rPr>
                        <a:t>на наличие </a:t>
                      </a:r>
                      <a:r>
                        <a:rPr lang="ru-RU" sz="1600" b="1" u="sng" strike="noStrike" spc="-1" dirty="0">
                          <a:solidFill>
                            <a:srgbClr val="FF4000"/>
                          </a:solidFill>
                          <a:uFillTx/>
                          <a:latin typeface="+mj-lt"/>
                        </a:rPr>
                        <a:t>яиц гельминтов</a:t>
                      </a:r>
                      <a:endParaRPr lang="ru-RU" sz="1600" b="0" strike="noStrike" spc="-1" dirty="0">
                        <a:latin typeface="+mj-lt"/>
                      </a:endParaRPr>
                    </a:p>
                  </a:txBody>
                  <a:tcPr marL="90000" marR="90000" anchor="ctr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ru-RU" sz="1600" b="1" strike="noStrike" spc="-1" dirty="0">
                          <a:latin typeface="+mj-lt"/>
                        </a:rPr>
                        <a:t>Оборудование, инвентарь, тара, </a:t>
                      </a:r>
                      <a:r>
                        <a:rPr lang="ru-RU" sz="1600" b="1" strike="noStrike" spc="-1" dirty="0" err="1">
                          <a:latin typeface="+mj-lt"/>
                        </a:rPr>
                        <a:t>руки,спецодежда</a:t>
                      </a:r>
                      <a:r>
                        <a:rPr lang="ru-RU" sz="1600" b="1" strike="noStrike" spc="-1" dirty="0">
                          <a:latin typeface="+mj-lt"/>
                        </a:rPr>
                        <a:t> персонала, сырые пищевые продукты (рыба, мясо, зелень)</a:t>
                      </a:r>
                      <a:endParaRPr lang="ru-RU" sz="1600" b="0" strike="noStrike" spc="-1" dirty="0">
                        <a:latin typeface="+mj-lt"/>
                      </a:endParaRPr>
                    </a:p>
                  </a:txBody>
                  <a:tcPr marL="90000" marR="90000" anchor="ctr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ru-RU" sz="1600" b="1" strike="noStrike" spc="-1" dirty="0">
                          <a:solidFill>
                            <a:srgbClr val="333333"/>
                          </a:solidFill>
                          <a:latin typeface="+mj-lt"/>
                        </a:rPr>
                        <a:t>5 смывов</a:t>
                      </a:r>
                      <a:endParaRPr lang="ru-RU" sz="1600" b="0" strike="noStrike" spc="-1" dirty="0">
                        <a:latin typeface="+mj-lt"/>
                      </a:endParaRPr>
                    </a:p>
                  </a:txBody>
                  <a:tcPr marL="90000" marR="90000" anchor="ctr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ru-RU" sz="1600" b="1" strike="noStrike" spc="-1">
                          <a:solidFill>
                            <a:srgbClr val="333333"/>
                          </a:solidFill>
                          <a:latin typeface="+mj-lt"/>
                        </a:rPr>
                        <a:t>1 раз в год</a:t>
                      </a:r>
                      <a:endParaRPr lang="ru-RU" sz="1600" b="0" strike="noStrike" spc="-1">
                        <a:latin typeface="+mj-lt"/>
                      </a:endParaRPr>
                    </a:p>
                  </a:txBody>
                  <a:tcPr marL="90000" marR="90000" anchor="ctr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330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ru-RU" sz="1600" b="1" strike="noStrike" spc="-1">
                          <a:latin typeface="+mj-lt"/>
                        </a:rPr>
                        <a:t>Исследования</a:t>
                      </a:r>
                      <a:r>
                        <a:rPr lang="ru-RU" sz="1600" b="1" u="sng" strike="noStrike" spc="-1">
                          <a:solidFill>
                            <a:srgbClr val="FF4000"/>
                          </a:solidFill>
                          <a:uFillTx/>
                          <a:latin typeface="+mj-lt"/>
                        </a:rPr>
                        <a:t> питьевой воды</a:t>
                      </a:r>
                      <a:r>
                        <a:rPr lang="ru-RU" sz="1600" b="1" strike="noStrike" spc="-1">
                          <a:solidFill>
                            <a:srgbClr val="FF4000"/>
                          </a:solidFill>
                          <a:latin typeface="+mj-lt"/>
                        </a:rPr>
                        <a:t> на соответствие требованиям санитарных норм, правил и гигиенических нормативов </a:t>
                      </a:r>
                      <a:r>
                        <a:rPr lang="ru-RU" sz="1600" b="1" u="sng" strike="noStrike" spc="-1">
                          <a:solidFill>
                            <a:srgbClr val="FF4000"/>
                          </a:solidFill>
                          <a:uFillTx/>
                          <a:latin typeface="+mj-lt"/>
                        </a:rPr>
                        <a:t>по химическим и микробиологическим показателям</a:t>
                      </a:r>
                      <a:endParaRPr lang="ru-RU" sz="1600" b="0" strike="noStrike" spc="-1">
                        <a:latin typeface="+mj-lt"/>
                      </a:endParaRPr>
                    </a:p>
                  </a:txBody>
                  <a:tcPr marL="90000" marR="90000" anchor="ctr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ru-RU" sz="1600" b="1" strike="noStrike" spc="-1" dirty="0">
                          <a:latin typeface="+mj-lt"/>
                        </a:rPr>
                        <a:t>Питьевая вода из разводящей сети помещений: моечных столовой и кухонной посуды; цехах: овощном, холодном, горячем, </a:t>
                      </a:r>
                      <a:r>
                        <a:rPr lang="ru-RU" sz="1600" b="1" strike="noStrike" spc="-1" dirty="0" err="1">
                          <a:latin typeface="+mj-lt"/>
                        </a:rPr>
                        <a:t>доготовочном</a:t>
                      </a:r>
                      <a:r>
                        <a:rPr lang="ru-RU" sz="1600" b="1" strike="noStrike" spc="-1" dirty="0">
                          <a:latin typeface="+mj-lt"/>
                        </a:rPr>
                        <a:t> (выборочно)</a:t>
                      </a:r>
                      <a:endParaRPr lang="ru-RU" sz="1600" b="0" strike="noStrike" spc="-1" dirty="0">
                        <a:latin typeface="+mj-lt"/>
                      </a:endParaRPr>
                    </a:p>
                  </a:txBody>
                  <a:tcPr marL="90000" marR="90000" anchor="ctr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ru-RU" sz="1600" b="1" strike="noStrike" spc="-1" dirty="0">
                          <a:solidFill>
                            <a:srgbClr val="333333"/>
                          </a:solidFill>
                          <a:latin typeface="+mj-lt"/>
                        </a:rPr>
                        <a:t>2 пробы</a:t>
                      </a:r>
                      <a:endParaRPr lang="ru-RU" sz="1600" b="0" strike="noStrike" spc="-1" dirty="0">
                        <a:latin typeface="+mj-lt"/>
                      </a:endParaRPr>
                    </a:p>
                  </a:txBody>
                  <a:tcPr marL="90000" marR="90000" anchor="ctr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50"/>
                        </a:spcAft>
                      </a:pPr>
                      <a:r>
                        <a:rPr lang="ru-RU" sz="1600" b="1" strike="noStrike" spc="-1" dirty="0">
                          <a:solidFill>
                            <a:srgbClr val="333333"/>
                          </a:solidFill>
                          <a:latin typeface="+mj-lt"/>
                        </a:rPr>
                        <a:t>1 раз в год</a:t>
                      </a:r>
                      <a:endParaRPr lang="ru-RU" sz="1600" b="0" strike="noStrike" spc="-1" dirty="0">
                        <a:latin typeface="+mj-lt"/>
                      </a:endParaRPr>
                    </a:p>
                  </a:txBody>
                  <a:tcPr marL="90000" marR="90000" anchor="ctr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85" name="CustomShape 2"/>
          <p:cNvSpPr/>
          <p:nvPr/>
        </p:nvSpPr>
        <p:spPr>
          <a:xfrm>
            <a:off x="144000" y="6183000"/>
            <a:ext cx="11956320" cy="3492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ru-RU" sz="2000" b="1" i="1" strike="noStrike" spc="-1">
                <a:solidFill>
                  <a:srgbClr val="0000FF"/>
                </a:solidFill>
                <a:latin typeface="Times New Roman"/>
                <a:ea typeface="DejaVu Sans"/>
              </a:rPr>
              <a:t>Основание: МР 2.4.0179-20 «Рекомендации по организации питания обучающихся общеобразовательных организаций», Приложение 5</a:t>
            </a:r>
            <a:endParaRPr lang="ru-RU" sz="2000" b="0" strike="noStrike" spc="-1"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6" name="CustomShape 1"/>
          <p:cNvSpPr/>
          <p:nvPr/>
        </p:nvSpPr>
        <p:spPr>
          <a:xfrm>
            <a:off x="72000" y="6120000"/>
            <a:ext cx="12009960" cy="573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587" name="CustomShape 2"/>
          <p:cNvSpPr/>
          <p:nvPr/>
        </p:nvSpPr>
        <p:spPr>
          <a:xfrm>
            <a:off x="72000" y="72000"/>
            <a:ext cx="12000960" cy="10872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3600" b="1" strike="noStrike" spc="-1" dirty="0">
                <a:solidFill>
                  <a:srgbClr val="FF0000"/>
                </a:solidFill>
                <a:latin typeface="Arial"/>
                <a:ea typeface="DejaVu Sans"/>
              </a:rPr>
              <a:t>Исследование проб готовых блюд</a:t>
            </a:r>
            <a:endParaRPr lang="ru-RU" sz="3600" b="0" strike="noStrike" spc="-1" dirty="0">
              <a:latin typeface="XO Oriel"/>
            </a:endParaRPr>
          </a:p>
          <a:p>
            <a:pPr algn="ctr">
              <a:lnSpc>
                <a:spcPct val="100000"/>
              </a:lnSpc>
            </a:pPr>
            <a:r>
              <a:rPr lang="ru-RU" sz="3600" b="1" strike="noStrike" spc="-1" dirty="0">
                <a:solidFill>
                  <a:srgbClr val="FF0000"/>
                </a:solidFill>
                <a:latin typeface="Arial"/>
                <a:ea typeface="DejaVu Sans"/>
              </a:rPr>
              <a:t> на микробиологические показатели </a:t>
            </a:r>
            <a:endParaRPr lang="ru-RU" sz="3600" b="0" strike="noStrike" spc="-1" dirty="0">
              <a:latin typeface="XO Oriel"/>
            </a:endParaRPr>
          </a:p>
        </p:txBody>
      </p:sp>
      <p:sp>
        <p:nvSpPr>
          <p:cNvPr id="588" name="CustomShape 3"/>
          <p:cNvSpPr/>
          <p:nvPr/>
        </p:nvSpPr>
        <p:spPr>
          <a:xfrm>
            <a:off x="407368" y="6097778"/>
            <a:ext cx="11521280" cy="7884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ru-RU" sz="1700" b="0" strike="noStrike" spc="-1" dirty="0">
                <a:solidFill>
                  <a:srgbClr val="111111"/>
                </a:solidFill>
                <a:latin typeface="+mj-lt"/>
                <a:ea typeface="DejaVu Sans"/>
              </a:rPr>
              <a:t>Для предотвращения размножения патогенных микроорганизмов готовые блюда</a:t>
            </a:r>
            <a:r>
              <a:rPr lang="ru-RU" sz="1700" b="1" strike="noStrike" spc="-1" dirty="0">
                <a:solidFill>
                  <a:srgbClr val="111111"/>
                </a:solidFill>
                <a:latin typeface="+mj-lt"/>
                <a:ea typeface="DejaVu Sans"/>
              </a:rPr>
              <a:t> </a:t>
            </a:r>
            <a:r>
              <a:rPr lang="ru-RU" sz="1700" b="1" u="sng" strike="noStrike" spc="-1" dirty="0">
                <a:solidFill>
                  <a:srgbClr val="111111"/>
                </a:solidFill>
                <a:uFillTx/>
                <a:latin typeface="+mj-lt"/>
                <a:ea typeface="DejaVu Sans"/>
              </a:rPr>
              <a:t>должны быть реализованы</a:t>
            </a:r>
            <a:r>
              <a:rPr lang="ru-RU" sz="1700" b="1" strike="noStrike" spc="-1" dirty="0">
                <a:solidFill>
                  <a:srgbClr val="111111"/>
                </a:solidFill>
                <a:latin typeface="+mj-lt"/>
                <a:ea typeface="DejaVu Sans"/>
              </a:rPr>
              <a:t> </a:t>
            </a:r>
            <a:r>
              <a:rPr lang="ru-RU" sz="1700" b="1" strike="noStrike" spc="-1" dirty="0">
                <a:solidFill>
                  <a:srgbClr val="C9211E"/>
                </a:solidFill>
                <a:latin typeface="+mj-lt"/>
                <a:ea typeface="DejaVu Sans"/>
              </a:rPr>
              <a:t>не позднее 2 часов</a:t>
            </a:r>
            <a:r>
              <a:rPr lang="ru-RU" sz="1700" b="1" strike="noStrike" spc="-1" dirty="0">
                <a:solidFill>
                  <a:srgbClr val="111111"/>
                </a:solidFill>
                <a:latin typeface="+mj-lt"/>
                <a:ea typeface="DejaVu Sans"/>
              </a:rPr>
              <a:t> </a:t>
            </a:r>
            <a:r>
              <a:rPr lang="ru-RU" sz="1700" b="0" strike="noStrike" spc="-1" dirty="0">
                <a:solidFill>
                  <a:srgbClr val="111111"/>
                </a:solidFill>
                <a:latin typeface="+mj-lt"/>
                <a:ea typeface="DejaVu Sans"/>
              </a:rPr>
              <a:t>с момента приготовления - СанПиН 2.3/2.4.3590-20 п. 8.1.2.8.</a:t>
            </a:r>
            <a:endParaRPr lang="ru-RU" sz="1700" b="0" strike="noStrike" spc="-1" dirty="0">
              <a:latin typeface="+mj-lt"/>
            </a:endParaRPr>
          </a:p>
        </p:txBody>
      </p:sp>
      <p:pic>
        <p:nvPicPr>
          <p:cNvPr id="589" name="Рисунок 588"/>
          <p:cNvPicPr/>
          <p:nvPr/>
        </p:nvPicPr>
        <p:blipFill>
          <a:blip r:embed="rId2"/>
          <a:stretch/>
        </p:blipFill>
        <p:spPr>
          <a:xfrm>
            <a:off x="8091647" y="2277666"/>
            <a:ext cx="4104456" cy="3438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90" name="CustomShape 4"/>
          <p:cNvSpPr/>
          <p:nvPr/>
        </p:nvSpPr>
        <p:spPr>
          <a:xfrm>
            <a:off x="263352" y="1296000"/>
            <a:ext cx="11665296" cy="4636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ru-RU" b="0" strike="noStrike" spc="-1" dirty="0">
                <a:solidFill>
                  <a:srgbClr val="000000"/>
                </a:solidFill>
                <a:latin typeface="XO Oriel"/>
                <a:ea typeface="DejaVu Sans"/>
              </a:rPr>
              <a:t> </a:t>
            </a:r>
            <a:r>
              <a:rPr lang="ru-RU" b="1" strike="noStrike" spc="-1" dirty="0">
                <a:solidFill>
                  <a:srgbClr val="000000"/>
                </a:solidFill>
                <a:ea typeface="Tahoma"/>
              </a:rPr>
              <a:t>«В пищевой продукции </a:t>
            </a:r>
            <a:r>
              <a:rPr lang="ru-RU" b="1" u="sng" strike="noStrike" spc="-1" dirty="0">
                <a:solidFill>
                  <a:srgbClr val="000000"/>
                </a:solidFill>
                <a:uFillTx/>
                <a:ea typeface="Tahoma"/>
              </a:rPr>
              <a:t>не допускается</a:t>
            </a:r>
            <a:r>
              <a:rPr lang="ru-RU" b="1" strike="noStrike" spc="-1" dirty="0">
                <a:solidFill>
                  <a:srgbClr val="000000"/>
                </a:solidFill>
                <a:ea typeface="Tahoma"/>
              </a:rPr>
              <a:t> наличие возбудителей инфекционных, паразитарных заболеваний, их токсинов, представляющих опасность для здоровья человека» -  </a:t>
            </a:r>
            <a:r>
              <a:rPr lang="ru-RU" b="1" strike="noStrike" spc="-1" dirty="0" smtClean="0">
                <a:solidFill>
                  <a:srgbClr val="000000"/>
                </a:solidFill>
                <a:ea typeface="Tahoma"/>
              </a:rPr>
              <a:t/>
            </a:r>
            <a:br>
              <a:rPr lang="ru-RU" b="1" strike="noStrike" spc="-1" dirty="0" smtClean="0">
                <a:solidFill>
                  <a:srgbClr val="000000"/>
                </a:solidFill>
                <a:ea typeface="Tahoma"/>
              </a:rPr>
            </a:br>
            <a:r>
              <a:rPr lang="ru-RU" b="1" u="sng" strike="noStrike" spc="-1" dirty="0" smtClean="0">
                <a:solidFill>
                  <a:srgbClr val="FF0000"/>
                </a:solidFill>
                <a:uFillTx/>
                <a:ea typeface="Tahoma"/>
              </a:rPr>
              <a:t>Технический </a:t>
            </a:r>
            <a:r>
              <a:rPr lang="ru-RU" b="1" u="sng" strike="noStrike" spc="-1" dirty="0">
                <a:solidFill>
                  <a:srgbClr val="FF0000"/>
                </a:solidFill>
                <a:uFillTx/>
                <a:ea typeface="Tahoma"/>
              </a:rPr>
              <a:t>регламент Таможенного союза ТР ТС 021/2011 </a:t>
            </a:r>
            <a:endParaRPr lang="ru-RU" b="0" strike="noStrike" spc="-1" dirty="0" smtClean="0"/>
          </a:p>
          <a:p>
            <a:pPr>
              <a:lnSpc>
                <a:spcPct val="100000"/>
              </a:lnSpc>
            </a:pPr>
            <a:r>
              <a:rPr lang="ru-RU" b="1" u="sng" strike="noStrike" spc="-1" dirty="0" smtClean="0">
                <a:solidFill>
                  <a:srgbClr val="FF0000"/>
                </a:solidFill>
                <a:uFillTx/>
                <a:ea typeface="Tahoma"/>
              </a:rPr>
              <a:t>«О безопасности пищевой продукции»</a:t>
            </a:r>
            <a:endParaRPr lang="ru-RU" b="0" strike="noStrike" spc="-1" dirty="0" smtClean="0"/>
          </a:p>
          <a:p>
            <a:pPr>
              <a:lnSpc>
                <a:spcPct val="100000"/>
              </a:lnSpc>
            </a:pPr>
            <a:r>
              <a:rPr lang="ru-RU" b="1" strike="noStrike" spc="-1" dirty="0" smtClean="0">
                <a:solidFill>
                  <a:srgbClr val="FF0000"/>
                </a:solidFill>
                <a:ea typeface="Tahoma"/>
              </a:rPr>
              <a:t>Показатели безопасности пищевой продукции установлены в Приложениях  2 «Микробиологические нормативы безопасности»</a:t>
            </a:r>
          </a:p>
          <a:p>
            <a:pPr>
              <a:lnSpc>
                <a:spcPct val="100000"/>
              </a:lnSpc>
            </a:pPr>
            <a:endParaRPr lang="ru-RU" b="0" strike="noStrike" spc="-1" dirty="0"/>
          </a:p>
          <a:p>
            <a:pPr>
              <a:lnSpc>
                <a:spcPct val="100000"/>
              </a:lnSpc>
              <a:spcBef>
                <a:spcPts val="283"/>
              </a:spcBef>
              <a:spcAft>
                <a:spcPts val="567"/>
              </a:spcAft>
            </a:pPr>
            <a:r>
              <a:rPr lang="ru-RU" b="1" u="sng" strike="noStrike" spc="-1" dirty="0">
                <a:solidFill>
                  <a:srgbClr val="2A6099"/>
                </a:solidFill>
                <a:uFillTx/>
                <a:ea typeface="Tahoma"/>
              </a:rPr>
              <a:t>Виды готовых блюд:</a:t>
            </a:r>
            <a:endParaRPr lang="ru-RU" b="0" strike="noStrike" spc="-1" dirty="0"/>
          </a:p>
          <a:p>
            <a:pPr>
              <a:lnSpc>
                <a:spcPct val="100000"/>
              </a:lnSpc>
            </a:pPr>
            <a:r>
              <a:rPr lang="ru-RU" b="1" strike="noStrike" spc="-1" dirty="0">
                <a:solidFill>
                  <a:srgbClr val="2A6099"/>
                </a:solidFill>
                <a:ea typeface="Tahoma"/>
              </a:rPr>
              <a:t>- первое блюдо (супы);</a:t>
            </a:r>
            <a:endParaRPr lang="ru-RU" b="0" strike="noStrike" spc="-1" dirty="0"/>
          </a:p>
          <a:p>
            <a:pPr>
              <a:lnSpc>
                <a:spcPct val="100000"/>
              </a:lnSpc>
            </a:pPr>
            <a:r>
              <a:rPr lang="ru-RU" b="1" strike="noStrike" spc="-1" dirty="0">
                <a:solidFill>
                  <a:srgbClr val="2A6099"/>
                </a:solidFill>
                <a:ea typeface="Tahoma"/>
              </a:rPr>
              <a:t>- второе блюдо (гарнир, блюда из мяса, птицы, рыбы);</a:t>
            </a:r>
            <a:endParaRPr lang="ru-RU" b="0" strike="noStrike" spc="-1" dirty="0"/>
          </a:p>
          <a:p>
            <a:pPr>
              <a:lnSpc>
                <a:spcPct val="100000"/>
              </a:lnSpc>
            </a:pPr>
            <a:r>
              <a:rPr lang="ru-RU" b="1" strike="noStrike" spc="-1" dirty="0" smtClean="0">
                <a:solidFill>
                  <a:srgbClr val="2A6099"/>
                </a:solidFill>
                <a:ea typeface="Tahoma"/>
              </a:rPr>
              <a:t>- блюда </a:t>
            </a:r>
            <a:r>
              <a:rPr lang="ru-RU" b="1" strike="noStrike" spc="-1" dirty="0">
                <a:solidFill>
                  <a:srgbClr val="2A6099"/>
                </a:solidFill>
                <a:ea typeface="Tahoma"/>
              </a:rPr>
              <a:t>из творога: сырники творожные, запеканки, </a:t>
            </a:r>
            <a:r>
              <a:rPr lang="ru-RU" b="1" strike="noStrike" spc="-1" dirty="0" smtClean="0">
                <a:solidFill>
                  <a:srgbClr val="2A6099"/>
                </a:solidFill>
                <a:ea typeface="Tahoma"/>
              </a:rPr>
              <a:t/>
            </a:r>
            <a:br>
              <a:rPr lang="ru-RU" b="1" strike="noStrike" spc="-1" dirty="0" smtClean="0">
                <a:solidFill>
                  <a:srgbClr val="2A6099"/>
                </a:solidFill>
                <a:ea typeface="Tahoma"/>
              </a:rPr>
            </a:br>
            <a:r>
              <a:rPr lang="ru-RU" b="1" strike="noStrike" spc="-1" dirty="0" smtClean="0">
                <a:solidFill>
                  <a:srgbClr val="2A6099"/>
                </a:solidFill>
                <a:ea typeface="Tahoma"/>
              </a:rPr>
              <a:t>пудинг </a:t>
            </a:r>
            <a:r>
              <a:rPr lang="ru-RU" b="1" strike="noStrike" spc="-1" dirty="0">
                <a:solidFill>
                  <a:srgbClr val="2A6099"/>
                </a:solidFill>
                <a:ea typeface="Tahoma"/>
              </a:rPr>
              <a:t>запеченный;</a:t>
            </a:r>
            <a:endParaRPr lang="ru-RU" b="0" strike="noStrike" spc="-1" dirty="0"/>
          </a:p>
          <a:p>
            <a:pPr>
              <a:lnSpc>
                <a:spcPct val="100000"/>
              </a:lnSpc>
            </a:pPr>
            <a:r>
              <a:rPr lang="ru-RU" b="1" strike="noStrike" spc="-1" dirty="0">
                <a:solidFill>
                  <a:srgbClr val="2A6099"/>
                </a:solidFill>
                <a:ea typeface="Tahoma"/>
              </a:rPr>
              <a:t>- салаты и винегреты; </a:t>
            </a:r>
            <a:endParaRPr lang="ru-RU" b="0" strike="noStrike" spc="-1" dirty="0"/>
          </a:p>
          <a:p>
            <a:pPr>
              <a:lnSpc>
                <a:spcPct val="100000"/>
              </a:lnSpc>
            </a:pPr>
            <a:r>
              <a:rPr lang="ru-RU" b="1" strike="noStrike" spc="-1" dirty="0">
                <a:solidFill>
                  <a:srgbClr val="2A6099"/>
                </a:solidFill>
                <a:ea typeface="Tahoma"/>
              </a:rPr>
              <a:t>- соусы и заправки для вторых блюд;</a:t>
            </a:r>
            <a:endParaRPr lang="ru-RU" b="0" strike="noStrike" spc="-1" dirty="0"/>
          </a:p>
          <a:p>
            <a:pPr>
              <a:lnSpc>
                <a:spcPct val="100000"/>
              </a:lnSpc>
            </a:pPr>
            <a:r>
              <a:rPr lang="ru-RU" b="1" strike="noStrike" spc="-1" dirty="0">
                <a:solidFill>
                  <a:srgbClr val="2A6099"/>
                </a:solidFill>
                <a:ea typeface="Tahoma"/>
              </a:rPr>
              <a:t>- блюда из яиц (омлет, запеканка и пр.)</a:t>
            </a:r>
            <a:endParaRPr lang="ru-RU" b="0" strike="noStrike" spc="-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1" name="CustomShape 1"/>
          <p:cNvSpPr/>
          <p:nvPr/>
        </p:nvSpPr>
        <p:spPr>
          <a:xfrm>
            <a:off x="72000" y="6120000"/>
            <a:ext cx="12009960" cy="573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592" name="CustomShape 2"/>
          <p:cNvSpPr/>
          <p:nvPr/>
        </p:nvSpPr>
        <p:spPr>
          <a:xfrm>
            <a:off x="72000" y="72000"/>
            <a:ext cx="12000960" cy="10872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4000" b="1" strike="noStrike" spc="-1">
                <a:solidFill>
                  <a:srgbClr val="FF0000"/>
                </a:solidFill>
                <a:latin typeface="Arial"/>
                <a:ea typeface="DejaVu Sans"/>
              </a:rPr>
              <a:t>Калорийность рациона</a:t>
            </a:r>
            <a:endParaRPr lang="ru-RU" sz="4000" b="0" strike="noStrike" spc="-1">
              <a:latin typeface="XO Oriel"/>
            </a:endParaRPr>
          </a:p>
        </p:txBody>
      </p:sp>
      <p:sp>
        <p:nvSpPr>
          <p:cNvPr id="593" name="CustomShape 3"/>
          <p:cNvSpPr/>
          <p:nvPr/>
        </p:nvSpPr>
        <p:spPr>
          <a:xfrm>
            <a:off x="72000" y="720000"/>
            <a:ext cx="12116520" cy="7162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ru-RU" sz="2400" b="1" u="sng" strike="noStrike" spc="-1" dirty="0" smtClean="0">
                <a:solidFill>
                  <a:srgbClr val="55308D"/>
                </a:solidFill>
                <a:uFillTx/>
                <a:latin typeface="+mj-lt"/>
                <a:ea typeface="Tahoma"/>
              </a:rPr>
              <a:t>Калорийность</a:t>
            </a:r>
            <a:r>
              <a:rPr lang="ru-RU" sz="2400" b="1" strike="noStrike" spc="-1" dirty="0" smtClean="0">
                <a:solidFill>
                  <a:srgbClr val="55308D"/>
                </a:solidFill>
                <a:latin typeface="+mj-lt"/>
                <a:ea typeface="Tahoma"/>
              </a:rPr>
              <a:t> </a:t>
            </a:r>
            <a:r>
              <a:rPr lang="ru-RU" sz="2400" b="1" strike="noStrike" spc="-1" dirty="0">
                <a:solidFill>
                  <a:srgbClr val="55308D"/>
                </a:solidFill>
                <a:latin typeface="+mj-lt"/>
                <a:ea typeface="Tahoma"/>
              </a:rPr>
              <a:t>– </a:t>
            </a:r>
            <a:r>
              <a:rPr lang="ru-RU" sz="2400" b="1" strike="noStrike" spc="-1" dirty="0">
                <a:solidFill>
                  <a:srgbClr val="000000"/>
                </a:solidFill>
                <a:latin typeface="+mj-lt"/>
                <a:ea typeface="Tahoma"/>
              </a:rPr>
              <a:t>это единица измерения энергетической ценности продуктов питания, аккумулированная в таких компонентах, как белки, углеводы и жиры, выражающаяся в калориях (кал), либо килокалориях (ккал).</a:t>
            </a:r>
            <a:endParaRPr lang="ru-RU" sz="2400" b="0" strike="noStrike" spc="-1" dirty="0">
              <a:latin typeface="+mj-lt"/>
            </a:endParaRPr>
          </a:p>
          <a:p>
            <a:pPr>
              <a:lnSpc>
                <a:spcPct val="100000"/>
              </a:lnSpc>
            </a:pPr>
            <a:r>
              <a:rPr lang="ru-RU" sz="2400" b="1" strike="noStrike" spc="-1" dirty="0">
                <a:solidFill>
                  <a:srgbClr val="000000"/>
                </a:solidFill>
                <a:latin typeface="+mj-lt"/>
                <a:ea typeface="Tahoma"/>
              </a:rPr>
              <a:t>Меню разрабатывается с учетом требуемой калорийности суточного рациона, дифференцированного по возрастным группам </a:t>
            </a:r>
            <a:r>
              <a:rPr lang="ru-RU" sz="2400" b="1" strike="noStrike" spc="-1" dirty="0" smtClean="0">
                <a:solidFill>
                  <a:srgbClr val="000000"/>
                </a:solidFill>
                <a:latin typeface="+mj-lt"/>
                <a:ea typeface="Tahoma"/>
              </a:rPr>
              <a:t>обучающихся.</a:t>
            </a:r>
            <a:r>
              <a:rPr lang="ru-RU" sz="2400" spc="-1" dirty="0">
                <a:latin typeface="+mj-lt"/>
              </a:rPr>
              <a:t> </a:t>
            </a:r>
            <a:r>
              <a:rPr lang="ru-RU" sz="2400" b="1" strike="noStrike" spc="-1" dirty="0" smtClean="0">
                <a:solidFill>
                  <a:srgbClr val="000000"/>
                </a:solidFill>
                <a:latin typeface="+mj-lt"/>
                <a:ea typeface="Tahoma"/>
              </a:rPr>
              <a:t>При </a:t>
            </a:r>
            <a:r>
              <a:rPr lang="ru-RU" sz="2400" b="1" strike="noStrike" spc="-1" dirty="0">
                <a:solidFill>
                  <a:srgbClr val="000000"/>
                </a:solidFill>
                <a:latin typeface="+mj-lt"/>
                <a:ea typeface="Tahoma"/>
              </a:rPr>
              <a:t>формировании состава блюд </a:t>
            </a:r>
            <a:r>
              <a:rPr lang="ru-RU" sz="2400" b="1" strike="noStrike" spc="-1" dirty="0" smtClean="0">
                <a:solidFill>
                  <a:srgbClr val="000000"/>
                </a:solidFill>
                <a:latin typeface="+mj-lt"/>
                <a:ea typeface="Tahoma"/>
              </a:rPr>
              <a:t>нужно</a:t>
            </a:r>
            <a:r>
              <a:rPr lang="ru-RU" sz="2400" spc="-1" dirty="0">
                <a:latin typeface="+mj-lt"/>
              </a:rPr>
              <a:t> </a:t>
            </a:r>
            <a:r>
              <a:rPr lang="ru-RU" sz="2400" b="1" strike="noStrike" spc="-1" dirty="0" smtClean="0">
                <a:solidFill>
                  <a:srgbClr val="000000"/>
                </a:solidFill>
                <a:latin typeface="+mj-lt"/>
                <a:ea typeface="Tahoma"/>
              </a:rPr>
              <a:t>учитывать </a:t>
            </a:r>
            <a:r>
              <a:rPr lang="ru-RU" sz="2400" b="1" strike="noStrike" spc="-1" dirty="0">
                <a:solidFill>
                  <a:srgbClr val="000000"/>
                </a:solidFill>
                <a:latin typeface="+mj-lt"/>
                <a:ea typeface="Tahoma"/>
              </a:rPr>
              <a:t>необходимую </a:t>
            </a:r>
            <a:r>
              <a:rPr lang="ru-RU" sz="2400" b="1" strike="noStrike" spc="-1" dirty="0" smtClean="0">
                <a:solidFill>
                  <a:srgbClr val="000000"/>
                </a:solidFill>
                <a:latin typeface="+mj-lt"/>
                <a:ea typeface="Tahoma"/>
              </a:rPr>
              <a:t>калорийность</a:t>
            </a:r>
            <a:r>
              <a:rPr lang="ru-RU" sz="2400" spc="-1" dirty="0">
                <a:latin typeface="+mj-lt"/>
              </a:rPr>
              <a:t> </a:t>
            </a:r>
            <a:r>
              <a:rPr lang="ru-RU" sz="2400" b="1" strike="noStrike" spc="-1" dirty="0" smtClean="0">
                <a:solidFill>
                  <a:srgbClr val="000000"/>
                </a:solidFill>
                <a:latin typeface="+mj-lt"/>
                <a:ea typeface="Tahoma"/>
              </a:rPr>
              <a:t>и </a:t>
            </a:r>
            <a:r>
              <a:rPr lang="ru-RU" sz="2400" b="1" strike="noStrike" spc="-1" dirty="0">
                <a:solidFill>
                  <a:srgbClr val="000000"/>
                </a:solidFill>
                <a:latin typeface="+mj-lt"/>
                <a:ea typeface="Tahoma"/>
              </a:rPr>
              <a:t>содержание</a:t>
            </a:r>
            <a:r>
              <a:rPr lang="ru-RU" sz="2400" b="1" strike="noStrike" spc="-1" dirty="0">
                <a:solidFill>
                  <a:srgbClr val="55308D"/>
                </a:solidFill>
                <a:latin typeface="+mj-lt"/>
                <a:ea typeface="Tahoma"/>
              </a:rPr>
              <a:t> </a:t>
            </a:r>
            <a:r>
              <a:rPr lang="ru-RU" sz="2400" b="1" strike="noStrike" spc="-1" dirty="0" err="1">
                <a:solidFill>
                  <a:srgbClr val="55308D"/>
                </a:solidFill>
                <a:latin typeface="+mj-lt"/>
                <a:ea typeface="Tahoma"/>
              </a:rPr>
              <a:t>Белки:Жиры:Углеводы</a:t>
            </a:r>
            <a:r>
              <a:rPr lang="ru-RU" sz="2400" b="1" strike="noStrike" spc="-1" dirty="0">
                <a:solidFill>
                  <a:srgbClr val="55308D"/>
                </a:solidFill>
                <a:latin typeface="+mj-lt"/>
                <a:ea typeface="Tahoma"/>
              </a:rPr>
              <a:t>.</a:t>
            </a:r>
            <a:endParaRPr lang="ru-RU" sz="2400" b="0" strike="noStrike" spc="-1" dirty="0">
              <a:latin typeface="+mj-lt"/>
            </a:endParaRPr>
          </a:p>
          <a:p>
            <a:pPr>
              <a:lnSpc>
                <a:spcPct val="100000"/>
              </a:lnSpc>
            </a:pPr>
            <a:r>
              <a:rPr lang="ru-RU" sz="2000" b="1" strike="noStrike" spc="-1" dirty="0">
                <a:solidFill>
                  <a:srgbClr val="55308D"/>
                </a:solidFill>
                <a:latin typeface="+mj-lt"/>
                <a:ea typeface="Tahoma"/>
              </a:rPr>
              <a:t> </a:t>
            </a:r>
            <a:endParaRPr lang="ru-RU" sz="2000" b="0" strike="noStrike" spc="-1" dirty="0">
              <a:latin typeface="+mj-lt"/>
            </a:endParaRPr>
          </a:p>
          <a:p>
            <a:pPr>
              <a:lnSpc>
                <a:spcPct val="100000"/>
              </a:lnSpc>
            </a:pPr>
            <a:endParaRPr lang="ru-RU" sz="20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20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2000" b="0" strike="noStrike" spc="-1" dirty="0">
              <a:latin typeface="XO Oriel"/>
            </a:endParaRPr>
          </a:p>
        </p:txBody>
      </p:sp>
      <p:graphicFrame>
        <p:nvGraphicFramePr>
          <p:cNvPr id="594" name="Table 4"/>
          <p:cNvGraphicFramePr/>
          <p:nvPr>
            <p:extLst>
              <p:ext uri="{D42A27DB-BD31-4B8C-83A1-F6EECF244321}">
                <p14:modId xmlns:p14="http://schemas.microsoft.com/office/powerpoint/2010/main" val="3541671788"/>
              </p:ext>
            </p:extLst>
          </p:nvPr>
        </p:nvGraphicFramePr>
        <p:xfrm>
          <a:off x="6076980" y="3484487"/>
          <a:ext cx="5983019" cy="3043737"/>
        </p:xfrm>
        <a:graphic>
          <a:graphicData uri="http://schemas.openxmlformats.org/drawingml/2006/table">
            <a:tbl>
              <a:tblPr/>
              <a:tblGrid>
                <a:gridCol w="23569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361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357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3617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1788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84323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800" b="0" strike="noStrike" spc="-1" dirty="0">
                          <a:latin typeface="+mj-lt"/>
                        </a:rPr>
                        <a:t>Показатели</a:t>
                      </a: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6633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800" b="0" strike="noStrike" spc="-1">
                          <a:latin typeface="+mj-lt"/>
                        </a:rPr>
                        <a:t>Потребность в пищевых веществах</a:t>
                      </a: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663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 marL="90000" marR="90000">
                    <a:solidFill>
                      <a:srgbClr val="729FC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 marL="90000" marR="90000">
                    <a:solidFill>
                      <a:srgbClr val="729FC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231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ru-RU" sz="1800" b="0" strike="noStrike" spc="-1" dirty="0">
                        <a:latin typeface="+mj-lt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ru-RU" sz="1800" b="0" strike="noStrike" spc="-1" dirty="0">
                        <a:latin typeface="+mj-lt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800" b="0" strike="noStrike" spc="-1" dirty="0">
                          <a:latin typeface="+mj-lt"/>
                        </a:rPr>
                        <a:t>1-3 лет</a:t>
                      </a: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800" b="0" strike="noStrike" spc="-1" dirty="0">
                          <a:latin typeface="+mj-lt"/>
                        </a:rPr>
                        <a:t>3-7 лет</a:t>
                      </a: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800" b="0" strike="noStrike" spc="-1" dirty="0">
                          <a:latin typeface="+mj-lt"/>
                        </a:rPr>
                        <a:t>7-11 лет</a:t>
                      </a: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800" b="0" strike="noStrike" spc="-1" dirty="0">
                          <a:latin typeface="+mj-lt"/>
                        </a:rPr>
                        <a:t>12лет и старше</a:t>
                      </a: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9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449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800" b="0" strike="noStrike" spc="-1">
                          <a:latin typeface="+mj-lt"/>
                        </a:rPr>
                        <a:t>Белки г/сут</a:t>
                      </a: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800" b="0" strike="noStrike" spc="-1" dirty="0">
                          <a:latin typeface="+mj-lt"/>
                        </a:rPr>
                        <a:t>42</a:t>
                      </a: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800" b="0" strike="noStrike" spc="-1" dirty="0">
                          <a:latin typeface="+mj-lt"/>
                        </a:rPr>
                        <a:t>54</a:t>
                      </a: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800" b="0" strike="noStrike" spc="-1">
                          <a:latin typeface="+mj-lt"/>
                        </a:rPr>
                        <a:t>77</a:t>
                      </a: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800" b="0" strike="noStrike" spc="-1">
                          <a:latin typeface="+mj-lt"/>
                        </a:rPr>
                        <a:t>90</a:t>
                      </a: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449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800" b="0" strike="noStrike" spc="-1">
                          <a:latin typeface="+mj-lt"/>
                        </a:rPr>
                        <a:t>Жиры г/сут</a:t>
                      </a: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800" b="0" strike="noStrike" spc="-1">
                          <a:latin typeface="+mj-lt"/>
                        </a:rPr>
                        <a:t>47</a:t>
                      </a: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800" b="0" strike="noStrike" spc="-1" dirty="0">
                          <a:latin typeface="+mj-lt"/>
                        </a:rPr>
                        <a:t>60</a:t>
                      </a: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800" b="0" strike="noStrike" spc="-1" dirty="0">
                          <a:latin typeface="+mj-lt"/>
                        </a:rPr>
                        <a:t>79</a:t>
                      </a: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800" b="0" strike="noStrike" spc="-1">
                          <a:latin typeface="+mj-lt"/>
                        </a:rPr>
                        <a:t>92</a:t>
                      </a: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9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449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800" b="0" strike="noStrike" spc="-1">
                          <a:latin typeface="+mj-lt"/>
                        </a:rPr>
                        <a:t>Углеводы г/сут</a:t>
                      </a: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800" b="0" strike="noStrike" spc="-1">
                          <a:latin typeface="+mj-lt"/>
                        </a:rPr>
                        <a:t>203</a:t>
                      </a: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800" b="0" strike="noStrike" spc="-1">
                          <a:latin typeface="+mj-lt"/>
                        </a:rPr>
                        <a:t>261</a:t>
                      </a: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800" b="0" strike="noStrike" spc="-1" dirty="0">
                          <a:latin typeface="+mj-lt"/>
                        </a:rPr>
                        <a:t>335</a:t>
                      </a: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800" b="0" strike="noStrike" spc="-1" dirty="0">
                          <a:latin typeface="+mj-lt"/>
                        </a:rPr>
                        <a:t>383</a:t>
                      </a: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44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800" b="0" strike="noStrike" spc="-1">
                          <a:latin typeface="+mj-lt"/>
                        </a:rPr>
                        <a:t>Энергетическая ценность ккал/сут</a:t>
                      </a: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800" b="0" strike="noStrike" spc="-1">
                          <a:latin typeface="+mj-lt"/>
                        </a:rPr>
                        <a:t>1400</a:t>
                      </a: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800" b="0" strike="noStrike" spc="-1">
                          <a:latin typeface="+mj-lt"/>
                        </a:rPr>
                        <a:t>1800</a:t>
                      </a: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800" b="0" strike="noStrike" spc="-1">
                          <a:latin typeface="+mj-lt"/>
                        </a:rPr>
                        <a:t>2350</a:t>
                      </a: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800" b="0" strike="noStrike" spc="-1" dirty="0">
                          <a:latin typeface="+mj-lt"/>
                        </a:rPr>
                        <a:t>2720</a:t>
                      </a: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9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70445" y="3605973"/>
            <a:ext cx="598245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ru-RU" sz="2200" b="1" spc="-1" dirty="0">
                <a:solidFill>
                  <a:srgbClr val="000000"/>
                </a:solidFill>
                <a:ea typeface="Tahoma"/>
              </a:rPr>
              <a:t>Завтрак должен составлять 25%, </a:t>
            </a:r>
            <a:endParaRPr lang="ru-RU" sz="2200" spc="-1" dirty="0"/>
          </a:p>
          <a:p>
            <a:pPr>
              <a:lnSpc>
                <a:spcPct val="100000"/>
              </a:lnSpc>
            </a:pPr>
            <a:r>
              <a:rPr lang="ru-RU" sz="2200" b="1" spc="-1" dirty="0">
                <a:solidFill>
                  <a:srgbClr val="000000"/>
                </a:solidFill>
                <a:ea typeface="Tahoma"/>
              </a:rPr>
              <a:t>а обед - 35%  от суточной потребности</a:t>
            </a:r>
            <a:endParaRPr lang="ru-RU" sz="2200" spc="-1" dirty="0"/>
          </a:p>
          <a:p>
            <a:pPr>
              <a:lnSpc>
                <a:spcPct val="100000"/>
              </a:lnSpc>
            </a:pPr>
            <a:r>
              <a:rPr lang="ru-RU" sz="2200" b="1" u="sng" spc="-1" dirty="0">
                <a:solidFill>
                  <a:srgbClr val="55308D"/>
                </a:solidFill>
                <a:ea typeface="Tahoma"/>
              </a:rPr>
              <a:t>Нормы калорийности:</a:t>
            </a:r>
            <a:endParaRPr lang="ru-RU" sz="2200" spc="-1" dirty="0"/>
          </a:p>
          <a:p>
            <a:pPr>
              <a:lnSpc>
                <a:spcPct val="100000"/>
              </a:lnSpc>
            </a:pPr>
            <a:r>
              <a:rPr lang="ru-RU" sz="2200" b="1" spc="-1" dirty="0">
                <a:solidFill>
                  <a:srgbClr val="000000"/>
                </a:solidFill>
                <a:ea typeface="Tahoma"/>
              </a:rPr>
              <a:t>отступление в пределах +/- 5% по </a:t>
            </a:r>
            <a:r>
              <a:rPr lang="ru-RU" sz="2200" b="1" spc="-1" dirty="0" smtClean="0">
                <a:solidFill>
                  <a:srgbClr val="000000"/>
                </a:solidFill>
                <a:ea typeface="Tahoma"/>
              </a:rPr>
              <a:t>отдельным</a:t>
            </a:r>
            <a:r>
              <a:rPr lang="ru-RU" sz="2200" spc="-1" dirty="0" smtClean="0"/>
              <a:t> </a:t>
            </a:r>
            <a:r>
              <a:rPr lang="ru-RU" sz="2200" b="1" spc="-1" dirty="0" smtClean="0">
                <a:solidFill>
                  <a:srgbClr val="000000"/>
                </a:solidFill>
                <a:ea typeface="Tahoma"/>
              </a:rPr>
              <a:t>приемам </a:t>
            </a:r>
            <a:r>
              <a:rPr lang="ru-RU" sz="2200" b="1" spc="-1" dirty="0">
                <a:solidFill>
                  <a:srgbClr val="000000"/>
                </a:solidFill>
                <a:ea typeface="Tahoma"/>
              </a:rPr>
              <a:t>пищи  допускается при условии </a:t>
            </a:r>
            <a:r>
              <a:rPr lang="ru-RU" sz="2200" b="1" spc="-1" dirty="0" smtClean="0">
                <a:solidFill>
                  <a:srgbClr val="000000"/>
                </a:solidFill>
                <a:ea typeface="Tahoma"/>
              </a:rPr>
              <a:t>соответствия </a:t>
            </a:r>
            <a:r>
              <a:rPr lang="ru-RU" sz="2200" b="1" spc="-1" dirty="0">
                <a:solidFill>
                  <a:srgbClr val="000000"/>
                </a:solidFill>
                <a:ea typeface="Tahoma"/>
              </a:rPr>
              <a:t>нормам пищевой ценности </a:t>
            </a:r>
            <a:r>
              <a:rPr lang="ru-RU" sz="2200" b="1" spc="-1" dirty="0" smtClean="0">
                <a:solidFill>
                  <a:srgbClr val="000000"/>
                </a:solidFill>
                <a:ea typeface="Tahoma"/>
              </a:rPr>
              <a:t>за </a:t>
            </a:r>
            <a:r>
              <a:rPr lang="ru-RU" sz="2200" b="1" spc="-1" dirty="0">
                <a:solidFill>
                  <a:srgbClr val="000000"/>
                </a:solidFill>
                <a:ea typeface="Tahoma"/>
              </a:rPr>
              <a:t>неделю </a:t>
            </a:r>
            <a:r>
              <a:rPr lang="ru-RU" sz="2200" b="1" i="1" spc="-1" dirty="0">
                <a:solidFill>
                  <a:srgbClr val="000000"/>
                </a:solidFill>
                <a:ea typeface="Tahoma"/>
              </a:rPr>
              <a:t>(табл.3 приложение № 10)</a:t>
            </a:r>
            <a:r>
              <a:rPr lang="ru-RU" sz="2200" b="1" spc="-1" dirty="0">
                <a:solidFill>
                  <a:srgbClr val="000000"/>
                </a:solidFill>
                <a:ea typeface="Tahoma"/>
              </a:rPr>
              <a:t>.</a:t>
            </a:r>
            <a:endParaRPr lang="ru-RU" sz="2200" spc="-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" name="CustomShape 1"/>
          <p:cNvSpPr/>
          <p:nvPr/>
        </p:nvSpPr>
        <p:spPr>
          <a:xfrm>
            <a:off x="72000" y="6120000"/>
            <a:ext cx="12009960" cy="573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596" name="CustomShape 2"/>
          <p:cNvSpPr/>
          <p:nvPr/>
        </p:nvSpPr>
        <p:spPr>
          <a:xfrm>
            <a:off x="72000" y="72000"/>
            <a:ext cx="12000960" cy="10872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3600" b="1" strike="noStrike" spc="-1" dirty="0">
                <a:solidFill>
                  <a:srgbClr val="FF0000"/>
                </a:solidFill>
                <a:latin typeface="Arial"/>
                <a:ea typeface="DejaVu Sans"/>
              </a:rPr>
              <a:t>Микробиологические исследования смывов </a:t>
            </a:r>
            <a:endParaRPr lang="ru-RU" sz="3600" b="0" strike="noStrike" spc="-1" dirty="0">
              <a:latin typeface="XO Oriel"/>
            </a:endParaRPr>
          </a:p>
        </p:txBody>
      </p:sp>
      <p:sp>
        <p:nvSpPr>
          <p:cNvPr id="597" name="CustomShape 3"/>
          <p:cNvSpPr/>
          <p:nvPr/>
        </p:nvSpPr>
        <p:spPr>
          <a:xfrm>
            <a:off x="263352" y="1224000"/>
            <a:ext cx="9093048" cy="51827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ru-RU" sz="1900" b="1" strike="noStrike" spc="-1" dirty="0" smtClean="0">
                <a:solidFill>
                  <a:srgbClr val="000000"/>
                </a:solidFill>
                <a:latin typeface="+mj-lt"/>
                <a:ea typeface="Tahoma"/>
              </a:rPr>
              <a:t>- позволяет определить общий уровень загрязненности, наличие или отсутствие нарушений в технологиях приготовления продуктов питания, сделать выводы о соблюдении санитарно-гигиенических норм; правильности хранения продуктов и готовых блюд. </a:t>
            </a:r>
            <a:endParaRPr lang="ru-RU" sz="1900" b="0" strike="noStrike" spc="-1" dirty="0" smtClean="0">
              <a:latin typeface="+mj-lt"/>
            </a:endParaRPr>
          </a:p>
          <a:p>
            <a:pPr>
              <a:lnSpc>
                <a:spcPct val="100000"/>
              </a:lnSpc>
            </a:pPr>
            <a:endParaRPr lang="ru-RU" sz="1900" b="0" strike="noStrike" spc="-1" dirty="0" smtClean="0">
              <a:latin typeface="+mj-lt"/>
            </a:endParaRPr>
          </a:p>
          <a:p>
            <a:pPr>
              <a:lnSpc>
                <a:spcPct val="100000"/>
              </a:lnSpc>
            </a:pPr>
            <a:r>
              <a:rPr lang="ru-RU" sz="1900" b="1" strike="noStrike" spc="-1" dirty="0" smtClean="0">
                <a:solidFill>
                  <a:srgbClr val="000000"/>
                </a:solidFill>
                <a:latin typeface="+mj-lt"/>
                <a:ea typeface="Tahoma"/>
              </a:rPr>
              <a:t>Главная цель  – это снижение рисков отравлений, острых кишечных и других заболеваний, связанных с приемом недоброкачественной пищи. </a:t>
            </a:r>
            <a:endParaRPr lang="ru-RU" sz="1900" b="0" strike="noStrike" spc="-1" dirty="0" smtClean="0">
              <a:latin typeface="+mj-lt"/>
            </a:endParaRPr>
          </a:p>
          <a:p>
            <a:pPr>
              <a:lnSpc>
                <a:spcPct val="100000"/>
              </a:lnSpc>
            </a:pPr>
            <a:r>
              <a:rPr lang="ru-RU" sz="1900" b="1" strike="noStrike" spc="-1" dirty="0" smtClean="0">
                <a:solidFill>
                  <a:srgbClr val="000000"/>
                </a:solidFill>
                <a:latin typeface="+mj-lt"/>
                <a:ea typeface="Tahoma"/>
              </a:rPr>
              <a:t>Смывы берут с объектов внешней среды: рабочие поверхности производственных помещений пищеблока (столы, линия раздачи), кухонная и столовая посуда, столовые приборы, разделочные доски и ножи, санитарная одежда и руки работников пищеблока.</a:t>
            </a:r>
            <a:endParaRPr lang="ru-RU" sz="1900" b="0" strike="noStrike" spc="-1" dirty="0" smtClean="0">
              <a:latin typeface="+mj-lt"/>
            </a:endParaRPr>
          </a:p>
          <a:p>
            <a:pPr>
              <a:lnSpc>
                <a:spcPct val="100000"/>
              </a:lnSpc>
            </a:pPr>
            <a:endParaRPr lang="ru-RU" sz="1900" b="0" strike="noStrike" spc="-1" dirty="0" smtClean="0">
              <a:latin typeface="+mj-lt"/>
            </a:endParaRPr>
          </a:p>
          <a:p>
            <a:pPr>
              <a:lnSpc>
                <a:spcPct val="100000"/>
              </a:lnSpc>
            </a:pPr>
            <a:r>
              <a:rPr lang="ru-RU" sz="1900" b="1" strike="noStrike" spc="-1" dirty="0" smtClean="0">
                <a:solidFill>
                  <a:srgbClr val="800080"/>
                </a:solidFill>
                <a:latin typeface="+mj-lt"/>
                <a:ea typeface="Tahoma"/>
              </a:rPr>
              <a:t>БГКП (бактерии группы кишечной палочки)</a:t>
            </a:r>
            <a:r>
              <a:rPr lang="ru-RU" sz="1900" b="1" strike="noStrike" spc="-1" dirty="0" smtClean="0">
                <a:solidFill>
                  <a:srgbClr val="000000"/>
                </a:solidFill>
                <a:latin typeface="+mj-lt"/>
                <a:ea typeface="Tahoma"/>
              </a:rPr>
              <a:t> составляют разновидные микроорганизмы: </a:t>
            </a:r>
            <a:r>
              <a:rPr lang="ru-RU" sz="1900" b="1" strike="noStrike" spc="-1" dirty="0" err="1" smtClean="0">
                <a:solidFill>
                  <a:srgbClr val="000000"/>
                </a:solidFill>
                <a:latin typeface="+mj-lt"/>
                <a:ea typeface="Tahoma"/>
              </a:rPr>
              <a:t>цитробактеры</a:t>
            </a:r>
            <a:r>
              <a:rPr lang="ru-RU" sz="1900" b="1" strike="noStrike" spc="-1" dirty="0" smtClean="0">
                <a:solidFill>
                  <a:srgbClr val="000000"/>
                </a:solidFill>
                <a:latin typeface="+mj-lt"/>
                <a:ea typeface="Tahoma"/>
              </a:rPr>
              <a:t>, </a:t>
            </a:r>
            <a:r>
              <a:rPr lang="ru-RU" sz="1900" b="1" strike="noStrike" spc="-1" dirty="0" err="1" smtClean="0">
                <a:solidFill>
                  <a:srgbClr val="000000"/>
                </a:solidFill>
                <a:latin typeface="+mj-lt"/>
                <a:ea typeface="Tahoma"/>
              </a:rPr>
              <a:t>эшерихии</a:t>
            </a:r>
            <a:r>
              <a:rPr lang="ru-RU" sz="1900" b="1" strike="noStrike" spc="-1" dirty="0" smtClean="0">
                <a:solidFill>
                  <a:srgbClr val="000000"/>
                </a:solidFill>
                <a:latin typeface="+mj-lt"/>
                <a:ea typeface="Tahoma"/>
              </a:rPr>
              <a:t>, </a:t>
            </a:r>
            <a:r>
              <a:rPr lang="ru-RU" sz="1900" b="1" strike="noStrike" spc="-1" dirty="0" err="1" smtClean="0">
                <a:solidFill>
                  <a:srgbClr val="000000"/>
                </a:solidFill>
                <a:latin typeface="+mj-lt"/>
                <a:ea typeface="Tahoma"/>
              </a:rPr>
              <a:t>шигеллы</a:t>
            </a:r>
            <a:r>
              <a:rPr lang="ru-RU" sz="1900" b="1" strike="noStrike" spc="-1" dirty="0" smtClean="0">
                <a:solidFill>
                  <a:srgbClr val="000000"/>
                </a:solidFill>
                <a:latin typeface="+mj-lt"/>
                <a:ea typeface="Tahoma"/>
              </a:rPr>
              <a:t> и другие. </a:t>
            </a:r>
            <a:endParaRPr lang="ru-RU" sz="1900" b="0" strike="noStrike" spc="-1" dirty="0" smtClean="0">
              <a:latin typeface="+mj-lt"/>
            </a:endParaRPr>
          </a:p>
          <a:p>
            <a:pPr>
              <a:lnSpc>
                <a:spcPct val="100000"/>
              </a:lnSpc>
            </a:pPr>
            <a:r>
              <a:rPr lang="ru-RU" sz="1900" b="1" strike="noStrike" spc="-1" dirty="0" smtClean="0">
                <a:solidFill>
                  <a:srgbClr val="000000"/>
                </a:solidFill>
                <a:latin typeface="+mj-lt"/>
                <a:ea typeface="Tahoma"/>
              </a:rPr>
              <a:t>Присутствие </a:t>
            </a:r>
            <a:r>
              <a:rPr lang="ru-RU" sz="1900" b="1" strike="noStrike" spc="-1" dirty="0" err="1" smtClean="0">
                <a:solidFill>
                  <a:srgbClr val="000000"/>
                </a:solidFill>
                <a:latin typeface="+mj-lt"/>
                <a:ea typeface="Tahoma"/>
              </a:rPr>
              <a:t>эшерихий</a:t>
            </a:r>
            <a:r>
              <a:rPr lang="ru-RU" sz="1900" b="1" strike="noStrike" spc="-1" dirty="0" smtClean="0">
                <a:solidFill>
                  <a:srgbClr val="000000"/>
                </a:solidFill>
                <a:latin typeface="+mj-lt"/>
                <a:ea typeface="Tahoma"/>
              </a:rPr>
              <a:t> свидетельствует о недавнем загрязнении. Наличие </a:t>
            </a:r>
            <a:r>
              <a:rPr lang="ru-RU" sz="1900" b="1" strike="noStrike" spc="-1" dirty="0" err="1" smtClean="0">
                <a:solidFill>
                  <a:srgbClr val="000000"/>
                </a:solidFill>
                <a:latin typeface="+mj-lt"/>
                <a:ea typeface="Tahoma"/>
              </a:rPr>
              <a:t>цитробактера</a:t>
            </a:r>
            <a:r>
              <a:rPr lang="ru-RU" sz="1900" b="1" strike="noStrike" spc="-1" dirty="0" smtClean="0">
                <a:solidFill>
                  <a:srgbClr val="000000"/>
                </a:solidFill>
                <a:latin typeface="+mj-lt"/>
                <a:ea typeface="Tahoma"/>
              </a:rPr>
              <a:t> или </a:t>
            </a:r>
            <a:r>
              <a:rPr lang="ru-RU" sz="1900" b="1" strike="noStrike" spc="-1" dirty="0" err="1" smtClean="0">
                <a:solidFill>
                  <a:srgbClr val="000000"/>
                </a:solidFill>
                <a:latin typeface="+mj-lt"/>
                <a:ea typeface="Tahoma"/>
              </a:rPr>
              <a:t>энтеробактера</a:t>
            </a:r>
            <a:r>
              <a:rPr lang="ru-RU" sz="1900" b="1" strike="noStrike" spc="-1" dirty="0" smtClean="0">
                <a:solidFill>
                  <a:srgbClr val="000000"/>
                </a:solidFill>
                <a:latin typeface="+mj-lt"/>
                <a:ea typeface="Tahoma"/>
              </a:rPr>
              <a:t> означает, что с момента появления БГКП на исследуемом объекте внешней среды прошло несколько недель.</a:t>
            </a:r>
            <a:endParaRPr lang="ru-RU" sz="1900" b="0" strike="noStrike" spc="-1" dirty="0">
              <a:latin typeface="+mj-lt"/>
            </a:endParaRPr>
          </a:p>
        </p:txBody>
      </p:sp>
      <p:pic>
        <p:nvPicPr>
          <p:cNvPr id="598" name="Рисунок 597"/>
          <p:cNvPicPr/>
          <p:nvPr/>
        </p:nvPicPr>
        <p:blipFill>
          <a:blip r:embed="rId2"/>
          <a:stretch/>
        </p:blipFill>
        <p:spPr>
          <a:xfrm>
            <a:off x="9432000" y="1224000"/>
            <a:ext cx="2660400" cy="2157120"/>
          </a:xfrm>
          <a:prstGeom prst="rect">
            <a:avLst/>
          </a:prstGeom>
          <a:ln>
            <a:noFill/>
          </a:ln>
        </p:spPr>
      </p:pic>
      <p:pic>
        <p:nvPicPr>
          <p:cNvPr id="599" name="Рисунок 598"/>
          <p:cNvPicPr/>
          <p:nvPr/>
        </p:nvPicPr>
        <p:blipFill>
          <a:blip r:embed="rId3"/>
          <a:stretch/>
        </p:blipFill>
        <p:spPr>
          <a:xfrm>
            <a:off x="9432000" y="4295009"/>
            <a:ext cx="2612520" cy="21063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0" name="CustomShape 1"/>
          <p:cNvSpPr/>
          <p:nvPr/>
        </p:nvSpPr>
        <p:spPr>
          <a:xfrm>
            <a:off x="72000" y="6120000"/>
            <a:ext cx="12009960" cy="573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601" name="CustomShape 2"/>
          <p:cNvSpPr/>
          <p:nvPr/>
        </p:nvSpPr>
        <p:spPr>
          <a:xfrm>
            <a:off x="72000" y="72000"/>
            <a:ext cx="12000960" cy="10872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3600" b="1" strike="noStrike" spc="-1">
                <a:solidFill>
                  <a:srgbClr val="FF0000"/>
                </a:solidFill>
                <a:latin typeface="Arial"/>
                <a:ea typeface="DejaVu Sans"/>
              </a:rPr>
              <a:t>Микробиологические исследования смывов </a:t>
            </a:r>
            <a:endParaRPr lang="ru-RU" sz="3600" b="0" strike="noStrike" spc="-1">
              <a:latin typeface="XO Oriel"/>
            </a:endParaRPr>
          </a:p>
        </p:txBody>
      </p:sp>
      <p:sp>
        <p:nvSpPr>
          <p:cNvPr id="602" name="CustomShape 3"/>
          <p:cNvSpPr/>
          <p:nvPr/>
        </p:nvSpPr>
        <p:spPr>
          <a:xfrm>
            <a:off x="335360" y="792000"/>
            <a:ext cx="8949760" cy="9197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just">
              <a:lnSpc>
                <a:spcPct val="100000"/>
              </a:lnSpc>
            </a:pPr>
            <a:r>
              <a:rPr lang="ru-RU" b="1" strike="noStrike" spc="-1" dirty="0" err="1" smtClean="0">
                <a:solidFill>
                  <a:srgbClr val="800080"/>
                </a:solidFill>
                <a:latin typeface="+mj-lt"/>
                <a:ea typeface="Tahoma"/>
              </a:rPr>
              <a:t>Иерсинии</a:t>
            </a:r>
            <a:r>
              <a:rPr lang="ru-RU" b="1" strike="noStrike" spc="-1" dirty="0">
                <a:solidFill>
                  <a:srgbClr val="800080"/>
                </a:solidFill>
                <a:latin typeface="+mj-lt"/>
                <a:ea typeface="Tahoma"/>
              </a:rPr>
              <a:t>.</a:t>
            </a:r>
            <a:endParaRPr lang="ru-RU" b="0" strike="noStrike" spc="-1" dirty="0">
              <a:latin typeface="+mj-lt"/>
            </a:endParaRPr>
          </a:p>
          <a:p>
            <a:pPr algn="just">
              <a:lnSpc>
                <a:spcPct val="100000"/>
              </a:lnSpc>
            </a:pPr>
            <a:r>
              <a:rPr lang="ru-RU" b="1" strike="noStrike" spc="-1" dirty="0">
                <a:solidFill>
                  <a:srgbClr val="000000"/>
                </a:solidFill>
                <a:latin typeface="+mj-lt"/>
                <a:ea typeface="Tahoma"/>
              </a:rPr>
              <a:t>- являются возбудителями инфекционных заболеваний - псевдотуберкулез и кишечный </a:t>
            </a:r>
            <a:r>
              <a:rPr lang="ru-RU" b="1" strike="noStrike" spc="-1" dirty="0" err="1">
                <a:solidFill>
                  <a:srgbClr val="000000"/>
                </a:solidFill>
                <a:latin typeface="+mj-lt"/>
                <a:ea typeface="Tahoma"/>
              </a:rPr>
              <a:t>иерсиниоз</a:t>
            </a:r>
            <a:r>
              <a:rPr lang="ru-RU" b="1" strike="noStrike" spc="-1" dirty="0">
                <a:solidFill>
                  <a:srgbClr val="000000"/>
                </a:solidFill>
                <a:latin typeface="+mj-lt"/>
                <a:ea typeface="Tahoma"/>
              </a:rPr>
              <a:t>.</a:t>
            </a:r>
            <a:endParaRPr lang="ru-RU" b="0" strike="noStrike" spc="-1" dirty="0">
              <a:latin typeface="+mj-lt"/>
            </a:endParaRPr>
          </a:p>
          <a:p>
            <a:pPr algn="just">
              <a:lnSpc>
                <a:spcPct val="100000"/>
              </a:lnSpc>
            </a:pPr>
            <a:endParaRPr lang="ru-RU" b="0" strike="noStrike" spc="-1" dirty="0">
              <a:latin typeface="+mj-lt"/>
            </a:endParaRPr>
          </a:p>
          <a:p>
            <a:pPr algn="just">
              <a:lnSpc>
                <a:spcPct val="100000"/>
              </a:lnSpc>
            </a:pPr>
            <a:r>
              <a:rPr lang="ru-RU" b="1" strike="noStrike" spc="-1" dirty="0">
                <a:solidFill>
                  <a:srgbClr val="000000"/>
                </a:solidFill>
                <a:latin typeface="+mj-lt"/>
                <a:ea typeface="Tahoma"/>
              </a:rPr>
              <a:t>Условием, способствующим заражению человека </a:t>
            </a:r>
            <a:r>
              <a:rPr lang="ru-RU" b="1" strike="noStrike" spc="-1" dirty="0" err="1">
                <a:solidFill>
                  <a:srgbClr val="000000"/>
                </a:solidFill>
                <a:latin typeface="+mj-lt"/>
                <a:ea typeface="Tahoma"/>
              </a:rPr>
              <a:t>иерсиниями</a:t>
            </a:r>
            <a:r>
              <a:rPr lang="ru-RU" b="1" strike="noStrike" spc="-1" dirty="0">
                <a:solidFill>
                  <a:srgbClr val="000000"/>
                </a:solidFill>
                <a:latin typeface="+mj-lt"/>
                <a:ea typeface="Tahoma"/>
              </a:rPr>
              <a:t>, является: некачественная очистка овощей, замачивание овощей на ночь, отсутствие повторной промывки, длительное хранение готовых салатов, недостаточная термическая обработка, нарушение сроков реализации готовых блюд. </a:t>
            </a:r>
            <a:endParaRPr lang="ru-RU" b="0" strike="noStrike" spc="-1" dirty="0">
              <a:latin typeface="+mj-lt"/>
            </a:endParaRPr>
          </a:p>
          <a:p>
            <a:pPr algn="just">
              <a:lnSpc>
                <a:spcPct val="100000"/>
              </a:lnSpc>
            </a:pPr>
            <a:endParaRPr lang="ru-RU" b="0" strike="noStrike" spc="-1" dirty="0">
              <a:latin typeface="+mj-lt"/>
            </a:endParaRPr>
          </a:p>
          <a:p>
            <a:pPr algn="just">
              <a:lnSpc>
                <a:spcPct val="100000"/>
              </a:lnSpc>
            </a:pPr>
            <a:r>
              <a:rPr lang="ru-RU" b="1" strike="noStrike" spc="-1" dirty="0">
                <a:solidFill>
                  <a:srgbClr val="000000"/>
                </a:solidFill>
                <a:latin typeface="+mj-lt"/>
                <a:ea typeface="Tahoma"/>
              </a:rPr>
              <a:t>Смывы берут с оборудования, тары и инвентаря в овощехранилищах и складах хранения овощей, цехе обработки и приготовления овощей.</a:t>
            </a:r>
            <a:endParaRPr lang="ru-RU" b="0" strike="noStrike" spc="-1" dirty="0">
              <a:latin typeface="+mj-lt"/>
            </a:endParaRPr>
          </a:p>
          <a:p>
            <a:pPr algn="just">
              <a:lnSpc>
                <a:spcPct val="100000"/>
              </a:lnSpc>
            </a:pPr>
            <a:endParaRPr lang="ru-RU" spc="-1" dirty="0">
              <a:latin typeface="+mj-lt"/>
            </a:endParaRPr>
          </a:p>
          <a:p>
            <a:pPr algn="just">
              <a:lnSpc>
                <a:spcPct val="100000"/>
              </a:lnSpc>
            </a:pPr>
            <a:r>
              <a:rPr lang="ru-RU" b="1" strike="noStrike" spc="-1" dirty="0" smtClean="0">
                <a:solidFill>
                  <a:srgbClr val="800080"/>
                </a:solidFill>
                <a:latin typeface="+mj-lt"/>
                <a:ea typeface="Tahoma"/>
              </a:rPr>
              <a:t>Яйца </a:t>
            </a:r>
            <a:r>
              <a:rPr lang="ru-RU" b="1" strike="noStrike" spc="-1" dirty="0">
                <a:solidFill>
                  <a:srgbClr val="800080"/>
                </a:solidFill>
                <a:latin typeface="+mj-lt"/>
                <a:ea typeface="Tahoma"/>
              </a:rPr>
              <a:t>гельминтов.</a:t>
            </a:r>
            <a:endParaRPr lang="ru-RU" b="0" strike="noStrike" spc="-1" dirty="0">
              <a:latin typeface="+mj-lt"/>
            </a:endParaRPr>
          </a:p>
          <a:p>
            <a:pPr algn="just">
              <a:lnSpc>
                <a:spcPct val="100000"/>
              </a:lnSpc>
            </a:pPr>
            <a:r>
              <a:rPr lang="ru-RU" b="1" strike="noStrike" spc="-1" dirty="0">
                <a:solidFill>
                  <a:srgbClr val="000000"/>
                </a:solidFill>
                <a:latin typeface="+mj-lt"/>
                <a:ea typeface="Tahoma"/>
              </a:rPr>
              <a:t>Обнаружение яиц гельминтов в смывах возможно при нарушении персоналом правил личной гигиены, некачественно проводимой уборки и дезинфекции. </a:t>
            </a:r>
            <a:endParaRPr lang="ru-RU" b="0" strike="noStrike" spc="-1" dirty="0">
              <a:latin typeface="+mj-lt"/>
            </a:endParaRPr>
          </a:p>
          <a:p>
            <a:pPr algn="just">
              <a:lnSpc>
                <a:spcPct val="100000"/>
              </a:lnSpc>
            </a:pPr>
            <a:endParaRPr lang="ru-RU" b="0" strike="noStrike" spc="-1" dirty="0">
              <a:latin typeface="+mj-lt"/>
            </a:endParaRPr>
          </a:p>
          <a:p>
            <a:pPr algn="just">
              <a:lnSpc>
                <a:spcPct val="100000"/>
              </a:lnSpc>
            </a:pPr>
            <a:r>
              <a:rPr lang="ru-RU" b="1" strike="noStrike" spc="-1" dirty="0">
                <a:solidFill>
                  <a:srgbClr val="000000"/>
                </a:solidFill>
                <a:latin typeface="+mj-lt"/>
                <a:ea typeface="Tahoma"/>
              </a:rPr>
              <a:t>Смывы на яйца гельминтов и цисты простейших берут с оборудования, инвентаря, тары, рук и спецодежды персонала, сырых пищевых продуктов (рыбы, мяса, зелени).</a:t>
            </a:r>
            <a:endParaRPr lang="ru-RU" b="0" strike="noStrike" spc="-1" dirty="0">
              <a:latin typeface="+mj-lt"/>
            </a:endParaRPr>
          </a:p>
          <a:p>
            <a:pPr>
              <a:lnSpc>
                <a:spcPct val="100000"/>
              </a:lnSpc>
            </a:pPr>
            <a:endParaRPr lang="ru-RU" sz="20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20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20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2000" b="0" strike="noStrike" spc="-1" dirty="0">
              <a:latin typeface="XO Oriel"/>
            </a:endParaRPr>
          </a:p>
        </p:txBody>
      </p:sp>
      <p:pic>
        <p:nvPicPr>
          <p:cNvPr id="603" name="Рисунок 602"/>
          <p:cNvPicPr/>
          <p:nvPr/>
        </p:nvPicPr>
        <p:blipFill>
          <a:blip r:embed="rId2"/>
          <a:stretch/>
        </p:blipFill>
        <p:spPr>
          <a:xfrm rot="5400000">
            <a:off x="9192159" y="1617201"/>
            <a:ext cx="3060522" cy="2148840"/>
          </a:xfrm>
          <a:prstGeom prst="rect">
            <a:avLst/>
          </a:prstGeom>
          <a:ln>
            <a:noFill/>
          </a:ln>
        </p:spPr>
      </p:pic>
      <p:pic>
        <p:nvPicPr>
          <p:cNvPr id="604" name="Рисунок 603"/>
          <p:cNvPicPr/>
          <p:nvPr/>
        </p:nvPicPr>
        <p:blipFill>
          <a:blip r:embed="rId3"/>
          <a:stretch/>
        </p:blipFill>
        <p:spPr>
          <a:xfrm>
            <a:off x="9648000" y="4797946"/>
            <a:ext cx="2433960" cy="18054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5" name="CustomShape 1"/>
          <p:cNvSpPr/>
          <p:nvPr/>
        </p:nvSpPr>
        <p:spPr>
          <a:xfrm>
            <a:off x="72000" y="72000"/>
            <a:ext cx="12000960" cy="10872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3600" b="1" strike="noStrike" spc="-1">
                <a:solidFill>
                  <a:srgbClr val="FF0000"/>
                </a:solidFill>
                <a:latin typeface="Arial"/>
                <a:ea typeface="DejaVu Sans"/>
              </a:rPr>
              <a:t>Сырая пищевая продукция</a:t>
            </a:r>
            <a:endParaRPr lang="ru-RU" sz="3600" b="0" strike="noStrike" spc="-1">
              <a:latin typeface="XO Oriel"/>
            </a:endParaRPr>
          </a:p>
        </p:txBody>
      </p:sp>
      <p:sp>
        <p:nvSpPr>
          <p:cNvPr id="606" name="CustomShape 2"/>
          <p:cNvSpPr/>
          <p:nvPr/>
        </p:nvSpPr>
        <p:spPr>
          <a:xfrm>
            <a:off x="0" y="6048000"/>
            <a:ext cx="12248280" cy="7884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607" name="CustomShape 3"/>
          <p:cNvSpPr/>
          <p:nvPr/>
        </p:nvSpPr>
        <p:spPr>
          <a:xfrm>
            <a:off x="0" y="765498"/>
            <a:ext cx="12189240" cy="5068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ru-RU" sz="2400" b="0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r>
              <a:rPr lang="ru-RU" sz="2000" b="1" strike="noStrike" spc="-1" dirty="0">
                <a:solidFill>
                  <a:srgbClr val="000000"/>
                </a:solidFill>
                <a:latin typeface="+mj-lt"/>
                <a:ea typeface="Tahoma"/>
              </a:rPr>
              <a:t>Для определения </a:t>
            </a:r>
            <a:r>
              <a:rPr lang="ru-RU" sz="2000" b="1" strike="noStrike" spc="-1" dirty="0">
                <a:solidFill>
                  <a:srgbClr val="FF0000"/>
                </a:solidFill>
                <a:latin typeface="+mj-lt"/>
                <a:ea typeface="Tahoma"/>
              </a:rPr>
              <a:t>доброкачественности и безвредности</a:t>
            </a:r>
            <a:r>
              <a:rPr lang="ru-RU" sz="2000" b="1" strike="noStrike" spc="-1" dirty="0">
                <a:solidFill>
                  <a:srgbClr val="000000"/>
                </a:solidFill>
                <a:latin typeface="+mj-lt"/>
                <a:ea typeface="Tahoma"/>
              </a:rPr>
              <a:t> продуктов необходимо проведение исследований на микробиологические и физико-химические показатели.</a:t>
            </a:r>
            <a:endParaRPr lang="ru-RU" sz="2000" b="0" strike="noStrike" spc="-1" dirty="0">
              <a:latin typeface="+mj-lt"/>
            </a:endParaRPr>
          </a:p>
        </p:txBody>
      </p:sp>
      <p:graphicFrame>
        <p:nvGraphicFramePr>
          <p:cNvPr id="608" name="Table 4"/>
          <p:cNvGraphicFramePr/>
          <p:nvPr>
            <p:extLst>
              <p:ext uri="{D42A27DB-BD31-4B8C-83A1-F6EECF244321}">
                <p14:modId xmlns:p14="http://schemas.microsoft.com/office/powerpoint/2010/main" val="1291793835"/>
              </p:ext>
            </p:extLst>
          </p:nvPr>
        </p:nvGraphicFramePr>
        <p:xfrm>
          <a:off x="0" y="1728000"/>
          <a:ext cx="12192000" cy="5131588"/>
        </p:xfrm>
        <a:graphic>
          <a:graphicData uri="http://schemas.openxmlformats.org/drawingml/2006/table">
            <a:tbl>
              <a:tblPr/>
              <a:tblGrid>
                <a:gridCol w="28712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685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522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4287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200" b="1" strike="noStrike" spc="-1" dirty="0">
                          <a:latin typeface="XO Oriel"/>
                        </a:rPr>
                        <a:t>Вид сырья</a:t>
                      </a:r>
                      <a:endParaRPr lang="ru-RU" sz="2200" b="0" strike="noStrike" spc="-1" dirty="0">
                        <a:latin typeface="XO Orie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99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200" b="1" strike="noStrike" spc="-1">
                          <a:latin typeface="XO Oriel"/>
                        </a:rPr>
                        <a:t>Исследуемые показатели</a:t>
                      </a:r>
                      <a:endParaRPr lang="ru-RU" sz="2200" b="0" strike="noStrike" spc="-1">
                        <a:latin typeface="XO Orie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99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200" b="1" strike="noStrike" spc="-1">
                          <a:latin typeface="XO Oriel"/>
                        </a:rPr>
                        <a:t>Нормативный документ</a:t>
                      </a:r>
                      <a:endParaRPr lang="ru-RU" sz="2200" b="0" strike="noStrike" spc="-1">
                        <a:latin typeface="XO Orie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99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7654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200" b="1" strike="noStrike" spc="-1">
                          <a:latin typeface="XO Oriel"/>
                        </a:rPr>
                        <a:t>Мясо сырое </a:t>
                      </a:r>
                      <a:endParaRPr lang="ru-RU" sz="2200" b="0" strike="noStrike" spc="-1">
                        <a:latin typeface="XO Orie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800" b="1" i="1" u="sng" strike="noStrike" spc="-1">
                          <a:uFillTx/>
                          <a:latin typeface="XO Oriel"/>
                        </a:rPr>
                        <a:t>Санитарно-химические:</a:t>
                      </a:r>
                      <a:r>
                        <a:rPr lang="ru-RU" sz="1800" b="0" i="1" u="sng" strike="noStrike" spc="-1">
                          <a:uFillTx/>
                          <a:latin typeface="XO Oriel"/>
                        </a:rPr>
                        <a:t>  </a:t>
                      </a:r>
                      <a:r>
                        <a:rPr lang="ru-RU" sz="1800" b="0" strike="noStrike" spc="-1">
                          <a:latin typeface="XO Oriel"/>
                        </a:rPr>
                        <a:t>                                      свинец, мышьяк,кадмий, ртуть.                              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endParaRPr lang="ru-RU" sz="1800" b="0" strike="noStrike" spc="-1">
                        <a:latin typeface="XO Orie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800" b="0" strike="noStrike" spc="-1">
                          <a:latin typeface="XO Oriel"/>
                        </a:rPr>
                        <a:t> </a:t>
                      </a:r>
                      <a:r>
                        <a:rPr lang="ru-RU" sz="1800" b="1" i="1" u="sng" strike="noStrike" spc="-1">
                          <a:uFillTx/>
                          <a:latin typeface="XO Oriel"/>
                        </a:rPr>
                        <a:t>Микробиологические показатели:</a:t>
                      </a:r>
                      <a:r>
                        <a:rPr lang="ru-RU" sz="1800" b="1" strike="noStrike" spc="-1">
                          <a:latin typeface="XO Oriel"/>
                        </a:rPr>
                        <a:t> </a:t>
                      </a:r>
                      <a:r>
                        <a:rPr lang="ru-RU" sz="1800" b="0" strike="noStrike" spc="-1">
                          <a:latin typeface="XO Oriel"/>
                        </a:rPr>
                        <a:t>                   - КМАФАнМ                                                                - БГКП                                                                       - Патогенные, в т. ч. сальмонеллы                           - Listeria monocitogenes   </a:t>
                      </a: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200" b="1" strike="noStrike" spc="-1">
                          <a:latin typeface="XO Oriel"/>
                        </a:rPr>
                        <a:t>ТР ТС 021/2011</a:t>
                      </a:r>
                      <a:endParaRPr lang="ru-RU" sz="2200" b="0" strike="noStrike" spc="-1">
                        <a:latin typeface="XO Orie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1216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200" b="1" strike="noStrike" spc="-1">
                          <a:latin typeface="XO Oriel"/>
                        </a:rPr>
                        <a:t>Мясо птицы</a:t>
                      </a:r>
                      <a:endParaRPr lang="ru-RU" sz="2200" b="0" strike="noStrike" spc="-1">
                        <a:latin typeface="XO Orie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800" b="1" i="1" u="sng" strike="noStrike" spc="-1" dirty="0">
                          <a:uFillTx/>
                          <a:latin typeface="XO Oriel"/>
                        </a:rPr>
                        <a:t>Санитарно-химические:</a:t>
                      </a:r>
                      <a:r>
                        <a:rPr lang="ru-RU" sz="1800" b="0" i="1" u="sng" strike="noStrike" spc="-1" dirty="0">
                          <a:uFillTx/>
                          <a:latin typeface="XO Oriel"/>
                        </a:rPr>
                        <a:t> </a:t>
                      </a:r>
                      <a:r>
                        <a:rPr lang="ru-RU" sz="1800" b="0" strike="noStrike" spc="-1" dirty="0">
                          <a:latin typeface="XO Oriel"/>
                        </a:rPr>
                        <a:t>                                       свинец, </a:t>
                      </a:r>
                      <a:r>
                        <a:rPr lang="ru-RU" sz="1800" b="0" strike="noStrike" spc="-1" dirty="0" err="1">
                          <a:latin typeface="XO Oriel"/>
                        </a:rPr>
                        <a:t>мышьяк,кадмий</a:t>
                      </a:r>
                      <a:r>
                        <a:rPr lang="ru-RU" sz="1800" b="0" strike="noStrike" spc="-1" dirty="0">
                          <a:latin typeface="XO Oriel"/>
                        </a:rPr>
                        <a:t>, ртуть.                              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endParaRPr lang="ru-RU" sz="1800" b="0" strike="noStrike" spc="-1" dirty="0">
                        <a:latin typeface="XO Orie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800" b="1" i="1" u="sng" strike="noStrike" spc="-1" dirty="0">
                          <a:uFillTx/>
                          <a:latin typeface="XO Oriel"/>
                        </a:rPr>
                        <a:t>Микробиологические показатели</a:t>
                      </a:r>
                      <a:r>
                        <a:rPr lang="ru-RU" sz="1800" b="0" i="1" u="sng" strike="noStrike" spc="-1" dirty="0">
                          <a:uFillTx/>
                          <a:latin typeface="XO Oriel"/>
                        </a:rPr>
                        <a:t>:</a:t>
                      </a:r>
                      <a:r>
                        <a:rPr lang="ru-RU" sz="1800" b="0" strike="noStrike" spc="-1" dirty="0">
                          <a:latin typeface="XO Oriel"/>
                        </a:rPr>
                        <a:t>                      - </a:t>
                      </a:r>
                      <a:r>
                        <a:rPr lang="ru-RU" sz="1800" b="0" strike="noStrike" spc="-1" dirty="0" err="1">
                          <a:latin typeface="XO Oriel"/>
                        </a:rPr>
                        <a:t>КМАФАнМ</a:t>
                      </a:r>
                      <a:r>
                        <a:rPr lang="ru-RU" sz="1800" b="0" strike="noStrike" spc="-1" dirty="0">
                          <a:latin typeface="XO Oriel"/>
                        </a:rPr>
                        <a:t>                                                               - Патогенные, в </a:t>
                      </a:r>
                      <a:r>
                        <a:rPr lang="ru-RU" sz="1800" b="0" strike="noStrike" spc="-1" dirty="0" err="1">
                          <a:latin typeface="XO Oriel"/>
                        </a:rPr>
                        <a:t>т.ч</a:t>
                      </a:r>
                      <a:r>
                        <a:rPr lang="ru-RU" sz="1800" b="0" strike="noStrike" spc="-1" dirty="0">
                          <a:latin typeface="XO Oriel"/>
                        </a:rPr>
                        <a:t>. сальмонеллы                           - </a:t>
                      </a:r>
                      <a:r>
                        <a:rPr lang="ru-RU" sz="1800" b="0" strike="noStrike" spc="-1" dirty="0" err="1">
                          <a:latin typeface="XO Oriel"/>
                        </a:rPr>
                        <a:t>Listeria</a:t>
                      </a:r>
                      <a:r>
                        <a:rPr lang="ru-RU" sz="1800" b="0" strike="noStrike" spc="-1" dirty="0">
                          <a:latin typeface="XO Oriel"/>
                        </a:rPr>
                        <a:t> </a:t>
                      </a:r>
                      <a:r>
                        <a:rPr lang="ru-RU" sz="1800" b="0" strike="noStrike" spc="-1" dirty="0" err="1">
                          <a:latin typeface="XO Oriel"/>
                        </a:rPr>
                        <a:t>monocitogenes</a:t>
                      </a:r>
                      <a:r>
                        <a:rPr lang="ru-RU" sz="1800" b="0" strike="noStrike" spc="-1" dirty="0">
                          <a:latin typeface="XO Oriel"/>
                        </a:rPr>
                        <a:t>   </a:t>
                      </a: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200" b="1" strike="noStrike" spc="-1" dirty="0">
                          <a:latin typeface="XO Oriel"/>
                        </a:rPr>
                        <a:t>ТР ТС 021/2011</a:t>
                      </a:r>
                      <a:endParaRPr lang="ru-RU" sz="2200" b="0" strike="noStrike" spc="-1" dirty="0">
                        <a:latin typeface="XO Orie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9" name="CustomShape 1"/>
          <p:cNvSpPr/>
          <p:nvPr/>
        </p:nvSpPr>
        <p:spPr>
          <a:xfrm>
            <a:off x="72000" y="72000"/>
            <a:ext cx="12000960" cy="10872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3600" b="1" strike="noStrike" spc="-1">
                <a:solidFill>
                  <a:srgbClr val="FF0000"/>
                </a:solidFill>
                <a:latin typeface="+mj-lt"/>
                <a:ea typeface="DejaVu Sans"/>
              </a:rPr>
              <a:t>Сырая пищевая продукция</a:t>
            </a:r>
            <a:endParaRPr lang="ru-RU" sz="3600" b="0" strike="noStrike" spc="-1">
              <a:latin typeface="+mj-lt"/>
            </a:endParaRPr>
          </a:p>
        </p:txBody>
      </p:sp>
      <p:sp>
        <p:nvSpPr>
          <p:cNvPr id="610" name="CustomShape 2"/>
          <p:cNvSpPr/>
          <p:nvPr/>
        </p:nvSpPr>
        <p:spPr>
          <a:xfrm>
            <a:off x="0" y="6048000"/>
            <a:ext cx="12248280" cy="7884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611" name="CustomShape 3"/>
          <p:cNvSpPr/>
          <p:nvPr/>
        </p:nvSpPr>
        <p:spPr>
          <a:xfrm>
            <a:off x="0" y="864000"/>
            <a:ext cx="12189240" cy="5068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ru-RU" sz="2400" b="0" strike="noStrike" spc="-1">
                <a:solidFill>
                  <a:srgbClr val="000000"/>
                </a:solidFill>
                <a:latin typeface="+mj-lt"/>
                <a:ea typeface="DejaVu Sans"/>
              </a:rPr>
              <a:t> </a:t>
            </a:r>
            <a:endParaRPr lang="ru-RU" sz="2400" b="0" strike="noStrike" spc="-1">
              <a:latin typeface="+mj-lt"/>
            </a:endParaRPr>
          </a:p>
        </p:txBody>
      </p:sp>
      <p:graphicFrame>
        <p:nvGraphicFramePr>
          <p:cNvPr id="612" name="Table 4"/>
          <p:cNvGraphicFramePr/>
          <p:nvPr>
            <p:extLst>
              <p:ext uri="{D42A27DB-BD31-4B8C-83A1-F6EECF244321}">
                <p14:modId xmlns:p14="http://schemas.microsoft.com/office/powerpoint/2010/main" val="715687503"/>
              </p:ext>
            </p:extLst>
          </p:nvPr>
        </p:nvGraphicFramePr>
        <p:xfrm>
          <a:off x="0" y="899640"/>
          <a:ext cx="12189239" cy="5959948"/>
        </p:xfrm>
        <a:graphic>
          <a:graphicData uri="http://schemas.openxmlformats.org/drawingml/2006/table">
            <a:tbl>
              <a:tblPr/>
              <a:tblGrid>
                <a:gridCol w="28705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67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513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528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200" b="1" strike="noStrike" spc="-1" dirty="0">
                          <a:latin typeface="XO Oriel"/>
                        </a:rPr>
                        <a:t>Вид сырья</a:t>
                      </a:r>
                      <a:endParaRPr lang="ru-RU" sz="2200" b="0" strike="noStrike" spc="-1" dirty="0">
                        <a:latin typeface="XO Orie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99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200" b="1" strike="noStrike" spc="-1">
                          <a:latin typeface="XO Oriel"/>
                        </a:rPr>
                        <a:t>Исследуемые показатели</a:t>
                      </a:r>
                      <a:endParaRPr lang="ru-RU" sz="2200" b="0" strike="noStrike" spc="-1">
                        <a:latin typeface="XO Orie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99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200" b="1" strike="noStrike" spc="-1">
                          <a:latin typeface="XO Oriel"/>
                        </a:rPr>
                        <a:t>Нормативный документ</a:t>
                      </a:r>
                      <a:endParaRPr lang="ru-RU" sz="2200" b="0" strike="noStrike" spc="-1">
                        <a:latin typeface="XO Orie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99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6974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200" b="1" strike="noStrike" spc="-1" dirty="0">
                          <a:latin typeface="XO Oriel"/>
                        </a:rPr>
                        <a:t>Молоко</a:t>
                      </a:r>
                      <a:endParaRPr lang="ru-RU" sz="2200" b="0" strike="noStrike" spc="-1" dirty="0">
                        <a:latin typeface="XO Orie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800" b="1" i="1" u="sng" strike="noStrike" spc="-1" dirty="0">
                          <a:uFillTx/>
                          <a:latin typeface="XO Oriel"/>
                        </a:rPr>
                        <a:t>Санитарно-химические:</a:t>
                      </a:r>
                      <a:r>
                        <a:rPr lang="ru-RU" sz="1800" b="0" strike="noStrike" spc="-1" dirty="0">
                          <a:latin typeface="XO Oriel"/>
                        </a:rPr>
                        <a:t>                                           свинец, </a:t>
                      </a:r>
                      <a:r>
                        <a:rPr lang="ru-RU" sz="1800" b="0" strike="noStrike" spc="-1" dirty="0" err="1">
                          <a:latin typeface="XO Oriel"/>
                        </a:rPr>
                        <a:t>мышьяк,кадмий</a:t>
                      </a:r>
                      <a:r>
                        <a:rPr lang="ru-RU" sz="1800" b="0" strike="noStrike" spc="-1" dirty="0">
                          <a:latin typeface="XO Oriel"/>
                        </a:rPr>
                        <a:t>, ртуть.                               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endParaRPr lang="ru-RU" sz="1800" b="0" strike="noStrike" spc="-1" dirty="0">
                        <a:latin typeface="XO Orie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800" b="1" i="1" u="sng" strike="noStrike" spc="-1" dirty="0">
                          <a:uFillTx/>
                          <a:latin typeface="XO Oriel"/>
                        </a:rPr>
                        <a:t>Микробиологические показатели:</a:t>
                      </a:r>
                      <a:r>
                        <a:rPr lang="ru-RU" sz="1800" b="1" strike="noStrike" spc="-1" dirty="0">
                          <a:latin typeface="XO Oriel"/>
                        </a:rPr>
                        <a:t> </a:t>
                      </a:r>
                      <a:r>
                        <a:rPr lang="ru-RU" sz="1800" b="0" strike="noStrike" spc="-1" dirty="0">
                          <a:latin typeface="XO Oriel"/>
                        </a:rPr>
                        <a:t>                    </a:t>
                      </a:r>
                      <a:r>
                        <a:rPr lang="en-US" sz="1800" b="0" strike="noStrike" spc="-1" dirty="0" smtClean="0">
                          <a:latin typeface="XO Oriel"/>
                        </a:rPr>
                        <a:t/>
                      </a:r>
                      <a:br>
                        <a:rPr lang="en-US" sz="1800" b="0" strike="noStrike" spc="-1" dirty="0" smtClean="0">
                          <a:latin typeface="XO Oriel"/>
                        </a:rPr>
                      </a:br>
                      <a:r>
                        <a:rPr lang="ru-RU" sz="1800" b="0" strike="noStrike" spc="-1" dirty="0" smtClean="0">
                          <a:latin typeface="XO Oriel"/>
                        </a:rPr>
                        <a:t>- </a:t>
                      </a:r>
                      <a:r>
                        <a:rPr lang="ru-RU" sz="1800" b="0" strike="noStrike" spc="-1" dirty="0" err="1">
                          <a:latin typeface="XO Oriel"/>
                        </a:rPr>
                        <a:t>КМАФАнМ</a:t>
                      </a:r>
                      <a:r>
                        <a:rPr lang="ru-RU" sz="1800" b="0" strike="noStrike" spc="-1" dirty="0">
                          <a:latin typeface="XO Oriel"/>
                        </a:rPr>
                        <a:t>                                                                - БГКП                                                                        </a:t>
                      </a:r>
                      <a:r>
                        <a:rPr lang="en-US" sz="1800" b="0" strike="noStrike" spc="-1" dirty="0" smtClean="0">
                          <a:latin typeface="XO Oriel"/>
                        </a:rPr>
                        <a:t/>
                      </a:r>
                      <a:br>
                        <a:rPr lang="en-US" sz="1800" b="0" strike="noStrike" spc="-1" dirty="0" smtClean="0">
                          <a:latin typeface="XO Oriel"/>
                        </a:rPr>
                      </a:br>
                      <a:r>
                        <a:rPr lang="ru-RU" sz="1800" b="0" strike="noStrike" spc="-1" dirty="0" smtClean="0">
                          <a:latin typeface="XO Oriel"/>
                        </a:rPr>
                        <a:t>- </a:t>
                      </a:r>
                      <a:r>
                        <a:rPr lang="ru-RU" sz="1800" b="0" strike="noStrike" spc="-1" dirty="0" err="1">
                          <a:latin typeface="XO Oriel"/>
                        </a:rPr>
                        <a:t>Stapylococcus</a:t>
                      </a:r>
                      <a:r>
                        <a:rPr lang="ru-RU" sz="1800" b="0" strike="noStrike" spc="-1" dirty="0">
                          <a:latin typeface="XO Oriel"/>
                        </a:rPr>
                        <a:t> </a:t>
                      </a:r>
                      <a:r>
                        <a:rPr lang="ru-RU" sz="1800" b="0" strike="noStrike" spc="-1" dirty="0" err="1">
                          <a:latin typeface="XO Oriel"/>
                        </a:rPr>
                        <a:t>aureus</a:t>
                      </a:r>
                      <a:r>
                        <a:rPr lang="ru-RU" sz="1800" b="0" strike="noStrike" spc="-1" dirty="0">
                          <a:latin typeface="XO Oriel"/>
                        </a:rPr>
                        <a:t>                                               - Патогенные, в </a:t>
                      </a:r>
                      <a:r>
                        <a:rPr lang="ru-RU" sz="1800" b="0" strike="noStrike" spc="-1" dirty="0" err="1">
                          <a:latin typeface="XO Oriel"/>
                        </a:rPr>
                        <a:t>т.ч</a:t>
                      </a:r>
                      <a:r>
                        <a:rPr lang="ru-RU" sz="1800" b="0" strike="noStrike" spc="-1" dirty="0">
                          <a:latin typeface="XO Oriel"/>
                        </a:rPr>
                        <a:t>. сальмонеллы                            - </a:t>
                      </a:r>
                      <a:r>
                        <a:rPr lang="ru-RU" sz="1800" b="0" strike="noStrike" spc="-1" dirty="0" err="1">
                          <a:latin typeface="XO Oriel"/>
                        </a:rPr>
                        <a:t>Listeria</a:t>
                      </a:r>
                      <a:r>
                        <a:rPr lang="ru-RU" sz="1800" b="0" strike="noStrike" spc="-1" dirty="0">
                          <a:latin typeface="XO Oriel"/>
                        </a:rPr>
                        <a:t> </a:t>
                      </a:r>
                      <a:r>
                        <a:rPr lang="ru-RU" sz="1800" b="0" strike="noStrike" spc="-1" dirty="0" err="1">
                          <a:latin typeface="XO Oriel"/>
                        </a:rPr>
                        <a:t>monocitogenes</a:t>
                      </a:r>
                      <a:r>
                        <a:rPr lang="ru-RU" sz="1800" b="0" strike="noStrike" spc="-1" dirty="0">
                          <a:latin typeface="XO Oriel"/>
                        </a:rPr>
                        <a:t>   </a:t>
                      </a: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200" b="1" strike="noStrike" spc="-1" dirty="0">
                          <a:latin typeface="XO Oriel"/>
                          <a:ea typeface="Tahoma"/>
                        </a:rPr>
                        <a:t>    ТР ТС 033/2013 </a:t>
                      </a:r>
                      <a:endParaRPr lang="ru-RU" sz="2200" b="0" strike="noStrike" spc="-1" dirty="0">
                        <a:latin typeface="XO Orie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200" b="1" strike="noStrike" spc="-1" dirty="0">
                          <a:latin typeface="XO Oriel"/>
                          <a:ea typeface="Tahoma"/>
                        </a:rPr>
                        <a:t> </a:t>
                      </a:r>
                      <a:r>
                        <a:rPr lang="ru-RU" sz="1800" b="1" strike="noStrike" spc="-1" dirty="0">
                          <a:latin typeface="XO Oriel"/>
                          <a:ea typeface="Tahoma"/>
                        </a:rPr>
                        <a:t>"О безопасности молока   и            молочной продукции"</a:t>
                      </a:r>
                      <a:r>
                        <a:rPr lang="ru-RU" sz="2200" b="1" strike="noStrike" spc="-1" dirty="0">
                          <a:latin typeface="XO Oriel"/>
                          <a:ea typeface="Tahoma"/>
                        </a:rPr>
                        <a:t>            </a:t>
                      </a:r>
                      <a:endParaRPr lang="ru-RU" sz="2200" b="0" strike="noStrike" spc="-1" dirty="0">
                        <a:latin typeface="XO Orie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ru-RU" sz="2200" b="0" strike="noStrike" spc="-1" dirty="0">
                        <a:latin typeface="XO Orie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ru-RU" sz="2200" b="0" strike="noStrike" spc="-1" dirty="0">
                        <a:latin typeface="XO Orie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ru-RU" sz="2200" b="0" strike="noStrike" spc="-1" dirty="0">
                        <a:latin typeface="XO Orie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200" b="1" strike="noStrike" spc="-1" dirty="0">
                          <a:latin typeface="XO Oriel"/>
                          <a:ea typeface="Tahoma"/>
                        </a:rPr>
                        <a:t>    ТР ТС 021/2011</a:t>
                      </a:r>
                      <a:endParaRPr lang="ru-RU" sz="2200" b="0" strike="noStrike" spc="-1" dirty="0">
                        <a:latin typeface="XO Orie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7492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200" b="1" strike="noStrike" spc="-1" dirty="0">
                          <a:latin typeface="XO Oriel"/>
                        </a:rPr>
                        <a:t>Кисломолочные продукты</a:t>
                      </a:r>
                      <a:endParaRPr lang="ru-RU" sz="2200" b="0" strike="noStrike" spc="-1" dirty="0">
                        <a:latin typeface="XO Orie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200" b="1" strike="noStrike" spc="-1" dirty="0">
                          <a:latin typeface="XO Oriel"/>
                        </a:rPr>
                        <a:t> (кефир, йогурт)</a:t>
                      </a:r>
                      <a:endParaRPr lang="ru-RU" sz="2200" b="0" strike="noStrike" spc="-1" dirty="0">
                        <a:latin typeface="XO Orie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ru-RU" sz="1800" b="0" strike="noStrike" spc="-1" dirty="0">
                        <a:latin typeface="XO Oriel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800" b="1" i="1" u="sng" strike="noStrike" spc="-1" dirty="0">
                          <a:uFillTx/>
                          <a:latin typeface="XO Oriel"/>
                        </a:rPr>
                        <a:t>Микробиологические показатели:</a:t>
                      </a:r>
                      <a:r>
                        <a:rPr lang="ru-RU" sz="1800" b="0" strike="noStrike" spc="-1" dirty="0">
                          <a:latin typeface="XO Oriel"/>
                        </a:rPr>
                        <a:t>                     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ru-RU" sz="1800" b="0" strike="noStrike" spc="-1" dirty="0" smtClean="0">
                          <a:latin typeface="XO Oriel"/>
                        </a:rPr>
                        <a:t>молочно-кислые </a:t>
                      </a:r>
                      <a:r>
                        <a:rPr lang="ru-RU" sz="1800" b="0" strike="noStrike" spc="-1" dirty="0">
                          <a:latin typeface="XO Oriel"/>
                        </a:rPr>
                        <a:t>м/о (</a:t>
                      </a:r>
                      <a:r>
                        <a:rPr lang="ru-RU" sz="1800" b="0" strike="noStrike" spc="-1" dirty="0" err="1">
                          <a:latin typeface="XO Oriel"/>
                        </a:rPr>
                        <a:t>бифидобактерии</a:t>
                      </a:r>
                      <a:r>
                        <a:rPr lang="ru-RU" sz="1800" b="0" strike="noStrike" spc="-1" dirty="0">
                          <a:latin typeface="XO Oriel"/>
                        </a:rPr>
                        <a:t>)               </a:t>
                      </a:r>
                      <a:endParaRPr lang="en-US" sz="1800" b="0" strike="noStrike" spc="-1" dirty="0" smtClean="0">
                        <a:latin typeface="XO Oriel"/>
                      </a:endParaRPr>
                    </a:p>
                    <a:p>
                      <a:pPr marL="285750" indent="-285750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ru-RU" sz="1800" b="0" strike="noStrike" spc="-1" dirty="0" smtClean="0">
                          <a:latin typeface="XO Oriel"/>
                        </a:rPr>
                        <a:t>БГКП                                                                        </a:t>
                      </a:r>
                      <a:endParaRPr lang="en-US" sz="1800" b="0" strike="noStrike" spc="-1" dirty="0" smtClean="0">
                        <a:latin typeface="XO Oriel"/>
                      </a:endParaRPr>
                    </a:p>
                    <a:p>
                      <a:pPr marL="285750" indent="-285750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ru-RU" sz="1800" b="0" strike="noStrike" spc="-1" dirty="0" err="1" smtClean="0">
                          <a:latin typeface="XO Oriel"/>
                        </a:rPr>
                        <a:t>Stapylococcus</a:t>
                      </a:r>
                      <a:r>
                        <a:rPr lang="ru-RU" sz="1800" b="0" strike="noStrike" spc="-1" dirty="0" smtClean="0">
                          <a:latin typeface="XO Oriel"/>
                        </a:rPr>
                        <a:t> </a:t>
                      </a:r>
                      <a:r>
                        <a:rPr lang="ru-RU" sz="1800" b="0" strike="noStrike" spc="-1" dirty="0" err="1">
                          <a:latin typeface="XO Oriel"/>
                        </a:rPr>
                        <a:t>aureus</a:t>
                      </a:r>
                      <a:r>
                        <a:rPr lang="ru-RU" sz="1800" b="0" strike="noStrike" spc="-1" dirty="0">
                          <a:latin typeface="XO Oriel"/>
                        </a:rPr>
                        <a:t>                                               </a:t>
                      </a:r>
                      <a:endParaRPr lang="en-US" sz="1800" b="0" strike="noStrike" spc="-1" dirty="0" smtClean="0">
                        <a:latin typeface="XO Oriel"/>
                      </a:endParaRPr>
                    </a:p>
                    <a:p>
                      <a:pPr marL="285750" indent="-285750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ru-RU" sz="1800" b="0" strike="noStrike" spc="-1" dirty="0" smtClean="0">
                          <a:latin typeface="XO Oriel"/>
                        </a:rPr>
                        <a:t>Патогенные</a:t>
                      </a:r>
                      <a:r>
                        <a:rPr lang="ru-RU" sz="1800" b="0" strike="noStrike" spc="-1" dirty="0">
                          <a:latin typeface="XO Oriel"/>
                        </a:rPr>
                        <a:t>, в </a:t>
                      </a:r>
                      <a:r>
                        <a:rPr lang="ru-RU" sz="1800" b="0" strike="noStrike" spc="-1" dirty="0" err="1">
                          <a:latin typeface="XO Oriel"/>
                        </a:rPr>
                        <a:t>т.ч</a:t>
                      </a:r>
                      <a:r>
                        <a:rPr lang="ru-RU" sz="1800" b="0" strike="noStrike" spc="-1" dirty="0">
                          <a:latin typeface="XO Oriel"/>
                        </a:rPr>
                        <a:t>. сальмонеллы                            </a:t>
                      </a:r>
                      <a:endParaRPr lang="en-US" sz="1800" b="0" strike="noStrike" spc="-1" dirty="0" smtClean="0">
                        <a:latin typeface="XO Oriel"/>
                      </a:endParaRPr>
                    </a:p>
                    <a:p>
                      <a:pPr marL="285750" indent="-285750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ru-RU" sz="1800" b="0" strike="noStrike" spc="-1" dirty="0" smtClean="0">
                          <a:latin typeface="XO Oriel"/>
                        </a:rPr>
                        <a:t>Дрожжи                                                                   </a:t>
                      </a:r>
                      <a:endParaRPr lang="en-US" sz="1800" b="0" strike="noStrike" spc="-1" dirty="0" smtClean="0">
                        <a:latin typeface="XO Oriel"/>
                      </a:endParaRPr>
                    </a:p>
                    <a:p>
                      <a:pPr marL="285750" indent="-285750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ru-RU" sz="1800" b="0" strike="noStrike" spc="-1" dirty="0" smtClean="0">
                          <a:latin typeface="XO Oriel"/>
                        </a:rPr>
                        <a:t>Плесени   </a:t>
                      </a:r>
                      <a:endParaRPr lang="ru-RU" sz="1800" b="0" strike="noStrike" spc="-1" dirty="0">
                        <a:latin typeface="XO Orie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200" b="1" strike="noStrike" spc="-1" dirty="0">
                          <a:latin typeface="XO Oriel"/>
                        </a:rPr>
                        <a:t>     ТР ТС 033/2013</a:t>
                      </a:r>
                      <a:endParaRPr lang="ru-RU" sz="2200" b="0" strike="noStrike" spc="-1" dirty="0">
                        <a:latin typeface="XO Orie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3" name="CustomShape 1"/>
          <p:cNvSpPr/>
          <p:nvPr/>
        </p:nvSpPr>
        <p:spPr>
          <a:xfrm>
            <a:off x="72000" y="45418"/>
            <a:ext cx="12000960" cy="10872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3600" b="1" strike="noStrike" spc="-1" dirty="0">
                <a:solidFill>
                  <a:srgbClr val="FF0000"/>
                </a:solidFill>
                <a:latin typeface="Arial"/>
                <a:ea typeface="DejaVu Sans"/>
              </a:rPr>
              <a:t>Сырая пищевая продукция</a:t>
            </a:r>
            <a:endParaRPr lang="ru-RU" sz="3600" b="0" strike="noStrike" spc="-1" dirty="0">
              <a:latin typeface="XO Oriel"/>
            </a:endParaRPr>
          </a:p>
        </p:txBody>
      </p:sp>
      <p:sp>
        <p:nvSpPr>
          <p:cNvPr id="614" name="CustomShape 2"/>
          <p:cNvSpPr/>
          <p:nvPr/>
        </p:nvSpPr>
        <p:spPr>
          <a:xfrm>
            <a:off x="0" y="6048000"/>
            <a:ext cx="12248280" cy="7884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615" name="CustomShape 3"/>
          <p:cNvSpPr/>
          <p:nvPr/>
        </p:nvSpPr>
        <p:spPr>
          <a:xfrm>
            <a:off x="0" y="864000"/>
            <a:ext cx="12189240" cy="5068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ru-RU" sz="2400" b="0" strike="noStrike" spc="-1">
                <a:solidFill>
                  <a:srgbClr val="000000"/>
                </a:solidFill>
                <a:latin typeface="XO Oriel"/>
                <a:ea typeface="DejaVu Sans"/>
              </a:rPr>
              <a:t> </a:t>
            </a:r>
            <a:endParaRPr lang="ru-RU" sz="2400" b="0" strike="noStrike" spc="-1">
              <a:latin typeface="XO Oriel"/>
            </a:endParaRPr>
          </a:p>
        </p:txBody>
      </p:sp>
      <p:graphicFrame>
        <p:nvGraphicFramePr>
          <p:cNvPr id="616" name="Table 4"/>
          <p:cNvGraphicFramePr/>
          <p:nvPr>
            <p:extLst>
              <p:ext uri="{D42A27DB-BD31-4B8C-83A1-F6EECF244321}">
                <p14:modId xmlns:p14="http://schemas.microsoft.com/office/powerpoint/2010/main" val="1032746968"/>
              </p:ext>
            </p:extLst>
          </p:nvPr>
        </p:nvGraphicFramePr>
        <p:xfrm>
          <a:off x="0" y="766990"/>
          <a:ext cx="12189240" cy="6119188"/>
        </p:xfrm>
        <a:graphic>
          <a:graphicData uri="http://schemas.openxmlformats.org/drawingml/2006/table">
            <a:tbl>
              <a:tblPr/>
              <a:tblGrid>
                <a:gridCol w="28705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672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513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6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800" b="1" strike="noStrike" spc="-1" dirty="0">
                          <a:latin typeface="+mj-lt"/>
                        </a:rPr>
                        <a:t>Вид сырья</a:t>
                      </a:r>
                      <a:endParaRPr lang="ru-RU" sz="1800" b="0" strike="noStrike" spc="-1" dirty="0">
                        <a:latin typeface="+mj-lt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99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800" b="1" strike="noStrike" spc="-1">
                          <a:latin typeface="+mj-lt"/>
                        </a:rPr>
                        <a:t>Исследуемые показатели</a:t>
                      </a:r>
                      <a:endParaRPr lang="ru-RU" sz="1800" b="0" strike="noStrike" spc="-1">
                        <a:latin typeface="+mj-lt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99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800" b="1" strike="noStrike" spc="-1">
                          <a:latin typeface="+mj-lt"/>
                        </a:rPr>
                        <a:t>Нормативный документ</a:t>
                      </a:r>
                      <a:endParaRPr lang="ru-RU" sz="1800" b="0" strike="noStrike" spc="-1">
                        <a:latin typeface="+mj-lt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999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7416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800" b="1" strike="noStrike" spc="-1" dirty="0">
                          <a:latin typeface="+mj-lt"/>
                        </a:rPr>
                        <a:t>Сметана, творог</a:t>
                      </a:r>
                      <a:endParaRPr lang="ru-RU" sz="1800" b="0" strike="noStrike" spc="-1" dirty="0">
                        <a:latin typeface="+mj-lt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800" b="1" i="1" u="sng" strike="noStrike" spc="-1" dirty="0">
                          <a:uFillTx/>
                          <a:latin typeface="+mj-lt"/>
                        </a:rPr>
                        <a:t>Физико-химические показатели:</a:t>
                      </a:r>
                      <a:r>
                        <a:rPr lang="ru-RU" sz="1800" b="1" i="1" strike="noStrike" spc="-1" dirty="0">
                          <a:latin typeface="+mj-lt"/>
                        </a:rPr>
                        <a:t>  </a:t>
                      </a:r>
                      <a:r>
                        <a:rPr lang="ru-RU" sz="1800" b="0" i="1" strike="noStrike" spc="-1" dirty="0">
                          <a:latin typeface="+mj-lt"/>
                        </a:rPr>
                        <a:t>                       </a:t>
                      </a:r>
                      <a:endParaRPr lang="en-US" sz="1800" b="0" i="1" strike="noStrike" spc="-1" dirty="0" smtClean="0">
                        <a:latin typeface="+mj-lt"/>
                      </a:endParaRPr>
                    </a:p>
                    <a:p>
                      <a:pPr marL="285750" indent="-285750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ru-RU" sz="1800" b="0" i="1" strike="noStrike" spc="-1" dirty="0" smtClean="0">
                          <a:latin typeface="+mj-lt"/>
                        </a:rPr>
                        <a:t>массовая </a:t>
                      </a:r>
                      <a:r>
                        <a:rPr lang="ru-RU" sz="1800" b="0" i="1" strike="noStrike" spc="-1" dirty="0">
                          <a:latin typeface="+mj-lt"/>
                        </a:rPr>
                        <a:t>доля жира                                               </a:t>
                      </a:r>
                      <a:endParaRPr lang="en-US" sz="1800" b="0" i="1" strike="noStrike" spc="-1" dirty="0" smtClean="0">
                        <a:latin typeface="+mj-lt"/>
                      </a:endParaRPr>
                    </a:p>
                    <a:p>
                      <a:pPr marL="285750" indent="-285750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ru-RU" sz="1800" b="0" i="1" strike="noStrike" spc="-1" dirty="0" smtClean="0">
                          <a:latin typeface="+mj-lt"/>
                        </a:rPr>
                        <a:t>массовая </a:t>
                      </a:r>
                      <a:r>
                        <a:rPr lang="ru-RU" sz="1800" b="0" i="1" strike="noStrike" spc="-1" dirty="0">
                          <a:latin typeface="+mj-lt"/>
                        </a:rPr>
                        <a:t>доля белка                                            </a:t>
                      </a:r>
                      <a:r>
                        <a:rPr lang="ru-RU" sz="1800" b="1" i="1" u="sng" strike="noStrike" spc="-1" dirty="0">
                          <a:uFillTx/>
                          <a:latin typeface="+mj-lt"/>
                        </a:rPr>
                        <a:t>Микробиологические показатели:</a:t>
                      </a:r>
                      <a:r>
                        <a:rPr lang="ru-RU" sz="1800" b="0" i="1" u="sng" strike="noStrike" spc="-1" dirty="0">
                          <a:uFillTx/>
                          <a:latin typeface="+mj-lt"/>
                        </a:rPr>
                        <a:t> </a:t>
                      </a:r>
                      <a:r>
                        <a:rPr lang="ru-RU" sz="1800" b="0" i="1" strike="noStrike" spc="-1" dirty="0">
                          <a:latin typeface="+mj-lt"/>
                        </a:rPr>
                        <a:t>                    </a:t>
                      </a:r>
                      <a:endParaRPr lang="en-US" sz="1800" b="0" i="1" strike="noStrike" spc="-1" dirty="0" smtClean="0">
                        <a:latin typeface="+mj-lt"/>
                      </a:endParaRPr>
                    </a:p>
                    <a:p>
                      <a:pPr marL="285750" indent="-285750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ru-RU" sz="1800" b="0" i="1" strike="noStrike" spc="-1" dirty="0" smtClean="0">
                          <a:latin typeface="+mj-lt"/>
                        </a:rPr>
                        <a:t>молочно-кислые </a:t>
                      </a:r>
                      <a:r>
                        <a:rPr lang="ru-RU" sz="1800" b="0" i="1" strike="noStrike" spc="-1" dirty="0">
                          <a:latin typeface="+mj-lt"/>
                        </a:rPr>
                        <a:t>м/о (</a:t>
                      </a:r>
                      <a:r>
                        <a:rPr lang="ru-RU" sz="1800" b="0" i="1" strike="noStrike" spc="-1" dirty="0" err="1">
                          <a:latin typeface="+mj-lt"/>
                        </a:rPr>
                        <a:t>бифидобактерии</a:t>
                      </a:r>
                      <a:r>
                        <a:rPr lang="ru-RU" sz="1800" b="0" i="1" strike="noStrike" spc="-1" dirty="0">
                          <a:latin typeface="+mj-lt"/>
                        </a:rPr>
                        <a:t>)               </a:t>
                      </a:r>
                      <a:endParaRPr lang="en-US" sz="1800" b="0" i="1" strike="noStrike" spc="-1" dirty="0" smtClean="0">
                        <a:latin typeface="+mj-lt"/>
                      </a:endParaRPr>
                    </a:p>
                    <a:p>
                      <a:pPr marL="285750" indent="-285750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ru-RU" sz="1800" b="0" i="1" strike="noStrike" spc="-1" dirty="0" smtClean="0">
                          <a:latin typeface="+mj-lt"/>
                        </a:rPr>
                        <a:t>БГКП                                                                        </a:t>
                      </a:r>
                      <a:endParaRPr lang="en-US" sz="1800" b="0" i="1" strike="noStrike" spc="-1" dirty="0" smtClean="0">
                        <a:latin typeface="+mj-lt"/>
                      </a:endParaRPr>
                    </a:p>
                    <a:p>
                      <a:pPr marL="285750" indent="-285750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ru-RU" sz="1800" b="0" i="1" strike="noStrike" spc="-1" dirty="0" err="1" smtClean="0">
                          <a:latin typeface="+mj-lt"/>
                        </a:rPr>
                        <a:t>Stapylococcus</a:t>
                      </a:r>
                      <a:r>
                        <a:rPr lang="ru-RU" sz="1800" b="0" i="1" strike="noStrike" spc="-1" dirty="0" smtClean="0">
                          <a:latin typeface="+mj-lt"/>
                        </a:rPr>
                        <a:t> </a:t>
                      </a:r>
                      <a:r>
                        <a:rPr lang="ru-RU" sz="1800" b="0" i="1" strike="noStrike" spc="-1" dirty="0" err="1">
                          <a:latin typeface="+mj-lt"/>
                        </a:rPr>
                        <a:t>aureus</a:t>
                      </a:r>
                      <a:r>
                        <a:rPr lang="ru-RU" sz="1800" b="0" i="1" strike="noStrike" spc="-1" dirty="0">
                          <a:latin typeface="+mj-lt"/>
                        </a:rPr>
                        <a:t>                                             </a:t>
                      </a:r>
                      <a:r>
                        <a:rPr lang="ru-RU" sz="1800" b="0" i="1" strike="noStrike" spc="-1" dirty="0" smtClean="0">
                          <a:latin typeface="+mj-lt"/>
                        </a:rPr>
                        <a:t> </a:t>
                      </a:r>
                      <a:endParaRPr lang="en-US" sz="1800" b="0" i="1" strike="noStrike" spc="-1" dirty="0" smtClean="0">
                        <a:latin typeface="+mj-lt"/>
                      </a:endParaRPr>
                    </a:p>
                    <a:p>
                      <a:pPr marL="285750" indent="-285750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ru-RU" sz="1800" b="0" i="1" strike="noStrike" spc="-1" dirty="0" smtClean="0">
                          <a:latin typeface="+mj-lt"/>
                        </a:rPr>
                        <a:t>Патогенные</a:t>
                      </a:r>
                      <a:r>
                        <a:rPr lang="ru-RU" sz="1800" b="0" i="1" strike="noStrike" spc="-1" dirty="0">
                          <a:latin typeface="+mj-lt"/>
                        </a:rPr>
                        <a:t>, в </a:t>
                      </a:r>
                      <a:r>
                        <a:rPr lang="ru-RU" sz="1800" b="0" i="1" strike="noStrike" spc="-1" dirty="0" err="1">
                          <a:latin typeface="+mj-lt"/>
                        </a:rPr>
                        <a:t>т.ч</a:t>
                      </a:r>
                      <a:r>
                        <a:rPr lang="ru-RU" sz="1800" b="0" i="1" strike="noStrike" spc="-1" dirty="0">
                          <a:latin typeface="+mj-lt"/>
                        </a:rPr>
                        <a:t>. сальмонеллы                        </a:t>
                      </a:r>
                      <a:endParaRPr lang="en-US" sz="1800" b="0" i="1" strike="noStrike" spc="-1" dirty="0" smtClean="0">
                        <a:latin typeface="+mj-lt"/>
                      </a:endParaRPr>
                    </a:p>
                    <a:p>
                      <a:pPr marL="285750" indent="-285750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ru-RU" sz="1800" b="0" i="1" strike="noStrike" spc="-1" dirty="0" smtClean="0">
                          <a:latin typeface="+mj-lt"/>
                        </a:rPr>
                        <a:t>Дрожжи                                                                    </a:t>
                      </a:r>
                      <a:endParaRPr lang="en-US" sz="1800" b="0" i="1" strike="noStrike" spc="-1" dirty="0" smtClean="0">
                        <a:latin typeface="+mj-lt"/>
                      </a:endParaRPr>
                    </a:p>
                    <a:p>
                      <a:pPr marL="285750" indent="-285750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ru-RU" sz="1800" b="0" i="1" strike="noStrike" spc="-1" dirty="0" smtClean="0">
                          <a:latin typeface="+mj-lt"/>
                        </a:rPr>
                        <a:t>Плесени   </a:t>
                      </a:r>
                      <a:endParaRPr lang="ru-RU" sz="1800" b="0" strike="noStrike" spc="-1" dirty="0">
                        <a:latin typeface="+mj-lt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800" b="0" strike="noStrike" spc="-1" dirty="0">
                          <a:latin typeface="+mj-lt"/>
                        </a:rPr>
                        <a:t>           </a:t>
                      </a:r>
                      <a:r>
                        <a:rPr lang="ru-RU" sz="1800" b="1" strike="noStrike" spc="-1" dirty="0">
                          <a:latin typeface="+mj-lt"/>
                        </a:rPr>
                        <a:t>                                                    ТР ТС033/2013</a:t>
                      </a:r>
                      <a:endParaRPr lang="ru-RU" sz="1800" b="0" strike="noStrike" spc="-1" dirty="0">
                        <a:latin typeface="+mj-lt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800" b="1" strike="noStrike" spc="-1" dirty="0">
                          <a:latin typeface="+mj-lt"/>
                          <a:ea typeface="Tahoma"/>
                        </a:rPr>
                        <a:t>(выявление фальсификата)          </a:t>
                      </a:r>
                      <a:endParaRPr lang="ru-RU" sz="1800" b="0" strike="noStrike" spc="-1" dirty="0">
                        <a:latin typeface="+mj-lt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ru-RU" sz="1800" b="0" strike="noStrike" spc="-1" dirty="0">
                        <a:latin typeface="+mj-lt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ru-RU" sz="1800" b="0" strike="noStrike" spc="-1" dirty="0">
                        <a:latin typeface="+mj-lt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800" b="1" strike="noStrike" spc="-1" dirty="0">
                          <a:latin typeface="+mj-lt"/>
                          <a:ea typeface="Tahoma"/>
                        </a:rPr>
                        <a:t>ТР ТС 021/2011 </a:t>
                      </a:r>
                      <a:endParaRPr lang="ru-RU" sz="1800" b="0" strike="noStrike" spc="-1" dirty="0">
                        <a:latin typeface="+mj-lt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7416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800" b="1" strike="noStrike" spc="-1" dirty="0">
                          <a:latin typeface="+mj-lt"/>
                        </a:rPr>
                        <a:t>Рыба свежая, мороженая</a:t>
                      </a:r>
                      <a:endParaRPr lang="ru-RU" sz="1800" b="0" strike="noStrike" spc="-1" dirty="0">
                        <a:latin typeface="+mj-lt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800" b="1" i="1" u="sng" strike="noStrike" spc="-1" dirty="0">
                          <a:uFillTx/>
                          <a:latin typeface="+mj-lt"/>
                        </a:rPr>
                        <a:t>Санитарно-химические показатели</a:t>
                      </a:r>
                      <a:r>
                        <a:rPr lang="ru-RU" sz="1800" b="0" strike="noStrike" spc="-1" dirty="0">
                          <a:latin typeface="+mj-lt"/>
                        </a:rPr>
                        <a:t>:                 свинец, </a:t>
                      </a:r>
                      <a:r>
                        <a:rPr lang="ru-RU" sz="1800" b="0" strike="noStrike" spc="-1" dirty="0" err="1">
                          <a:latin typeface="+mj-lt"/>
                        </a:rPr>
                        <a:t>мышьяк,кадмий</a:t>
                      </a:r>
                      <a:r>
                        <a:rPr lang="ru-RU" sz="1800" b="0" strike="noStrike" spc="-1" dirty="0">
                          <a:latin typeface="+mj-lt"/>
                        </a:rPr>
                        <a:t>, ртуть, фосфаты,              массовая доля глазури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endParaRPr lang="ru-RU" sz="1800" b="0" strike="noStrike" spc="-1" dirty="0">
                        <a:latin typeface="+mj-lt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800" b="1" i="1" u="sng" strike="noStrike" spc="-1" dirty="0">
                          <a:uFillTx/>
                          <a:latin typeface="+mj-lt"/>
                        </a:rPr>
                        <a:t>Микробиологические показатели</a:t>
                      </a:r>
                      <a:r>
                        <a:rPr lang="ru-RU" sz="1800" b="0" i="1" u="sng" strike="noStrike" spc="-1" dirty="0">
                          <a:uFillTx/>
                          <a:latin typeface="+mj-lt"/>
                        </a:rPr>
                        <a:t>: </a:t>
                      </a:r>
                      <a:r>
                        <a:rPr lang="ru-RU" sz="1800" b="0" strike="noStrike" spc="-1" dirty="0">
                          <a:latin typeface="+mj-lt"/>
                        </a:rPr>
                        <a:t>                  </a:t>
                      </a:r>
                      <a:endParaRPr lang="en-US" sz="1800" b="0" strike="noStrike" spc="-1" dirty="0" smtClean="0">
                        <a:latin typeface="+mj-lt"/>
                      </a:endParaRPr>
                    </a:p>
                    <a:p>
                      <a:pPr marL="285750" indent="-285750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ru-RU" sz="1800" b="0" strike="noStrike" spc="-1" dirty="0" err="1" smtClean="0">
                          <a:latin typeface="+mj-lt"/>
                        </a:rPr>
                        <a:t>КМАФАнМ</a:t>
                      </a:r>
                      <a:r>
                        <a:rPr lang="ru-RU" sz="1800" b="0" strike="noStrike" spc="-1" dirty="0" smtClean="0">
                          <a:latin typeface="+mj-lt"/>
                        </a:rPr>
                        <a:t>                                                             </a:t>
                      </a:r>
                      <a:endParaRPr lang="en-US" sz="1800" b="0" strike="noStrike" spc="-1" dirty="0" smtClean="0">
                        <a:latin typeface="+mj-lt"/>
                      </a:endParaRPr>
                    </a:p>
                    <a:p>
                      <a:pPr marL="285750" indent="-285750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ru-RU" sz="1800" b="0" strike="noStrike" spc="-1" dirty="0" smtClean="0">
                          <a:latin typeface="+mj-lt"/>
                        </a:rPr>
                        <a:t>БГКП                                                                        </a:t>
                      </a:r>
                      <a:endParaRPr lang="en-US" sz="1800" b="0" strike="noStrike" spc="-1" dirty="0" smtClean="0">
                        <a:latin typeface="+mj-lt"/>
                      </a:endParaRPr>
                    </a:p>
                    <a:p>
                      <a:pPr marL="285750" indent="-285750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ru-RU" sz="1800" b="0" strike="noStrike" spc="-1" dirty="0" smtClean="0">
                          <a:latin typeface="+mj-lt"/>
                        </a:rPr>
                        <a:t>Патогенные</a:t>
                      </a:r>
                      <a:r>
                        <a:rPr lang="ru-RU" sz="1800" b="0" strike="noStrike" spc="-1" dirty="0">
                          <a:latin typeface="+mj-lt"/>
                        </a:rPr>
                        <a:t>, в </a:t>
                      </a:r>
                      <a:r>
                        <a:rPr lang="ru-RU" sz="1800" b="0" strike="noStrike" spc="-1" dirty="0" err="1">
                          <a:latin typeface="+mj-lt"/>
                        </a:rPr>
                        <a:t>т.ч</a:t>
                      </a:r>
                      <a:r>
                        <a:rPr lang="ru-RU" sz="1800" b="0" strike="noStrike" spc="-1" dirty="0">
                          <a:latin typeface="+mj-lt"/>
                        </a:rPr>
                        <a:t>. сальмонеллы                            </a:t>
                      </a:r>
                      <a:endParaRPr lang="en-US" sz="1800" b="0" strike="noStrike" spc="-1" dirty="0" smtClean="0">
                        <a:latin typeface="+mj-lt"/>
                      </a:endParaRPr>
                    </a:p>
                    <a:p>
                      <a:pPr marL="285750" indent="-285750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ru-RU" sz="1800" b="0" strike="noStrike" spc="-1" dirty="0" err="1" smtClean="0">
                          <a:latin typeface="+mj-lt"/>
                        </a:rPr>
                        <a:t>Stapylococcus</a:t>
                      </a:r>
                      <a:r>
                        <a:rPr lang="ru-RU" sz="1800" b="0" strike="noStrike" spc="-1" dirty="0" smtClean="0">
                          <a:latin typeface="+mj-lt"/>
                        </a:rPr>
                        <a:t> </a:t>
                      </a:r>
                      <a:r>
                        <a:rPr lang="ru-RU" sz="1800" b="0" strike="noStrike" spc="-1" dirty="0" err="1">
                          <a:latin typeface="+mj-lt"/>
                        </a:rPr>
                        <a:t>aureus</a:t>
                      </a:r>
                      <a:r>
                        <a:rPr lang="ru-RU" sz="1800" b="0" strike="noStrike" spc="-1" dirty="0">
                          <a:latin typeface="+mj-lt"/>
                        </a:rPr>
                        <a:t>                                               </a:t>
                      </a:r>
                      <a:endParaRPr lang="en-US" sz="1800" b="0" strike="noStrike" spc="-1" dirty="0" smtClean="0">
                        <a:latin typeface="+mj-lt"/>
                      </a:endParaRPr>
                    </a:p>
                    <a:p>
                      <a:pPr marL="285750" indent="-285750">
                        <a:lnSpc>
                          <a:spcPct val="100000"/>
                        </a:lnSpc>
                        <a:buFontTx/>
                        <a:buChar char="-"/>
                      </a:pPr>
                      <a:r>
                        <a:rPr lang="ru-RU" sz="1800" b="0" strike="noStrike" spc="-1" dirty="0" err="1" smtClean="0">
                          <a:latin typeface="+mj-lt"/>
                        </a:rPr>
                        <a:t>Парагемолитический</a:t>
                      </a:r>
                      <a:r>
                        <a:rPr lang="ru-RU" sz="1800" b="0" strike="noStrike" spc="-1" dirty="0" smtClean="0">
                          <a:latin typeface="+mj-lt"/>
                        </a:rPr>
                        <a:t> </a:t>
                      </a:r>
                      <a:r>
                        <a:rPr lang="ru-RU" sz="1800" b="0" strike="noStrike" spc="-1" dirty="0">
                          <a:latin typeface="+mj-lt"/>
                        </a:rPr>
                        <a:t>вибрион</a:t>
                      </a: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800" b="1" strike="noStrike" spc="-1" dirty="0">
                          <a:latin typeface="+mj-lt"/>
                          <a:ea typeface="Tahoma"/>
                        </a:rPr>
                        <a:t>   СанПиН 2.3.2.1078-01                                              СанПиН 2.3.2.2603-10</a:t>
                      </a:r>
                      <a:endParaRPr lang="ru-RU" sz="1800" b="0" strike="noStrike" spc="-1" dirty="0">
                        <a:latin typeface="+mj-lt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ru-RU" sz="1800" b="0" strike="noStrike" spc="-1" dirty="0">
                        <a:latin typeface="+mj-lt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ru-RU" sz="1800" b="0" strike="noStrike" spc="-1" dirty="0">
                        <a:latin typeface="+mj-lt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800" b="1" strike="noStrike" spc="-1" dirty="0">
                          <a:latin typeface="+mj-lt"/>
                          <a:ea typeface="Tahoma"/>
                        </a:rPr>
                        <a:t>ТР ЕАЭС 040/2016 </a:t>
                      </a:r>
                      <a:endParaRPr lang="ru-RU" sz="1800" b="0" strike="noStrike" spc="-1" dirty="0">
                        <a:latin typeface="+mj-lt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800" b="1" strike="noStrike" spc="-1" dirty="0">
                          <a:latin typeface="+mj-lt"/>
                          <a:ea typeface="Tahoma"/>
                        </a:rPr>
                        <a:t>«О безопасности рыбы и рыбной продукции"   </a:t>
                      </a:r>
                      <a:endParaRPr lang="ru-RU" sz="1800" b="0" strike="noStrike" spc="-1" dirty="0">
                        <a:latin typeface="+mj-lt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E6E6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7" name="CustomShape 1"/>
          <p:cNvSpPr/>
          <p:nvPr/>
        </p:nvSpPr>
        <p:spPr>
          <a:xfrm>
            <a:off x="360000" y="72000"/>
            <a:ext cx="11493720" cy="719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47880" rIns="0" bIns="0" anchor="ctr">
            <a:noAutofit/>
          </a:bodyPr>
          <a:lstStyle/>
          <a:p>
            <a:pPr algn="ctr">
              <a:lnSpc>
                <a:spcPct val="98000"/>
              </a:lnSpc>
              <a:tabLst>
                <a:tab pos="0" algn="l"/>
                <a:tab pos="448920" algn="l"/>
                <a:tab pos="898200" algn="l"/>
                <a:tab pos="1347480" algn="l"/>
                <a:tab pos="1796760" algn="l"/>
                <a:tab pos="2246040" algn="l"/>
                <a:tab pos="2695320" algn="l"/>
                <a:tab pos="3144600" algn="l"/>
                <a:tab pos="3593880" algn="l"/>
                <a:tab pos="4043160" algn="l"/>
                <a:tab pos="4492440" algn="l"/>
                <a:tab pos="4941720" algn="l"/>
                <a:tab pos="5391000" algn="l"/>
                <a:tab pos="5840280" algn="l"/>
                <a:tab pos="6289560" algn="l"/>
                <a:tab pos="6738840" algn="l"/>
                <a:tab pos="7188120" algn="l"/>
                <a:tab pos="7637400" algn="l"/>
                <a:tab pos="8086680" algn="l"/>
                <a:tab pos="8535960" algn="l"/>
                <a:tab pos="8985240" algn="l"/>
              </a:tabLst>
            </a:pPr>
            <a:r>
              <a:rPr lang="ru-RU" sz="5400" b="1" strike="noStrike" spc="-1">
                <a:solidFill>
                  <a:srgbClr val="C9211E"/>
                </a:solidFill>
                <a:latin typeface="PT Astra Serif"/>
                <a:ea typeface="Tahoma"/>
              </a:rPr>
              <a:t>Медицинские осмотры</a:t>
            </a:r>
            <a:endParaRPr lang="ru-RU" sz="5400" b="0" strike="noStrike" spc="-1">
              <a:latin typeface="XO Oriel"/>
            </a:endParaRPr>
          </a:p>
        </p:txBody>
      </p:sp>
      <p:sp>
        <p:nvSpPr>
          <p:cNvPr id="618" name="CustomShape 2"/>
          <p:cNvSpPr/>
          <p:nvPr/>
        </p:nvSpPr>
        <p:spPr>
          <a:xfrm>
            <a:off x="360000" y="1269554"/>
            <a:ext cx="8256280" cy="550780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>
            <a:normAutofit fontScale="65500" lnSpcReduction="20000"/>
          </a:bodyPr>
          <a:lstStyle/>
          <a:p>
            <a:pPr marL="342720" indent="-342360">
              <a:lnSpc>
                <a:spcPct val="113000"/>
              </a:lnSpc>
              <a:spcAft>
                <a:spcPts val="1412"/>
              </a:spcAft>
              <a:tabLst>
                <a:tab pos="0" algn="l"/>
              </a:tabLst>
            </a:pPr>
            <a:r>
              <a:rPr lang="ru-RU" sz="4000" b="1" strike="noStrike" spc="-1" dirty="0">
                <a:solidFill>
                  <a:srgbClr val="FF0000"/>
                </a:solidFill>
                <a:latin typeface="PT Astra Serif"/>
                <a:ea typeface="Tahoma"/>
              </a:rPr>
              <a:t> </a:t>
            </a:r>
            <a:r>
              <a:rPr lang="ru-RU" sz="3800" b="1" strike="noStrike" spc="-1" dirty="0">
                <a:solidFill>
                  <a:srgbClr val="FF0000"/>
                </a:solidFill>
                <a:latin typeface="PT Astra Serif"/>
                <a:ea typeface="Tahoma"/>
              </a:rPr>
              <a:t>Приказ Минздрав России от 28.01.2021года № 29-Н</a:t>
            </a:r>
            <a:r>
              <a:rPr lang="ru-RU" sz="3800" b="1" strike="noStrike" spc="-1" dirty="0">
                <a:solidFill>
                  <a:srgbClr val="000000"/>
                </a:solidFill>
                <a:latin typeface="PT Astra Serif"/>
                <a:ea typeface="Tahoma"/>
              </a:rPr>
              <a:t> </a:t>
            </a:r>
            <a:endParaRPr lang="ru-RU" sz="3800" b="0" strike="noStrike" spc="-1" dirty="0">
              <a:latin typeface="XO Oriel"/>
            </a:endParaRPr>
          </a:p>
          <a:p>
            <a:pPr marL="324000" indent="-341640">
              <a:lnSpc>
                <a:spcPct val="113000"/>
              </a:lnSpc>
              <a:tabLst>
                <a:tab pos="0" algn="l"/>
              </a:tabLst>
            </a:pPr>
            <a:r>
              <a:rPr lang="ru-RU" sz="3800" b="1" strike="noStrike" spc="-1" dirty="0">
                <a:solidFill>
                  <a:srgbClr val="000000"/>
                </a:solidFill>
                <a:latin typeface="PT Astra Serif"/>
                <a:ea typeface="Tahoma"/>
              </a:rPr>
              <a:t>  «Об утверждении порядка проведения обязательных предварительных и периодических медицинских осмотров работников, предусмотренных частью 4 статьи 213 Трудового кодекса Российской Федерации, перечня медицинских противопоказаний</a:t>
            </a:r>
            <a:endParaRPr lang="ru-RU" sz="3800" b="0" strike="noStrike" spc="-1" dirty="0">
              <a:latin typeface="XO Oriel"/>
            </a:endParaRPr>
          </a:p>
          <a:p>
            <a:pPr marL="342720" indent="-342360">
              <a:lnSpc>
                <a:spcPct val="113000"/>
              </a:lnSpc>
              <a:spcAft>
                <a:spcPts val="1412"/>
              </a:spcAft>
              <a:tabLst>
                <a:tab pos="0" algn="l"/>
              </a:tabLst>
            </a:pPr>
            <a:r>
              <a:rPr lang="ru-RU" sz="3800" b="1" strike="noStrike" spc="-1" dirty="0">
                <a:solidFill>
                  <a:srgbClr val="000000"/>
                </a:solidFill>
                <a:latin typeface="PT Astra Serif"/>
                <a:ea typeface="Tahoma"/>
              </a:rPr>
              <a:t>   к осуществлению работ с вредными и ( или) опасными производственными факторами, а также работам, при выполнении которых проводятся обязательные предварительные и периодические медицинские осмотры»  </a:t>
            </a:r>
            <a:r>
              <a:rPr lang="ru-RU" sz="3800" b="1" strike="noStrike" spc="-1" dirty="0">
                <a:solidFill>
                  <a:srgbClr val="C9211E"/>
                </a:solidFill>
                <a:latin typeface="PT Astra Serif"/>
                <a:ea typeface="Tahoma"/>
              </a:rPr>
              <a:t>(п. 23) </a:t>
            </a:r>
            <a:endParaRPr lang="ru-RU" sz="3800" b="0" strike="noStrike" spc="-1" dirty="0">
              <a:latin typeface="XO Oriel"/>
            </a:endParaRPr>
          </a:p>
          <a:p>
            <a:pPr marL="342720" indent="-342360">
              <a:lnSpc>
                <a:spcPct val="113000"/>
              </a:lnSpc>
              <a:spcAft>
                <a:spcPts val="1412"/>
              </a:spcAft>
              <a:tabLst>
                <a:tab pos="0" algn="l"/>
              </a:tabLst>
            </a:pPr>
            <a:r>
              <a:rPr lang="ru-RU" sz="3800" b="1" strike="noStrike" spc="-1" dirty="0">
                <a:solidFill>
                  <a:srgbClr val="C9211E"/>
                </a:solidFill>
                <a:latin typeface="PT Astra Serif"/>
                <a:ea typeface="Tahoma"/>
              </a:rPr>
              <a:t>   вступил в действие с 01.04.2021г</a:t>
            </a:r>
            <a:endParaRPr lang="ru-RU" sz="3800" b="0" strike="noStrike" spc="-1" dirty="0">
              <a:latin typeface="XO Oriel"/>
            </a:endParaRPr>
          </a:p>
        </p:txBody>
      </p:sp>
      <p:pic>
        <p:nvPicPr>
          <p:cNvPr id="619" name="Рисунок 618"/>
          <p:cNvPicPr/>
          <p:nvPr/>
        </p:nvPicPr>
        <p:blipFill rotWithShape="1">
          <a:blip r:embed="rId2"/>
          <a:srcRect l="6297" r="3560"/>
          <a:stretch/>
        </p:blipFill>
        <p:spPr>
          <a:xfrm>
            <a:off x="8112224" y="1845618"/>
            <a:ext cx="3919555" cy="3934034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0" name="CustomShape 1"/>
          <p:cNvSpPr/>
          <p:nvPr/>
        </p:nvSpPr>
        <p:spPr>
          <a:xfrm>
            <a:off x="72000" y="6120000"/>
            <a:ext cx="12009960" cy="5734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621" name="CustomShape 2"/>
          <p:cNvSpPr/>
          <p:nvPr/>
        </p:nvSpPr>
        <p:spPr>
          <a:xfrm>
            <a:off x="190800" y="72000"/>
            <a:ext cx="12000960" cy="10872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622" name="CustomShape 3"/>
          <p:cNvSpPr/>
          <p:nvPr/>
        </p:nvSpPr>
        <p:spPr>
          <a:xfrm>
            <a:off x="0" y="6048000"/>
            <a:ext cx="12248280" cy="78840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623" name="CustomShape 4"/>
          <p:cNvSpPr/>
          <p:nvPr/>
        </p:nvSpPr>
        <p:spPr>
          <a:xfrm>
            <a:off x="0" y="1296000"/>
            <a:ext cx="9788400" cy="46364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ru-RU" sz="1800" b="0" strike="noStrike" spc="-1">
                <a:solidFill>
                  <a:srgbClr val="000000"/>
                </a:solidFill>
                <a:latin typeface="XO Oriel"/>
                <a:ea typeface="DejaVu Sans"/>
              </a:rPr>
              <a:t> </a:t>
            </a:r>
            <a:endParaRPr lang="ru-RU" sz="1800" b="0" strike="noStrike" spc="-1">
              <a:latin typeface="XO Oriel"/>
            </a:endParaRPr>
          </a:p>
        </p:txBody>
      </p:sp>
      <p:sp>
        <p:nvSpPr>
          <p:cNvPr id="624" name="CustomShape 5"/>
          <p:cNvSpPr/>
          <p:nvPr/>
        </p:nvSpPr>
        <p:spPr>
          <a:xfrm>
            <a:off x="728280" y="75240"/>
            <a:ext cx="10796760" cy="5850000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graphicFrame>
        <p:nvGraphicFramePr>
          <p:cNvPr id="625" name="Table 6"/>
          <p:cNvGraphicFramePr/>
          <p:nvPr/>
        </p:nvGraphicFramePr>
        <p:xfrm>
          <a:off x="72000" y="144000"/>
          <a:ext cx="12074760" cy="6624729"/>
        </p:xfrm>
        <a:graphic>
          <a:graphicData uri="http://schemas.openxmlformats.org/drawingml/2006/table">
            <a:tbl>
              <a:tblPr/>
              <a:tblGrid>
                <a:gridCol w="26254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6113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379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59120">
                <a:tc>
                  <a:txBody>
                    <a:bodyPr/>
                    <a:lstStyle/>
                    <a:p>
                      <a:pPr marL="216000" indent="-214560" algn="ctr">
                        <a:lnSpc>
                          <a:spcPct val="113000"/>
                        </a:lnSpc>
                        <a:buClr>
                          <a:srgbClr val="000000"/>
                        </a:buClr>
                        <a:buSzPct val="45000"/>
                        <a:buFont typeface="Wingdings" charset="2"/>
                        <a:buChar char=""/>
                        <a:tabLst>
                          <a:tab pos="0" algn="l"/>
                          <a:tab pos="448920" algn="l"/>
                          <a:tab pos="898200" algn="l"/>
                          <a:tab pos="1347480" algn="l"/>
                          <a:tab pos="1796760" algn="l"/>
                          <a:tab pos="2246040" algn="l"/>
                          <a:tab pos="2695320" algn="l"/>
                          <a:tab pos="3144600" algn="l"/>
                          <a:tab pos="3593880" algn="l"/>
                          <a:tab pos="4043160" algn="l"/>
                          <a:tab pos="4492440" algn="l"/>
                          <a:tab pos="4941720" algn="l"/>
                          <a:tab pos="5391000" algn="l"/>
                          <a:tab pos="5840280" algn="l"/>
                          <a:tab pos="6289560" algn="l"/>
                          <a:tab pos="6738840" algn="l"/>
                          <a:tab pos="7188120" algn="l"/>
                          <a:tab pos="7637400" algn="l"/>
                          <a:tab pos="8086680" algn="l"/>
                          <a:tab pos="8535960" algn="l"/>
                          <a:tab pos="8985240" algn="l"/>
                        </a:tabLst>
                      </a:pPr>
                      <a:r>
                        <a:rPr lang="ru-RU" sz="2200" b="1" strike="noStrike" spc="-1">
                          <a:solidFill>
                            <a:srgbClr val="000000"/>
                          </a:solidFill>
                          <a:latin typeface="PT Astra Serif"/>
                          <a:ea typeface="Tahoma"/>
                        </a:rPr>
                        <a:t>Категории работ</a:t>
                      </a:r>
                      <a:endParaRPr lang="ru-RU" sz="2200" b="0" strike="noStrike" spc="-1">
                        <a:latin typeface="XO Orie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216000" indent="-214560" algn="ctr">
                        <a:lnSpc>
                          <a:spcPct val="113000"/>
                        </a:lnSpc>
                        <a:buClr>
                          <a:srgbClr val="000000"/>
                        </a:buClr>
                        <a:buSzPct val="45000"/>
                        <a:buFont typeface="Wingdings" charset="2"/>
                        <a:buChar char=""/>
                        <a:tabLst>
                          <a:tab pos="0" algn="l"/>
                          <a:tab pos="448920" algn="l"/>
                          <a:tab pos="898200" algn="l"/>
                          <a:tab pos="1347480" algn="l"/>
                          <a:tab pos="1796760" algn="l"/>
                          <a:tab pos="2246040" algn="l"/>
                          <a:tab pos="2695320" algn="l"/>
                          <a:tab pos="3144600" algn="l"/>
                          <a:tab pos="3593880" algn="l"/>
                          <a:tab pos="4043160" algn="l"/>
                          <a:tab pos="4492440" algn="l"/>
                          <a:tab pos="4941720" algn="l"/>
                          <a:tab pos="5391000" algn="l"/>
                          <a:tab pos="5840280" algn="l"/>
                          <a:tab pos="6289560" algn="l"/>
                          <a:tab pos="6738840" algn="l"/>
                          <a:tab pos="7188120" algn="l"/>
                          <a:tab pos="7637400" algn="l"/>
                          <a:tab pos="8086680" algn="l"/>
                          <a:tab pos="8535960" algn="l"/>
                          <a:tab pos="8985240" algn="l"/>
                        </a:tabLst>
                      </a:pPr>
                      <a:r>
                        <a:rPr lang="ru-RU" sz="2200" b="1" strike="noStrike" spc="-1">
                          <a:solidFill>
                            <a:srgbClr val="000000"/>
                          </a:solidFill>
                          <a:latin typeface="PT Astra Serif"/>
                          <a:ea typeface="Tahoma"/>
                        </a:rPr>
                        <a:t>Медицинские осмотры при  поступлении на работу</a:t>
                      </a:r>
                      <a:endParaRPr lang="ru-RU" sz="2200" b="0" strike="noStrike" spc="-1">
                        <a:latin typeface="XO Orie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marL="216000" indent="-214560" algn="ctr">
                        <a:lnSpc>
                          <a:spcPct val="113000"/>
                        </a:lnSpc>
                        <a:buClr>
                          <a:srgbClr val="000000"/>
                        </a:buClr>
                        <a:buSzPct val="45000"/>
                        <a:buFont typeface="Wingdings" charset="2"/>
                        <a:buChar char=""/>
                        <a:tabLst>
                          <a:tab pos="0" algn="l"/>
                          <a:tab pos="448920" algn="l"/>
                          <a:tab pos="898200" algn="l"/>
                          <a:tab pos="1347480" algn="l"/>
                          <a:tab pos="1796760" algn="l"/>
                          <a:tab pos="2246040" algn="l"/>
                          <a:tab pos="2695320" algn="l"/>
                          <a:tab pos="3144600" algn="l"/>
                          <a:tab pos="3593880" algn="l"/>
                          <a:tab pos="4043160" algn="l"/>
                          <a:tab pos="4492440" algn="l"/>
                          <a:tab pos="4941720" algn="l"/>
                          <a:tab pos="5391000" algn="l"/>
                          <a:tab pos="5840280" algn="l"/>
                          <a:tab pos="6289560" algn="l"/>
                          <a:tab pos="6738840" algn="l"/>
                          <a:tab pos="7188120" algn="l"/>
                          <a:tab pos="7637400" algn="l"/>
                          <a:tab pos="8086680" algn="l"/>
                          <a:tab pos="8535960" algn="l"/>
                          <a:tab pos="8985240" algn="l"/>
                        </a:tabLst>
                      </a:pPr>
                      <a:r>
                        <a:rPr lang="ru-RU" sz="2200" b="1" strike="noStrike" spc="-1">
                          <a:solidFill>
                            <a:srgbClr val="000000"/>
                          </a:solidFill>
                          <a:latin typeface="PT Astra Serif"/>
                          <a:ea typeface="Tahoma"/>
                        </a:rPr>
                        <a:t>Периодические медицинские осмотры </a:t>
                      </a:r>
                      <a:endParaRPr lang="ru-RU" sz="2200" b="0" strike="noStrike" spc="-1">
                        <a:latin typeface="XO Orie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64600">
                <a:tc rowSpan="2">
                  <a:txBody>
                    <a:bodyPr/>
                    <a:lstStyle/>
                    <a:p>
                      <a:pPr marL="216000" indent="-214560" algn="ctr">
                        <a:lnSpc>
                          <a:spcPct val="113000"/>
                        </a:lnSpc>
                        <a:buClr>
                          <a:srgbClr val="000000"/>
                        </a:buClr>
                        <a:buSzPct val="45000"/>
                        <a:buFont typeface="Wingdings" charset="2"/>
                        <a:buChar char=""/>
                        <a:tabLst>
                          <a:tab pos="0" algn="l"/>
                          <a:tab pos="448920" algn="l"/>
                          <a:tab pos="898200" algn="l"/>
                          <a:tab pos="1347480" algn="l"/>
                          <a:tab pos="1796760" algn="l"/>
                          <a:tab pos="2246040" algn="l"/>
                          <a:tab pos="2695320" algn="l"/>
                          <a:tab pos="3144600" algn="l"/>
                          <a:tab pos="3593880" algn="l"/>
                          <a:tab pos="4043160" algn="l"/>
                          <a:tab pos="4492440" algn="l"/>
                          <a:tab pos="4941720" algn="l"/>
                          <a:tab pos="5391000" algn="l"/>
                          <a:tab pos="5840280" algn="l"/>
                          <a:tab pos="6289560" algn="l"/>
                          <a:tab pos="6738840" algn="l"/>
                          <a:tab pos="7188120" algn="l"/>
                          <a:tab pos="7637400" algn="l"/>
                          <a:tab pos="8086680" algn="l"/>
                          <a:tab pos="8535960" algn="l"/>
                          <a:tab pos="8985240" algn="l"/>
                        </a:tabLst>
                      </a:pPr>
                      <a:r>
                        <a:rPr lang="ru-RU" sz="2400" b="1" strike="noStrike" spc="-1">
                          <a:solidFill>
                            <a:srgbClr val="000000"/>
                          </a:solidFill>
                          <a:latin typeface="PT Astra Serif"/>
                          <a:ea typeface="Tahoma"/>
                        </a:rPr>
                        <a:t>23. Работы,где имеется контакт с пищевыми продуктами в процессе их производства, хранения и реализации</a:t>
                      </a:r>
                      <a:endParaRPr lang="ru-RU" sz="2400" b="0" strike="noStrike" spc="-1">
                        <a:latin typeface="XO Orie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216000" indent="-214560" algn="ctr">
                        <a:lnSpc>
                          <a:spcPct val="113000"/>
                        </a:lnSpc>
                        <a:buClr>
                          <a:srgbClr val="000000"/>
                        </a:buClr>
                        <a:buSzPct val="45000"/>
                        <a:buFont typeface="Wingdings" charset="2"/>
                        <a:buChar char=""/>
                        <a:tabLst>
                          <a:tab pos="0" algn="l"/>
                          <a:tab pos="448920" algn="l"/>
                          <a:tab pos="898200" algn="l"/>
                          <a:tab pos="1347480" algn="l"/>
                          <a:tab pos="1796760" algn="l"/>
                          <a:tab pos="2246040" algn="l"/>
                          <a:tab pos="2695320" algn="l"/>
                          <a:tab pos="3144600" algn="l"/>
                          <a:tab pos="3593880" algn="l"/>
                          <a:tab pos="4043160" algn="l"/>
                          <a:tab pos="4492440" algn="l"/>
                          <a:tab pos="4941720" algn="l"/>
                          <a:tab pos="5391000" algn="l"/>
                          <a:tab pos="5840280" algn="l"/>
                          <a:tab pos="6289560" algn="l"/>
                          <a:tab pos="6738840" algn="l"/>
                          <a:tab pos="7188120" algn="l"/>
                          <a:tab pos="7637400" algn="l"/>
                          <a:tab pos="8086680" algn="l"/>
                          <a:tab pos="8535960" algn="l"/>
                          <a:tab pos="8985240" algn="l"/>
                        </a:tabLst>
                      </a:pPr>
                      <a:r>
                        <a:rPr lang="ru-RU" sz="2000" b="1" i="1" u="sng" strike="noStrike" spc="-1">
                          <a:solidFill>
                            <a:srgbClr val="800080"/>
                          </a:solidFill>
                          <a:uFillTx/>
                          <a:latin typeface="PT Astra Serif"/>
                          <a:ea typeface="Tahoma"/>
                        </a:rPr>
                        <a:t>Осмотры врачами</a:t>
                      </a:r>
                      <a:r>
                        <a:rPr lang="ru-RU" sz="2000" b="0" i="1" u="sng" strike="noStrike" spc="-1">
                          <a:solidFill>
                            <a:srgbClr val="800080"/>
                          </a:solidFill>
                          <a:uFillTx/>
                          <a:latin typeface="PT Astra Serif"/>
                          <a:ea typeface="Tahoma"/>
                        </a:rPr>
                        <a:t>:</a:t>
                      </a:r>
                      <a:endParaRPr lang="ru-RU" sz="2000" b="0" strike="noStrike" spc="-1">
                        <a:latin typeface="XO Oriel"/>
                      </a:endParaRPr>
                    </a:p>
                    <a:p>
                      <a:pPr marL="216000" indent="-214560" algn="ctr">
                        <a:lnSpc>
                          <a:spcPct val="113000"/>
                        </a:lnSpc>
                        <a:buClr>
                          <a:srgbClr val="000000"/>
                        </a:buClr>
                        <a:buSzPct val="45000"/>
                        <a:buFont typeface="Wingdings" charset="2"/>
                        <a:buChar char=""/>
                        <a:tabLst>
                          <a:tab pos="0" algn="l"/>
                          <a:tab pos="448920" algn="l"/>
                          <a:tab pos="898200" algn="l"/>
                          <a:tab pos="1347480" algn="l"/>
                          <a:tab pos="1796760" algn="l"/>
                          <a:tab pos="2246040" algn="l"/>
                          <a:tab pos="2695320" algn="l"/>
                          <a:tab pos="3144600" algn="l"/>
                          <a:tab pos="3593880" algn="l"/>
                          <a:tab pos="4043160" algn="l"/>
                          <a:tab pos="4492440" algn="l"/>
                          <a:tab pos="4941720" algn="l"/>
                          <a:tab pos="5391000" algn="l"/>
                          <a:tab pos="5840280" algn="l"/>
                          <a:tab pos="6289560" algn="l"/>
                          <a:tab pos="6738840" algn="l"/>
                          <a:tab pos="7188120" algn="l"/>
                          <a:tab pos="7637400" algn="l"/>
                          <a:tab pos="8086680" algn="l"/>
                          <a:tab pos="8535960" algn="l"/>
                          <a:tab pos="8985240" algn="l"/>
                        </a:tabLst>
                      </a:pPr>
                      <a:r>
                        <a:rPr lang="ru-RU" sz="2000" b="0" i="1" strike="noStrike" spc="-1">
                          <a:solidFill>
                            <a:srgbClr val="000000"/>
                          </a:solidFill>
                          <a:latin typeface="PT Astra Serif"/>
                          <a:ea typeface="Tahoma"/>
                        </a:rPr>
                        <a:t> </a:t>
                      </a:r>
                      <a:r>
                        <a:rPr lang="ru-RU" sz="2000" b="1" i="1" strike="noStrike" spc="-1">
                          <a:solidFill>
                            <a:srgbClr val="000000"/>
                          </a:solidFill>
                          <a:latin typeface="PT Astra Serif"/>
                          <a:ea typeface="Tahoma"/>
                        </a:rPr>
                        <a:t>терапевтом, отоларингологом, стоматологом, дерматовенерологом, психиатром, наркологом, гинекологом, </a:t>
                      </a:r>
                      <a:r>
                        <a:rPr lang="ru-RU" sz="2000" b="1" i="1" u="sng" strike="noStrike" spc="-1">
                          <a:solidFill>
                            <a:srgbClr val="000000"/>
                          </a:solidFill>
                          <a:uFillTx/>
                          <a:latin typeface="PT Astra Serif"/>
                          <a:ea typeface="Tahoma"/>
                        </a:rPr>
                        <a:t>неврологом.</a:t>
                      </a:r>
                      <a:r>
                        <a:rPr lang="ru-RU" sz="2000" b="0" i="1" strike="noStrike" spc="-1">
                          <a:solidFill>
                            <a:srgbClr val="000000"/>
                          </a:solidFill>
                          <a:latin typeface="PT Astra Serif"/>
                          <a:ea typeface="Tahoma"/>
                        </a:rPr>
                        <a:t> </a:t>
                      </a:r>
                      <a:endParaRPr lang="ru-RU" sz="2000" b="0" strike="noStrike" spc="-1">
                        <a:latin typeface="XO Orie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216000" indent="-214560" algn="ctr">
                        <a:lnSpc>
                          <a:spcPct val="113000"/>
                        </a:lnSpc>
                        <a:buClr>
                          <a:srgbClr val="000000"/>
                        </a:buClr>
                        <a:buSzPct val="45000"/>
                        <a:buFont typeface="Wingdings" charset="2"/>
                        <a:buChar char=""/>
                        <a:tabLst>
                          <a:tab pos="0" algn="l"/>
                          <a:tab pos="448920" algn="l"/>
                          <a:tab pos="898200" algn="l"/>
                          <a:tab pos="1347480" algn="l"/>
                          <a:tab pos="1796760" algn="l"/>
                          <a:tab pos="2246040" algn="l"/>
                          <a:tab pos="2695320" algn="l"/>
                          <a:tab pos="3144600" algn="l"/>
                          <a:tab pos="3593880" algn="l"/>
                          <a:tab pos="4043160" algn="l"/>
                          <a:tab pos="4492440" algn="l"/>
                          <a:tab pos="4941720" algn="l"/>
                          <a:tab pos="5391000" algn="l"/>
                          <a:tab pos="5840280" algn="l"/>
                          <a:tab pos="6289560" algn="l"/>
                          <a:tab pos="6738840" algn="l"/>
                          <a:tab pos="7188120" algn="l"/>
                          <a:tab pos="7637400" algn="l"/>
                          <a:tab pos="8086680" algn="l"/>
                          <a:tab pos="8535960" algn="l"/>
                          <a:tab pos="8985240" algn="l"/>
                        </a:tabLst>
                      </a:pPr>
                      <a:r>
                        <a:rPr lang="ru-RU" sz="2000" b="1" strike="noStrike" spc="-1">
                          <a:solidFill>
                            <a:srgbClr val="C9211E"/>
                          </a:solidFill>
                          <a:latin typeface="PT Astra Serif"/>
                          <a:ea typeface="Tahoma"/>
                        </a:rPr>
                        <a:t>1 раз в год</a:t>
                      </a:r>
                      <a:r>
                        <a:rPr lang="ru-RU" sz="2000" b="0" strike="noStrike" spc="-1">
                          <a:solidFill>
                            <a:srgbClr val="000000"/>
                          </a:solidFill>
                          <a:latin typeface="PT Astra Serif"/>
                          <a:ea typeface="Tahoma"/>
                        </a:rPr>
                        <a:t>  </a:t>
                      </a:r>
                      <a:endParaRPr lang="ru-RU" sz="2000" b="0" strike="noStrike" spc="-1">
                        <a:latin typeface="XO Oriel"/>
                      </a:endParaRPr>
                    </a:p>
                    <a:p>
                      <a:pPr marL="216000" indent="-214560" algn="ctr">
                        <a:lnSpc>
                          <a:spcPct val="113000"/>
                        </a:lnSpc>
                        <a:buClr>
                          <a:srgbClr val="000000"/>
                        </a:buClr>
                        <a:buSzPct val="45000"/>
                        <a:buFont typeface="Wingdings" charset="2"/>
                        <a:buChar char=""/>
                        <a:tabLst>
                          <a:tab pos="0" algn="l"/>
                          <a:tab pos="448920" algn="l"/>
                          <a:tab pos="898200" algn="l"/>
                          <a:tab pos="1347480" algn="l"/>
                          <a:tab pos="1796760" algn="l"/>
                          <a:tab pos="2246040" algn="l"/>
                          <a:tab pos="2695320" algn="l"/>
                          <a:tab pos="3144600" algn="l"/>
                          <a:tab pos="3593880" algn="l"/>
                          <a:tab pos="4043160" algn="l"/>
                          <a:tab pos="4492440" algn="l"/>
                          <a:tab pos="4941720" algn="l"/>
                          <a:tab pos="5391000" algn="l"/>
                          <a:tab pos="5840280" algn="l"/>
                          <a:tab pos="6289560" algn="l"/>
                          <a:tab pos="6738840" algn="l"/>
                          <a:tab pos="7188120" algn="l"/>
                          <a:tab pos="7637400" algn="l"/>
                          <a:tab pos="8086680" algn="l"/>
                          <a:tab pos="8535960" algn="l"/>
                          <a:tab pos="8985240" algn="l"/>
                        </a:tabLst>
                      </a:pPr>
                      <a:r>
                        <a:rPr lang="ru-RU" sz="2000" b="1" strike="noStrike" spc="-1">
                          <a:solidFill>
                            <a:srgbClr val="000000"/>
                          </a:solidFill>
                          <a:latin typeface="PT Astra Serif"/>
                          <a:ea typeface="Tahoma"/>
                        </a:rPr>
                        <a:t>те же специалисты</a:t>
                      </a:r>
                      <a:endParaRPr lang="ru-RU" sz="2000" b="0" strike="noStrike" spc="-1">
                        <a:latin typeface="XO Orie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628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 marL="90000" marR="90000">
                    <a:solidFill>
                      <a:srgbClr val="729FCF"/>
                    </a:solidFill>
                  </a:tcPr>
                </a:tc>
                <a:tc>
                  <a:txBody>
                    <a:bodyPr/>
                    <a:lstStyle/>
                    <a:p>
                      <a:pPr marL="216000" indent="-214560" algn="ctr">
                        <a:lnSpc>
                          <a:spcPct val="113000"/>
                        </a:lnSpc>
                        <a:buClr>
                          <a:srgbClr val="000000"/>
                        </a:buClr>
                        <a:buSzPct val="45000"/>
                        <a:buFont typeface="Wingdings" charset="2"/>
                        <a:buChar char=""/>
                        <a:tabLst>
                          <a:tab pos="0" algn="l"/>
                          <a:tab pos="448920" algn="l"/>
                          <a:tab pos="898200" algn="l"/>
                          <a:tab pos="1347480" algn="l"/>
                          <a:tab pos="1796760" algn="l"/>
                          <a:tab pos="2246040" algn="l"/>
                          <a:tab pos="2695320" algn="l"/>
                          <a:tab pos="3144600" algn="l"/>
                          <a:tab pos="3593880" algn="l"/>
                          <a:tab pos="4043160" algn="l"/>
                          <a:tab pos="4492440" algn="l"/>
                          <a:tab pos="4941720" algn="l"/>
                          <a:tab pos="5391000" algn="l"/>
                          <a:tab pos="5840280" algn="l"/>
                          <a:tab pos="6289560" algn="l"/>
                          <a:tab pos="6738840" algn="l"/>
                          <a:tab pos="7188120" algn="l"/>
                          <a:tab pos="7637400" algn="l"/>
                          <a:tab pos="8086680" algn="l"/>
                          <a:tab pos="8535960" algn="l"/>
                          <a:tab pos="8985240" algn="l"/>
                        </a:tabLst>
                      </a:pPr>
                      <a:r>
                        <a:rPr lang="ru-RU" sz="2200" b="1" i="1" u="sng" strike="noStrike" spc="-1">
                          <a:solidFill>
                            <a:srgbClr val="800080"/>
                          </a:solidFill>
                          <a:uFillTx/>
                          <a:latin typeface="PT Astra Serif"/>
                          <a:ea typeface="Tahoma"/>
                        </a:rPr>
                        <a:t>Исследования</a:t>
                      </a:r>
                      <a:r>
                        <a:rPr lang="ru-RU" sz="2200" b="1" i="1" u="sng" strike="noStrike" spc="-1">
                          <a:solidFill>
                            <a:srgbClr val="000000"/>
                          </a:solidFill>
                          <a:uFillTx/>
                          <a:latin typeface="PT Astra Serif"/>
                          <a:ea typeface="Tahoma"/>
                        </a:rPr>
                        <a:t>:</a:t>
                      </a:r>
                      <a:r>
                        <a:rPr lang="ru-RU" sz="2000" b="0" i="1" strike="noStrike" spc="-1">
                          <a:solidFill>
                            <a:srgbClr val="000000"/>
                          </a:solidFill>
                          <a:latin typeface="PT Astra Serif"/>
                          <a:ea typeface="Tahoma"/>
                        </a:rPr>
                        <a:t> </a:t>
                      </a:r>
                      <a:endParaRPr lang="ru-RU" sz="2000" b="0" strike="noStrike" spc="-1">
                        <a:latin typeface="XO Oriel"/>
                      </a:endParaRPr>
                    </a:p>
                    <a:p>
                      <a:pPr marL="216000" indent="-214560">
                        <a:lnSpc>
                          <a:spcPct val="113000"/>
                        </a:lnSpc>
                        <a:buClr>
                          <a:srgbClr val="000000"/>
                        </a:buClr>
                        <a:buSzPct val="45000"/>
                        <a:buFont typeface="Wingdings" charset="2"/>
                        <a:buChar char=""/>
                        <a:tabLst>
                          <a:tab pos="0" algn="l"/>
                          <a:tab pos="448920" algn="l"/>
                          <a:tab pos="898200" algn="l"/>
                          <a:tab pos="1347480" algn="l"/>
                          <a:tab pos="1796760" algn="l"/>
                          <a:tab pos="2246040" algn="l"/>
                          <a:tab pos="2695320" algn="l"/>
                          <a:tab pos="3144600" algn="l"/>
                          <a:tab pos="3593880" algn="l"/>
                          <a:tab pos="4043160" algn="l"/>
                          <a:tab pos="4492440" algn="l"/>
                          <a:tab pos="4941720" algn="l"/>
                          <a:tab pos="5391000" algn="l"/>
                          <a:tab pos="5840280" algn="l"/>
                          <a:tab pos="6289560" algn="l"/>
                          <a:tab pos="6738840" algn="l"/>
                          <a:tab pos="7188120" algn="l"/>
                          <a:tab pos="7637400" algn="l"/>
                          <a:tab pos="8086680" algn="l"/>
                          <a:tab pos="8535960" algn="l"/>
                          <a:tab pos="8985240" algn="l"/>
                        </a:tabLst>
                      </a:pPr>
                      <a:r>
                        <a:rPr lang="ru-RU" sz="2200" b="1" i="1" strike="noStrike" spc="-1">
                          <a:solidFill>
                            <a:srgbClr val="000000"/>
                          </a:solidFill>
                          <a:latin typeface="PT Astra Serif"/>
                          <a:ea typeface="Tahoma"/>
                        </a:rPr>
                        <a:t>- ФЛГ ;                      </a:t>
                      </a:r>
                      <a:endParaRPr lang="ru-RU" sz="2200" b="0" strike="noStrike" spc="-1">
                        <a:latin typeface="XO Oriel"/>
                      </a:endParaRPr>
                    </a:p>
                    <a:p>
                      <a:pPr marL="216000" indent="-214560">
                        <a:lnSpc>
                          <a:spcPct val="113000"/>
                        </a:lnSpc>
                        <a:buClr>
                          <a:srgbClr val="000000"/>
                        </a:buClr>
                        <a:buSzPct val="45000"/>
                        <a:buFont typeface="Wingdings" charset="2"/>
                        <a:buChar char=""/>
                        <a:tabLst>
                          <a:tab pos="0" algn="l"/>
                          <a:tab pos="448920" algn="l"/>
                          <a:tab pos="898200" algn="l"/>
                          <a:tab pos="1347480" algn="l"/>
                          <a:tab pos="1796760" algn="l"/>
                          <a:tab pos="2246040" algn="l"/>
                          <a:tab pos="2695320" algn="l"/>
                          <a:tab pos="3144600" algn="l"/>
                          <a:tab pos="3593880" algn="l"/>
                          <a:tab pos="4043160" algn="l"/>
                          <a:tab pos="4492440" algn="l"/>
                          <a:tab pos="4941720" algn="l"/>
                          <a:tab pos="5391000" algn="l"/>
                          <a:tab pos="5840280" algn="l"/>
                          <a:tab pos="6289560" algn="l"/>
                          <a:tab pos="6738840" algn="l"/>
                          <a:tab pos="7188120" algn="l"/>
                          <a:tab pos="7637400" algn="l"/>
                          <a:tab pos="8086680" algn="l"/>
                          <a:tab pos="8535960" algn="l"/>
                          <a:tab pos="8985240" algn="l"/>
                        </a:tabLst>
                      </a:pPr>
                      <a:r>
                        <a:rPr lang="ru-RU" sz="2200" b="1" i="1" strike="noStrike" spc="-1">
                          <a:solidFill>
                            <a:srgbClr val="000000"/>
                          </a:solidFill>
                          <a:latin typeface="PT Astra Serif"/>
                          <a:ea typeface="Tahoma"/>
                        </a:rPr>
                        <a:t>- крови на сифилис;                                       - мазки на гонорею; </a:t>
                      </a:r>
                      <a:endParaRPr lang="ru-RU" sz="2200" b="0" strike="noStrike" spc="-1">
                        <a:latin typeface="XO Oriel"/>
                      </a:endParaRPr>
                    </a:p>
                    <a:p>
                      <a:pPr marL="216000" indent="-214560">
                        <a:lnSpc>
                          <a:spcPct val="113000"/>
                        </a:lnSpc>
                        <a:buClr>
                          <a:srgbClr val="000000"/>
                        </a:buClr>
                        <a:buSzPct val="45000"/>
                        <a:buFont typeface="Wingdings" charset="2"/>
                        <a:buChar char=""/>
                        <a:tabLst>
                          <a:tab pos="0" algn="l"/>
                          <a:tab pos="448920" algn="l"/>
                          <a:tab pos="898200" algn="l"/>
                          <a:tab pos="1347480" algn="l"/>
                          <a:tab pos="1796760" algn="l"/>
                          <a:tab pos="2246040" algn="l"/>
                          <a:tab pos="2695320" algn="l"/>
                          <a:tab pos="3144600" algn="l"/>
                          <a:tab pos="3593880" algn="l"/>
                          <a:tab pos="4043160" algn="l"/>
                          <a:tab pos="4492440" algn="l"/>
                          <a:tab pos="4941720" algn="l"/>
                          <a:tab pos="5391000" algn="l"/>
                          <a:tab pos="5840280" algn="l"/>
                          <a:tab pos="6289560" algn="l"/>
                          <a:tab pos="6738840" algn="l"/>
                          <a:tab pos="7188120" algn="l"/>
                          <a:tab pos="7637400" algn="l"/>
                          <a:tab pos="8086680" algn="l"/>
                          <a:tab pos="8535960" algn="l"/>
                          <a:tab pos="8985240" algn="l"/>
                        </a:tabLst>
                      </a:pPr>
                      <a:r>
                        <a:rPr lang="ru-RU" sz="2200" b="1" i="1" strike="noStrike" spc="-1">
                          <a:solidFill>
                            <a:srgbClr val="000000"/>
                          </a:solidFill>
                          <a:latin typeface="PT Astra Serif"/>
                          <a:ea typeface="Tahoma"/>
                        </a:rPr>
                        <a:t>-исследование на гельминтозы;                  -на носительство возбудителей кишечных инфекций и серологическое обследование на брюшной тиф.</a:t>
                      </a:r>
                      <a:endParaRPr lang="ru-RU" sz="2200" b="0" strike="noStrike" spc="-1">
                        <a:latin typeface="XO Orie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216000" indent="-214560">
                        <a:lnSpc>
                          <a:spcPct val="113000"/>
                        </a:lnSpc>
                        <a:buClr>
                          <a:srgbClr val="000000"/>
                        </a:buClr>
                        <a:buSzPct val="45000"/>
                        <a:buFont typeface="Wingdings" charset="2"/>
                        <a:buChar char=""/>
                        <a:tabLst>
                          <a:tab pos="0" algn="l"/>
                          <a:tab pos="448920" algn="l"/>
                          <a:tab pos="898200" algn="l"/>
                          <a:tab pos="1347480" algn="l"/>
                          <a:tab pos="1796760" algn="l"/>
                          <a:tab pos="2246040" algn="l"/>
                          <a:tab pos="2695320" algn="l"/>
                          <a:tab pos="3144600" algn="l"/>
                          <a:tab pos="3593880" algn="l"/>
                          <a:tab pos="4043160" algn="l"/>
                          <a:tab pos="4492440" algn="l"/>
                          <a:tab pos="4941720" algn="l"/>
                          <a:tab pos="5391000" algn="l"/>
                          <a:tab pos="5840280" algn="l"/>
                          <a:tab pos="6289560" algn="l"/>
                          <a:tab pos="6738840" algn="l"/>
                          <a:tab pos="7188120" algn="l"/>
                          <a:tab pos="7637400" algn="l"/>
                          <a:tab pos="8086680" algn="l"/>
                          <a:tab pos="8535960" algn="l"/>
                          <a:tab pos="8985240" algn="l"/>
                        </a:tabLst>
                      </a:pPr>
                      <a:r>
                        <a:rPr lang="ru-RU" sz="2000" b="1" strike="noStrike" spc="-1">
                          <a:solidFill>
                            <a:srgbClr val="C9211E"/>
                          </a:solidFill>
                          <a:latin typeface="PT Astra Serif"/>
                          <a:ea typeface="Tahoma"/>
                        </a:rPr>
                        <a:t>1 раз в год</a:t>
                      </a:r>
                      <a:r>
                        <a:rPr lang="ru-RU" sz="2000" b="0" strike="noStrike" spc="-1">
                          <a:solidFill>
                            <a:srgbClr val="000000"/>
                          </a:solidFill>
                          <a:latin typeface="PT Astra Serif"/>
                          <a:ea typeface="Tahoma"/>
                        </a:rPr>
                        <a:t> — </a:t>
                      </a:r>
                      <a:endParaRPr lang="ru-RU" sz="2000" b="0" strike="noStrike" spc="-1">
                        <a:latin typeface="XO Oriel"/>
                      </a:endParaRPr>
                    </a:p>
                    <a:p>
                      <a:pPr marL="216000" indent="-214560">
                        <a:lnSpc>
                          <a:spcPct val="113000"/>
                        </a:lnSpc>
                        <a:buClr>
                          <a:srgbClr val="000000"/>
                        </a:buClr>
                        <a:buSzPct val="45000"/>
                        <a:buFont typeface="Wingdings" charset="2"/>
                        <a:buChar char=""/>
                        <a:tabLst>
                          <a:tab pos="0" algn="l"/>
                          <a:tab pos="448920" algn="l"/>
                          <a:tab pos="898200" algn="l"/>
                          <a:tab pos="1347480" algn="l"/>
                          <a:tab pos="1796760" algn="l"/>
                          <a:tab pos="2246040" algn="l"/>
                          <a:tab pos="2695320" algn="l"/>
                          <a:tab pos="3144600" algn="l"/>
                          <a:tab pos="3593880" algn="l"/>
                          <a:tab pos="4043160" algn="l"/>
                          <a:tab pos="4492440" algn="l"/>
                          <a:tab pos="4941720" algn="l"/>
                          <a:tab pos="5391000" algn="l"/>
                          <a:tab pos="5840280" algn="l"/>
                          <a:tab pos="6289560" algn="l"/>
                          <a:tab pos="6738840" algn="l"/>
                          <a:tab pos="7188120" algn="l"/>
                          <a:tab pos="7637400" algn="l"/>
                          <a:tab pos="8086680" algn="l"/>
                          <a:tab pos="8535960" algn="l"/>
                          <a:tab pos="8985240" algn="l"/>
                        </a:tabLst>
                      </a:pPr>
                      <a:r>
                        <a:rPr lang="ru-RU" sz="2000" b="1" i="1" strike="noStrike" spc="-1">
                          <a:solidFill>
                            <a:srgbClr val="000000"/>
                          </a:solidFill>
                          <a:latin typeface="PT Astra Serif"/>
                          <a:ea typeface="Tahoma"/>
                        </a:rPr>
                        <a:t>- кровь на сифилис;</a:t>
                      </a:r>
                      <a:endParaRPr lang="ru-RU" sz="2000" b="0" strike="noStrike" spc="-1">
                        <a:latin typeface="XO Oriel"/>
                      </a:endParaRPr>
                    </a:p>
                    <a:p>
                      <a:pPr marL="216000" indent="-214560">
                        <a:lnSpc>
                          <a:spcPct val="113000"/>
                        </a:lnSpc>
                        <a:buClr>
                          <a:srgbClr val="000000"/>
                        </a:buClr>
                        <a:buSzPct val="45000"/>
                        <a:buFont typeface="Wingdings" charset="2"/>
                        <a:buChar char=""/>
                        <a:tabLst>
                          <a:tab pos="0" algn="l"/>
                          <a:tab pos="448920" algn="l"/>
                          <a:tab pos="898200" algn="l"/>
                          <a:tab pos="1347480" algn="l"/>
                          <a:tab pos="1796760" algn="l"/>
                          <a:tab pos="2246040" algn="l"/>
                          <a:tab pos="2695320" algn="l"/>
                          <a:tab pos="3144600" algn="l"/>
                          <a:tab pos="3593880" algn="l"/>
                          <a:tab pos="4043160" algn="l"/>
                          <a:tab pos="4492440" algn="l"/>
                          <a:tab pos="4941720" algn="l"/>
                          <a:tab pos="5391000" algn="l"/>
                          <a:tab pos="5840280" algn="l"/>
                          <a:tab pos="6289560" algn="l"/>
                          <a:tab pos="6738840" algn="l"/>
                          <a:tab pos="7188120" algn="l"/>
                          <a:tab pos="7637400" algn="l"/>
                          <a:tab pos="8086680" algn="l"/>
                          <a:tab pos="8535960" algn="l"/>
                          <a:tab pos="8985240" algn="l"/>
                        </a:tabLst>
                      </a:pPr>
                      <a:r>
                        <a:rPr lang="ru-RU" sz="2000" b="1" i="1" strike="noStrike" spc="-1">
                          <a:solidFill>
                            <a:srgbClr val="000000"/>
                          </a:solidFill>
                          <a:latin typeface="PT Astra Serif"/>
                          <a:ea typeface="Tahoma"/>
                        </a:rPr>
                        <a:t>- исследование на гельминтозы;</a:t>
                      </a:r>
                      <a:endParaRPr lang="ru-RU" sz="2000" b="0" strike="noStrike" spc="-1">
                        <a:latin typeface="XO Oriel"/>
                      </a:endParaRPr>
                    </a:p>
                    <a:p>
                      <a:pPr marL="216000" indent="-214560">
                        <a:lnSpc>
                          <a:spcPct val="113000"/>
                        </a:lnSpc>
                        <a:buClr>
                          <a:srgbClr val="000000"/>
                        </a:buClr>
                        <a:buSzPct val="45000"/>
                        <a:buFont typeface="Wingdings" charset="2"/>
                        <a:buChar char=""/>
                        <a:tabLst>
                          <a:tab pos="0" algn="l"/>
                          <a:tab pos="448920" algn="l"/>
                          <a:tab pos="898200" algn="l"/>
                          <a:tab pos="1347480" algn="l"/>
                          <a:tab pos="1796760" algn="l"/>
                          <a:tab pos="2246040" algn="l"/>
                          <a:tab pos="2695320" algn="l"/>
                          <a:tab pos="3144600" algn="l"/>
                          <a:tab pos="3593880" algn="l"/>
                          <a:tab pos="4043160" algn="l"/>
                          <a:tab pos="4492440" algn="l"/>
                          <a:tab pos="4941720" algn="l"/>
                          <a:tab pos="5391000" algn="l"/>
                          <a:tab pos="5840280" algn="l"/>
                          <a:tab pos="6289560" algn="l"/>
                          <a:tab pos="6738840" algn="l"/>
                          <a:tab pos="7188120" algn="l"/>
                          <a:tab pos="7637400" algn="l"/>
                          <a:tab pos="8086680" algn="l"/>
                          <a:tab pos="8535960" algn="l"/>
                          <a:tab pos="8985240" algn="l"/>
                        </a:tabLst>
                      </a:pPr>
                      <a:r>
                        <a:rPr lang="ru-RU" sz="2000" b="1" i="1" strike="noStrike" spc="-1">
                          <a:solidFill>
                            <a:srgbClr val="000000"/>
                          </a:solidFill>
                          <a:latin typeface="PT Astra Serif"/>
                          <a:ea typeface="Tahoma"/>
                        </a:rPr>
                        <a:t>- ФЛГ</a:t>
                      </a:r>
                      <a:endParaRPr lang="ru-RU" sz="2000" b="0" strike="noStrike" spc="-1">
                        <a:latin typeface="XO Oriel"/>
                      </a:endParaRPr>
                    </a:p>
                  </a:txBody>
                  <a:tcPr marL="90000" marR="90000">
                    <a:lnL w="720">
                      <a:solidFill>
                        <a:srgbClr val="FFFFFF"/>
                      </a:solidFill>
                    </a:lnL>
                    <a:lnR w="720">
                      <a:solidFill>
                        <a:srgbClr val="FFFFFF"/>
                      </a:solidFill>
                    </a:lnR>
                    <a:lnT w="720">
                      <a:solidFill>
                        <a:srgbClr val="FFFFFF"/>
                      </a:solidFill>
                    </a:lnT>
                    <a:lnB w="720">
                      <a:solidFill>
                        <a:srgbClr val="FFFFFF"/>
                      </a:solidFill>
                    </a:lnB>
                    <a:solidFill>
                      <a:srgbClr val="FF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6" name="CustomShape 1"/>
          <p:cNvSpPr/>
          <p:nvPr/>
        </p:nvSpPr>
        <p:spPr>
          <a:xfrm>
            <a:off x="216000" y="360000"/>
            <a:ext cx="11878560" cy="6118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ru-RU" sz="2400" b="1" strike="noStrike" spc="-1" dirty="0">
                <a:solidFill>
                  <a:srgbClr val="000000"/>
                </a:solidFill>
                <a:latin typeface="PT Astra Serif"/>
                <a:ea typeface="DejaVu Sans"/>
              </a:rPr>
              <a:t>Помимо перечисленных обследований на инфекционные заболевания, при каждом осмотре всем обследуемым в </a:t>
            </a:r>
            <a:r>
              <a:rPr lang="ru-RU" sz="2400" b="1" u="sng" strike="noStrike" spc="-1" dirty="0">
                <a:solidFill>
                  <a:srgbClr val="C9211E"/>
                </a:solidFill>
                <a:uFillTx/>
                <a:latin typeface="PT Astra Serif"/>
                <a:ea typeface="DejaVu Sans"/>
              </a:rPr>
              <a:t>обязательном</a:t>
            </a:r>
            <a:r>
              <a:rPr lang="ru-RU" sz="2400" b="1" strike="noStrike" spc="-1" dirty="0">
                <a:solidFill>
                  <a:srgbClr val="000000"/>
                </a:solidFill>
                <a:latin typeface="PT Astra Serif"/>
                <a:ea typeface="DejaVu Sans"/>
              </a:rPr>
              <a:t> порядке проводятся следующие исследования и обследования:</a:t>
            </a:r>
            <a:endParaRPr lang="ru-RU" sz="24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24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400" b="1" strike="noStrike" spc="-1" dirty="0">
                <a:solidFill>
                  <a:srgbClr val="04617B"/>
                </a:solidFill>
                <a:latin typeface="PT Astra Serif"/>
                <a:ea typeface="DejaVu Sans"/>
              </a:rPr>
              <a:t>- общий анализ крови;</a:t>
            </a:r>
            <a:endParaRPr lang="ru-RU" sz="24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24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400" b="1" strike="noStrike" spc="-1" dirty="0">
                <a:solidFill>
                  <a:srgbClr val="04617B"/>
                </a:solidFill>
                <a:latin typeface="PT Astra Serif"/>
                <a:ea typeface="DejaVu Sans"/>
              </a:rPr>
              <a:t>- клинический анализ мочи;</a:t>
            </a:r>
            <a:endParaRPr lang="ru-RU" sz="24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24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400" b="1" strike="noStrike" spc="-1" dirty="0">
                <a:solidFill>
                  <a:srgbClr val="04617B"/>
                </a:solidFill>
                <a:latin typeface="PT Astra Serif"/>
                <a:ea typeface="DejaVu Sans"/>
              </a:rPr>
              <a:t>- биохимический анализ крови;</a:t>
            </a:r>
            <a:endParaRPr lang="ru-RU" sz="24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24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400" b="0" strike="noStrike" spc="-1" dirty="0">
                <a:solidFill>
                  <a:srgbClr val="04617B"/>
                </a:solidFill>
                <a:latin typeface="PT Astra Serif"/>
                <a:ea typeface="DejaVu Sans"/>
              </a:rPr>
              <a:t>-</a:t>
            </a:r>
            <a:r>
              <a:rPr lang="ru-RU" sz="2400" b="1" strike="noStrike" spc="-1" dirty="0">
                <a:solidFill>
                  <a:srgbClr val="04617B"/>
                </a:solidFill>
                <a:latin typeface="PT Astra Serif"/>
                <a:ea typeface="DejaVu Sans"/>
              </a:rPr>
              <a:t> ЭКГ;</a:t>
            </a:r>
            <a:endParaRPr lang="ru-RU" sz="24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400" b="1" strike="noStrike" spc="-1" dirty="0">
                <a:solidFill>
                  <a:srgbClr val="04617B"/>
                </a:solidFill>
                <a:latin typeface="PT Astra Serif"/>
                <a:ea typeface="DejaVu Sans"/>
              </a:rPr>
              <a:t> </a:t>
            </a:r>
            <a:endParaRPr lang="ru-RU" sz="24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400" b="1" strike="noStrike" spc="-1" dirty="0">
                <a:solidFill>
                  <a:srgbClr val="04617B"/>
                </a:solidFill>
                <a:latin typeface="PT Astra Serif"/>
                <a:ea typeface="DejaVu Sans"/>
              </a:rPr>
              <a:t>- маммография для женщин старше 40 лет;</a:t>
            </a:r>
            <a:endParaRPr lang="ru-RU" sz="24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24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r>
              <a:rPr lang="ru-RU" sz="2400" b="1" strike="noStrike" spc="-1" dirty="0">
                <a:solidFill>
                  <a:srgbClr val="04617B"/>
                </a:solidFill>
                <a:latin typeface="PT Astra Serif"/>
                <a:ea typeface="DejaVu Sans"/>
              </a:rPr>
              <a:t>- ультразвуковое исследование органов малого таза.</a:t>
            </a:r>
            <a:endParaRPr lang="ru-RU" sz="2400" b="0" strike="noStrike" spc="-1" dirty="0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2600" b="0" strike="noStrike" spc="-1" dirty="0">
              <a:latin typeface="XO Oriel"/>
            </a:endParaRPr>
          </a:p>
        </p:txBody>
      </p:sp>
      <p:pic>
        <p:nvPicPr>
          <p:cNvPr id="627" name="Рисунок 626"/>
          <p:cNvPicPr/>
          <p:nvPr/>
        </p:nvPicPr>
        <p:blipFill>
          <a:blip r:embed="rId2"/>
          <a:stretch/>
        </p:blipFill>
        <p:spPr>
          <a:xfrm>
            <a:off x="8400256" y="1773610"/>
            <a:ext cx="3516840" cy="43905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8" name="Рисунок 627"/>
          <p:cNvPicPr/>
          <p:nvPr/>
        </p:nvPicPr>
        <p:blipFill>
          <a:blip r:embed="rId2"/>
          <a:stretch/>
        </p:blipFill>
        <p:spPr>
          <a:xfrm>
            <a:off x="-15800" y="151509"/>
            <a:ext cx="2518920" cy="14385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29" name="CustomShape 1"/>
          <p:cNvSpPr/>
          <p:nvPr/>
        </p:nvSpPr>
        <p:spPr>
          <a:xfrm>
            <a:off x="2567608" y="47034"/>
            <a:ext cx="9502560" cy="1582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3200" b="1" strike="noStrike" spc="-1" dirty="0">
                <a:solidFill>
                  <a:srgbClr val="C9211E"/>
                </a:solidFill>
                <a:latin typeface="PT Astra Serif"/>
                <a:ea typeface="DejaVu Sans"/>
              </a:rPr>
              <a:t>Федеральный закон от 30.03.1999 N 52-ФЗ </a:t>
            </a:r>
            <a:r>
              <a:rPr dirty="0"/>
              <a:t/>
            </a:r>
            <a:br>
              <a:rPr dirty="0"/>
            </a:br>
            <a:r>
              <a:rPr lang="ru-RU" sz="3200" b="1" strike="noStrike" spc="-1" dirty="0">
                <a:solidFill>
                  <a:srgbClr val="C9211E"/>
                </a:solidFill>
                <a:latin typeface="PT Astra Serif"/>
                <a:ea typeface="DejaVu Sans"/>
              </a:rPr>
              <a:t>«О санитарно-эпидемиологическом </a:t>
            </a:r>
            <a:r>
              <a:rPr lang="ru-RU" sz="3200" b="1" strike="noStrike" spc="-1" dirty="0" smtClean="0">
                <a:solidFill>
                  <a:srgbClr val="C9211E"/>
                </a:solidFill>
                <a:latin typeface="PT Astra Serif"/>
                <a:ea typeface="DejaVu Sans"/>
              </a:rPr>
              <a:t>благополучии</a:t>
            </a:r>
            <a:r>
              <a:rPr lang="ru-RU" sz="3200" spc="-1" dirty="0">
                <a:latin typeface="XO Oriel"/>
              </a:rPr>
              <a:t> </a:t>
            </a:r>
            <a:r>
              <a:rPr lang="ru-RU" sz="3200" b="1" strike="noStrike" spc="-1" dirty="0" smtClean="0">
                <a:solidFill>
                  <a:srgbClr val="C9211E"/>
                </a:solidFill>
                <a:latin typeface="PT Astra Serif"/>
                <a:ea typeface="DejaVu Sans"/>
              </a:rPr>
              <a:t>населения</a:t>
            </a:r>
            <a:r>
              <a:rPr lang="ru-RU" sz="3200" b="1" strike="noStrike" spc="-1" dirty="0">
                <a:solidFill>
                  <a:srgbClr val="C9211E"/>
                </a:solidFill>
                <a:latin typeface="PT Astra Serif"/>
                <a:ea typeface="DejaVu Sans"/>
              </a:rPr>
              <a:t>»</a:t>
            </a:r>
            <a:endParaRPr lang="ru-RU" sz="3200" b="0" strike="noStrike" spc="-1" dirty="0">
              <a:latin typeface="XO Oriel"/>
            </a:endParaRPr>
          </a:p>
        </p:txBody>
      </p:sp>
      <p:sp>
        <p:nvSpPr>
          <p:cNvPr id="630" name="CustomShape 2"/>
          <p:cNvSpPr/>
          <p:nvPr/>
        </p:nvSpPr>
        <p:spPr>
          <a:xfrm>
            <a:off x="131760" y="1991258"/>
            <a:ext cx="12025440" cy="48949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r>
              <a:rPr lang="ru-RU" sz="2400" b="1" strike="noStrike" spc="-1" dirty="0">
                <a:solidFill>
                  <a:srgbClr val="800080"/>
                </a:solidFill>
                <a:latin typeface="+mj-lt"/>
                <a:ea typeface="DejaVu Sans"/>
              </a:rPr>
              <a:t>статья 36. Гигиеническое воспитание и обучение</a:t>
            </a:r>
            <a:endParaRPr lang="ru-RU" sz="2400" b="0" strike="noStrike" spc="-1" dirty="0">
              <a:latin typeface="+mj-lt"/>
            </a:endParaRPr>
          </a:p>
          <a:p>
            <a:pPr>
              <a:lnSpc>
                <a:spcPct val="100000"/>
              </a:lnSpc>
            </a:pPr>
            <a:endParaRPr lang="ru-RU" sz="2400" b="0" strike="noStrike" spc="-1" dirty="0">
              <a:latin typeface="+mj-lt"/>
            </a:endParaRPr>
          </a:p>
          <a:p>
            <a:pPr>
              <a:lnSpc>
                <a:spcPct val="100000"/>
              </a:lnSpc>
            </a:pPr>
            <a:r>
              <a:rPr lang="ru-RU" sz="2400" b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1. Гигиеническое воспитание и обучение граждан обязательны, направлены на повышение их санитарной культуры, профилактику заболеваний и распространение знаний о здоровом образе жизни.</a:t>
            </a:r>
            <a:endParaRPr lang="ru-RU" sz="2400" b="0" strike="noStrike" spc="-1" dirty="0">
              <a:latin typeface="+mj-lt"/>
            </a:endParaRPr>
          </a:p>
          <a:p>
            <a:pPr>
              <a:lnSpc>
                <a:spcPct val="100000"/>
              </a:lnSpc>
            </a:pPr>
            <a:endParaRPr lang="ru-RU" sz="2400" b="0" strike="noStrike" spc="-1" dirty="0">
              <a:latin typeface="+mj-lt"/>
            </a:endParaRPr>
          </a:p>
          <a:p>
            <a:pPr>
              <a:lnSpc>
                <a:spcPct val="100000"/>
              </a:lnSpc>
            </a:pPr>
            <a:r>
              <a:rPr lang="ru-RU" sz="2400" b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2. Гигиеническое воспитание и обучение граждан осуществляются:</a:t>
            </a:r>
            <a:endParaRPr lang="ru-RU" sz="2400" b="0" strike="noStrike" spc="-1" dirty="0">
              <a:latin typeface="+mj-lt"/>
            </a:endParaRPr>
          </a:p>
          <a:p>
            <a:pPr>
              <a:lnSpc>
                <a:spcPct val="100000"/>
              </a:lnSpc>
            </a:pPr>
            <a:r>
              <a:rPr lang="ru-RU" sz="2400" b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при профессиональной гигиенической подготовке и аттестации должностных лиц и работников организаций, </a:t>
            </a:r>
            <a:r>
              <a:rPr lang="ru-RU" sz="2400" b="1" u="sng" strike="noStrike" spc="-1" dirty="0">
                <a:solidFill>
                  <a:srgbClr val="C9211E"/>
                </a:solidFill>
                <a:uFillTx/>
                <a:latin typeface="+mj-lt"/>
                <a:ea typeface="DejaVu Sans"/>
              </a:rPr>
              <a:t>деятельность которых связана с производством, хранением, транспортировкой и реализацией пищевых продуктов</a:t>
            </a:r>
            <a:r>
              <a:rPr lang="ru-RU" sz="2400" b="1" strike="noStrike" spc="-1" dirty="0">
                <a:solidFill>
                  <a:srgbClr val="000000"/>
                </a:solidFill>
                <a:latin typeface="+mj-lt"/>
                <a:ea typeface="DejaVu Sans"/>
              </a:rPr>
              <a:t> и питьевой воды, воспитанием и обучением детей, коммунальным и бытовым обслуживанием населения.</a:t>
            </a:r>
            <a:endParaRPr lang="ru-RU" sz="2400" b="0" strike="noStrike" spc="-1" dirty="0"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1" name="CustomShape 1"/>
          <p:cNvSpPr/>
          <p:nvPr/>
        </p:nvSpPr>
        <p:spPr>
          <a:xfrm>
            <a:off x="263352" y="1666440"/>
            <a:ext cx="11687208" cy="50385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28440" rIns="0" bIns="0">
            <a:normAutofit fontScale="88000"/>
          </a:bodyPr>
          <a:lstStyle/>
          <a:p>
            <a:pPr>
              <a:lnSpc>
                <a:spcPct val="93000"/>
              </a:lnSpc>
              <a:spcAft>
                <a:spcPts val="286"/>
              </a:spcAft>
              <a:tabLst>
                <a:tab pos="0" algn="l"/>
              </a:tabLst>
            </a:pPr>
            <a:r>
              <a:rPr lang="ru-RU" sz="3200" b="1" strike="noStrike" spc="-1" dirty="0">
                <a:solidFill>
                  <a:srgbClr val="C9211E"/>
                </a:solidFill>
                <a:latin typeface="PT Astra Serif"/>
                <a:ea typeface="DejaVu Sans"/>
              </a:rPr>
              <a:t>Приказ Минздрава РФ от 29.06.2000г. № 229 </a:t>
            </a:r>
            <a:endParaRPr lang="ru-RU" sz="3200" b="0" strike="noStrike" spc="-1" dirty="0">
              <a:latin typeface="XO Oriel"/>
            </a:endParaRPr>
          </a:p>
          <a:p>
            <a:pPr>
              <a:lnSpc>
                <a:spcPct val="93000"/>
              </a:lnSpc>
              <a:spcAft>
                <a:spcPts val="286"/>
              </a:spcAft>
              <a:tabLst>
                <a:tab pos="0" algn="l"/>
              </a:tabLst>
            </a:pPr>
            <a:r>
              <a:rPr lang="ru-RU" sz="2800" b="1" strike="noStrike" spc="-1" dirty="0">
                <a:solidFill>
                  <a:srgbClr val="000000"/>
                </a:solidFill>
                <a:latin typeface="PT Astra Serif"/>
                <a:ea typeface="Tahoma"/>
              </a:rPr>
              <a:t> «О профессиональной гигиенической подготовке и </a:t>
            </a:r>
            <a:r>
              <a:rPr lang="ru-RU" sz="2800" b="1" strike="noStrike" spc="-1" dirty="0" err="1">
                <a:solidFill>
                  <a:srgbClr val="000000"/>
                </a:solidFill>
                <a:latin typeface="PT Astra Serif"/>
                <a:ea typeface="Tahoma"/>
              </a:rPr>
              <a:t>аттестаци</a:t>
            </a:r>
            <a:r>
              <a:rPr lang="ru-RU" sz="2800" b="1" strike="noStrike" spc="-1" dirty="0">
                <a:solidFill>
                  <a:srgbClr val="000000"/>
                </a:solidFill>
                <a:latin typeface="PT Astra Serif"/>
                <a:ea typeface="Tahoma"/>
              </a:rPr>
              <a:t> должностных лиц и работников организаций» утверждает инструкцию о порядке проведения профессиональной гигиенической подготовки и аттестации должностных лиц и работников организаций, деятельность которых связана </a:t>
            </a:r>
            <a:r>
              <a:rPr lang="ru-RU" sz="3200" b="1" strike="noStrike" spc="-1" dirty="0">
                <a:solidFill>
                  <a:srgbClr val="C9211E"/>
                </a:solidFill>
                <a:latin typeface="PT Astra Serif"/>
                <a:ea typeface="Tahoma"/>
              </a:rPr>
              <a:t>с производством, хранением, транспортировкой и реализацией пищевых продуктов</a:t>
            </a:r>
            <a:r>
              <a:rPr lang="ru-RU" sz="2800" b="1" strike="noStrike" spc="-1" dirty="0">
                <a:solidFill>
                  <a:srgbClr val="000000"/>
                </a:solidFill>
                <a:latin typeface="PT Astra Serif"/>
                <a:ea typeface="Tahoma"/>
              </a:rPr>
              <a:t>.</a:t>
            </a:r>
            <a:endParaRPr lang="ru-RU" sz="2800" b="0" strike="noStrike" spc="-1" dirty="0">
              <a:latin typeface="XO Oriel"/>
            </a:endParaRPr>
          </a:p>
          <a:p>
            <a:pPr>
              <a:lnSpc>
                <a:spcPct val="93000"/>
              </a:lnSpc>
              <a:spcAft>
                <a:spcPts val="286"/>
              </a:spcAft>
              <a:tabLst>
                <a:tab pos="0" algn="l"/>
              </a:tabLst>
            </a:pPr>
            <a:endParaRPr lang="ru-RU" sz="2800" b="0" strike="noStrike" spc="-1" dirty="0">
              <a:latin typeface="XO Oriel"/>
            </a:endParaRPr>
          </a:p>
          <a:p>
            <a:pPr>
              <a:lnSpc>
                <a:spcPct val="93000"/>
              </a:lnSpc>
              <a:spcAft>
                <a:spcPts val="286"/>
              </a:spcAft>
              <a:tabLst>
                <a:tab pos="0" algn="l"/>
              </a:tabLst>
            </a:pPr>
            <a:r>
              <a:rPr lang="ru-RU" sz="3200" b="1" strike="noStrike" spc="-1" dirty="0">
                <a:solidFill>
                  <a:srgbClr val="000000"/>
                </a:solidFill>
                <a:latin typeface="PT Astra Serif"/>
                <a:ea typeface="Tahoma"/>
              </a:rPr>
              <a:t>Профессиональная гигиеническая </a:t>
            </a:r>
            <a:endParaRPr lang="ru-RU" sz="3200" b="0" strike="noStrike" spc="-1" dirty="0">
              <a:latin typeface="XO Oriel"/>
            </a:endParaRPr>
          </a:p>
          <a:p>
            <a:pPr>
              <a:lnSpc>
                <a:spcPct val="93000"/>
              </a:lnSpc>
              <a:spcAft>
                <a:spcPts val="286"/>
              </a:spcAft>
              <a:tabLst>
                <a:tab pos="0" algn="l"/>
              </a:tabLst>
            </a:pPr>
            <a:r>
              <a:rPr lang="ru-RU" sz="3200" b="1" strike="noStrike" spc="-1" dirty="0">
                <a:solidFill>
                  <a:srgbClr val="000000"/>
                </a:solidFill>
                <a:latin typeface="PT Astra Serif"/>
                <a:ea typeface="Tahoma"/>
              </a:rPr>
              <a:t>подготовка проводится </a:t>
            </a:r>
            <a:r>
              <a:rPr lang="ru-RU" sz="3200" b="1" u="sng" strike="noStrike" spc="-1" dirty="0">
                <a:solidFill>
                  <a:srgbClr val="C9211E"/>
                </a:solidFill>
                <a:uFillTx/>
                <a:latin typeface="PT Astra Serif"/>
                <a:ea typeface="Tahoma"/>
              </a:rPr>
              <a:t>при приеме</a:t>
            </a:r>
            <a:endParaRPr lang="ru-RU" sz="3200" b="0" strike="noStrike" spc="-1" dirty="0">
              <a:latin typeface="XO Oriel"/>
            </a:endParaRPr>
          </a:p>
          <a:p>
            <a:pPr>
              <a:lnSpc>
                <a:spcPct val="93000"/>
              </a:lnSpc>
              <a:spcAft>
                <a:spcPts val="286"/>
              </a:spcAft>
              <a:tabLst>
                <a:tab pos="0" algn="l"/>
              </a:tabLst>
            </a:pPr>
            <a:r>
              <a:rPr lang="ru-RU" sz="3200" b="1" u="sng" strike="noStrike" spc="-1" dirty="0">
                <a:solidFill>
                  <a:srgbClr val="C9211E"/>
                </a:solidFill>
                <a:uFillTx/>
                <a:latin typeface="PT Astra Serif"/>
                <a:ea typeface="Tahoma"/>
              </a:rPr>
              <a:t>на работу</a:t>
            </a:r>
            <a:r>
              <a:rPr lang="ru-RU" sz="3200" b="1" strike="noStrike" spc="-1" dirty="0">
                <a:solidFill>
                  <a:srgbClr val="000000"/>
                </a:solidFill>
                <a:latin typeface="PT Astra Serif"/>
                <a:ea typeface="Tahoma"/>
              </a:rPr>
              <a:t> и в дальнейшем с </a:t>
            </a:r>
            <a:endParaRPr lang="ru-RU" sz="3200" b="0" strike="noStrike" spc="-1" dirty="0">
              <a:latin typeface="XO Oriel"/>
            </a:endParaRPr>
          </a:p>
          <a:p>
            <a:pPr>
              <a:lnSpc>
                <a:spcPct val="93000"/>
              </a:lnSpc>
              <a:spcAft>
                <a:spcPts val="286"/>
              </a:spcAft>
              <a:tabLst>
                <a:tab pos="0" algn="l"/>
              </a:tabLst>
            </a:pPr>
            <a:r>
              <a:rPr lang="ru-RU" sz="3200" b="1" strike="noStrike" spc="-1" dirty="0">
                <a:solidFill>
                  <a:srgbClr val="000000"/>
                </a:solidFill>
                <a:latin typeface="PT Astra Serif"/>
                <a:ea typeface="Tahoma"/>
              </a:rPr>
              <a:t>периодичностью </a:t>
            </a:r>
            <a:r>
              <a:rPr lang="ru-RU" sz="3200" b="1" u="sng" strike="noStrike" spc="-1" dirty="0">
                <a:solidFill>
                  <a:srgbClr val="C9211E"/>
                </a:solidFill>
                <a:uFillTx/>
                <a:latin typeface="PT Astra Serif"/>
                <a:ea typeface="Tahoma"/>
              </a:rPr>
              <a:t>1 раз в год</a:t>
            </a:r>
            <a:r>
              <a:rPr lang="ru-RU" sz="3200" b="1" strike="noStrike" spc="-1" dirty="0">
                <a:solidFill>
                  <a:srgbClr val="C9211E"/>
                </a:solidFill>
                <a:latin typeface="PT Astra Serif"/>
                <a:ea typeface="Tahoma"/>
              </a:rPr>
              <a:t>.</a:t>
            </a:r>
            <a:endParaRPr lang="ru-RU" sz="3200" b="0" strike="noStrike" spc="-1" dirty="0">
              <a:latin typeface="XO Oriel"/>
            </a:endParaRPr>
          </a:p>
        </p:txBody>
      </p:sp>
      <p:sp>
        <p:nvSpPr>
          <p:cNvPr id="632" name="CustomShape 2"/>
          <p:cNvSpPr/>
          <p:nvPr/>
        </p:nvSpPr>
        <p:spPr>
          <a:xfrm>
            <a:off x="144000" y="0"/>
            <a:ext cx="11950560" cy="160776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4800" b="1" strike="noStrike" spc="-1">
                <a:solidFill>
                  <a:srgbClr val="C9211E"/>
                </a:solidFill>
                <a:latin typeface="PT Astra Serif"/>
                <a:ea typeface="DejaVu Sans"/>
              </a:rPr>
              <a:t>Профессиональная гигиеническая подготовка и аттестация</a:t>
            </a:r>
            <a:endParaRPr lang="ru-RU" sz="4800" b="0" strike="noStrike" spc="-1">
              <a:latin typeface="XO Oriel"/>
            </a:endParaRPr>
          </a:p>
        </p:txBody>
      </p:sp>
      <p:pic>
        <p:nvPicPr>
          <p:cNvPr id="633" name="Рисунок 632"/>
          <p:cNvPicPr/>
          <p:nvPr/>
        </p:nvPicPr>
        <p:blipFill rotWithShape="1">
          <a:blip r:embed="rId2"/>
          <a:srcRect l="3337" r="2779"/>
          <a:stretch/>
        </p:blipFill>
        <p:spPr>
          <a:xfrm>
            <a:off x="6960097" y="4653930"/>
            <a:ext cx="5231904" cy="2209382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https://www.polisept2020.ru/wp-content/uploads/2020/04/6-gerb-rospotrebnadzora-b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645" t="2200" r="23477" b="3266"/>
          <a:stretch/>
        </p:blipFill>
        <p:spPr bwMode="auto">
          <a:xfrm>
            <a:off x="309522" y="215084"/>
            <a:ext cx="3286148" cy="3280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524232" y="2215348"/>
            <a:ext cx="8301933" cy="4399908"/>
          </a:xfrm>
          <a:prstGeom prst="rect">
            <a:avLst/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4" name="CustomShape 1"/>
          <p:cNvSpPr/>
          <p:nvPr/>
        </p:nvSpPr>
        <p:spPr>
          <a:xfrm>
            <a:off x="1033200" y="648000"/>
            <a:ext cx="11062800" cy="25898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635" name="CustomShape 2"/>
          <p:cNvSpPr/>
          <p:nvPr/>
        </p:nvSpPr>
        <p:spPr>
          <a:xfrm>
            <a:off x="4295800" y="786588"/>
            <a:ext cx="6943736" cy="85725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r">
              <a:lnSpc>
                <a:spcPct val="100000"/>
              </a:lnSpc>
            </a:pPr>
            <a:r>
              <a:rPr lang="ru-RU" sz="4400" b="0" strike="noStrike" spc="-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ea typeface="DejaVu Sans"/>
              </a:rPr>
              <a:t>Благодарим за </a:t>
            </a:r>
            <a:r>
              <a:rPr lang="ru-RU" sz="4400" b="0" strike="noStrike" spc="-1" dirty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ea typeface="DejaVu Sans"/>
              </a:rPr>
              <a:t>внимание</a:t>
            </a:r>
            <a:r>
              <a:rPr lang="ru-RU" sz="7200" b="0" strike="noStrike" spc="-1" dirty="0">
                <a:solidFill>
                  <a:schemeClr val="tx1">
                    <a:lumMod val="75000"/>
                    <a:lumOff val="25000"/>
                  </a:schemeClr>
                </a:solidFill>
                <a:latin typeface="Arial"/>
                <a:ea typeface="DejaVu Sans"/>
              </a:rPr>
              <a:t>!</a:t>
            </a:r>
            <a:endParaRPr lang="ru-RU" sz="7200" b="0" strike="noStrike" spc="-1" dirty="0">
              <a:solidFill>
                <a:schemeClr val="tx1">
                  <a:lumMod val="75000"/>
                  <a:lumOff val="25000"/>
                </a:schemeClr>
              </a:solidFill>
              <a:latin typeface="XO Oriel"/>
            </a:endParaRPr>
          </a:p>
        </p:txBody>
      </p:sp>
      <p:sp>
        <p:nvSpPr>
          <p:cNvPr id="636" name="CustomShape 3"/>
          <p:cNvSpPr/>
          <p:nvPr/>
        </p:nvSpPr>
        <p:spPr>
          <a:xfrm>
            <a:off x="11808000" y="6640560"/>
            <a:ext cx="261000" cy="12096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637" name="CustomShape 4"/>
          <p:cNvSpPr/>
          <p:nvPr/>
        </p:nvSpPr>
        <p:spPr>
          <a:xfrm>
            <a:off x="3575720" y="2643976"/>
            <a:ext cx="8152415" cy="335758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ru-RU" sz="2400" b="0" strike="noStrike" spc="-1" dirty="0" smtClean="0">
              <a:solidFill>
                <a:schemeClr val="bg1"/>
              </a:solidFill>
              <a:latin typeface="+mj-lt"/>
            </a:endParaRPr>
          </a:p>
          <a:p>
            <a:pPr algn="ctr">
              <a:lnSpc>
                <a:spcPct val="100000"/>
              </a:lnSpc>
            </a:pPr>
            <a:r>
              <a:rPr lang="ru-RU" sz="2400" b="1" strike="noStrike" spc="-1" dirty="0" smtClean="0">
                <a:solidFill>
                  <a:schemeClr val="bg1"/>
                </a:solidFill>
                <a:latin typeface="+mj-lt"/>
                <a:ea typeface="DejaVu Sans"/>
              </a:rPr>
              <a:t>ФБУЗ «Центр гигиены и эпидемиологии в городе Санкт-Петербург»</a:t>
            </a:r>
          </a:p>
          <a:p>
            <a:pPr algn="ctr">
              <a:lnSpc>
                <a:spcPct val="100000"/>
              </a:lnSpc>
            </a:pPr>
            <a:endParaRPr lang="ru-RU" sz="2400" b="1" spc="-1" dirty="0" smtClean="0">
              <a:solidFill>
                <a:schemeClr val="bg1"/>
              </a:solidFill>
              <a:latin typeface="+mj-lt"/>
              <a:ea typeface="DejaVu Sans"/>
            </a:endParaRPr>
          </a:p>
          <a:p>
            <a:pPr algn="ctr">
              <a:lnSpc>
                <a:spcPct val="100000"/>
              </a:lnSpc>
            </a:pPr>
            <a:r>
              <a:rPr lang="ru-RU" sz="2400" b="1" spc="-1" dirty="0" smtClean="0">
                <a:solidFill>
                  <a:schemeClr val="bg1"/>
                </a:solidFill>
                <a:latin typeface="+mj-lt"/>
                <a:ea typeface="DejaVu Sans"/>
              </a:rPr>
              <a:t>ВЫ МОЖЕТЕ </a:t>
            </a:r>
            <a:r>
              <a:rPr lang="ru-RU" sz="2400" b="1" strike="noStrike" spc="-1" dirty="0" smtClean="0">
                <a:solidFill>
                  <a:schemeClr val="bg1"/>
                </a:solidFill>
                <a:latin typeface="+mj-lt"/>
                <a:ea typeface="DejaVu Sans"/>
              </a:rPr>
              <a:t>ПОЛУЧИТЬ БЕСПЛАТНО КОНСУЛЬТАЦИЮ ПО ПРОИЗВОДСТВЕННОМУ КОНТРОЛЮ В ОБРАЗОВАТЕЛЬНЫХ ОРГАНИЗАЦИЯХ </a:t>
            </a:r>
          </a:p>
          <a:p>
            <a:pPr algn="ctr">
              <a:lnSpc>
                <a:spcPct val="100000"/>
              </a:lnSpc>
            </a:pPr>
            <a:endParaRPr lang="ru-RU" sz="2400" b="1" spc="-1" dirty="0" smtClean="0">
              <a:solidFill>
                <a:schemeClr val="bg1"/>
              </a:solidFill>
              <a:latin typeface="+mj-lt"/>
              <a:ea typeface="DejaVu Sans"/>
            </a:endParaRPr>
          </a:p>
          <a:p>
            <a:pPr algn="ctr">
              <a:lnSpc>
                <a:spcPct val="100000"/>
              </a:lnSpc>
            </a:pPr>
            <a:r>
              <a:rPr lang="ru-RU" sz="2400" b="1" strike="noStrike" spc="-1" dirty="0" smtClean="0">
                <a:solidFill>
                  <a:schemeClr val="bg1"/>
                </a:solidFill>
                <a:latin typeface="+mj-lt"/>
                <a:ea typeface="DejaVu Sans"/>
              </a:rPr>
              <a:t>Напишите Ваш вопрос, ФИО и номер телефона на электронную почту и мы свяжемся с Вами</a:t>
            </a:r>
          </a:p>
          <a:p>
            <a:pPr algn="ctr"/>
            <a:r>
              <a:rPr lang="en-US" sz="2400" b="1" spc="-1" dirty="0" smtClean="0">
                <a:solidFill>
                  <a:schemeClr val="bg1"/>
                </a:solidFill>
                <a:latin typeface="+mj-lt"/>
              </a:rPr>
              <a:t>e-mail:</a:t>
            </a:r>
            <a:r>
              <a:rPr lang="ru-RU" sz="2400" b="1" spc="-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2400" b="1" spc="-1" dirty="0" smtClean="0">
                <a:solidFill>
                  <a:schemeClr val="bg1"/>
                </a:solidFill>
                <a:latin typeface="+mj-lt"/>
              </a:rPr>
              <a:t>school_rpn@inbox.ru</a:t>
            </a:r>
            <a:endParaRPr lang="ru-RU" sz="2000" b="1" spc="-1" dirty="0" smtClean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39" name="CustomShape 5"/>
          <p:cNvSpPr/>
          <p:nvPr/>
        </p:nvSpPr>
        <p:spPr>
          <a:xfrm>
            <a:off x="72000" y="3312000"/>
            <a:ext cx="6037920" cy="31597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endParaRPr lang="ru-RU" sz="1800" b="0" strike="noStrike" spc="-1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1800" b="0" strike="noStrike" spc="-1">
              <a:latin typeface="XO Oriel"/>
            </a:endParaRPr>
          </a:p>
          <a:p>
            <a:pPr>
              <a:lnSpc>
                <a:spcPct val="100000"/>
              </a:lnSpc>
            </a:pPr>
            <a:endParaRPr lang="ru-RU" sz="1800" b="0" strike="noStrike" spc="-1">
              <a:latin typeface="XO Orie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2074</TotalTime>
  <Words>4263</Words>
  <Application>Microsoft Office PowerPoint</Application>
  <PresentationFormat>Произвольный</PresentationFormat>
  <Paragraphs>610</Paragraphs>
  <Slides>47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11</vt:i4>
      </vt:variant>
      <vt:variant>
        <vt:lpstr>Заголовки слайдов</vt:lpstr>
      </vt:variant>
      <vt:variant>
        <vt:i4>47</vt:i4>
      </vt:variant>
    </vt:vector>
  </HeadingPairs>
  <TitlesOfParts>
    <vt:vector size="70" baseType="lpstr">
      <vt:lpstr>Arial</vt:lpstr>
      <vt:lpstr>Arial;sans-serif</vt:lpstr>
      <vt:lpstr>Calibri</vt:lpstr>
      <vt:lpstr>Courier New</vt:lpstr>
      <vt:lpstr>DejaVu Sans</vt:lpstr>
      <vt:lpstr>PT Astra Serif</vt:lpstr>
      <vt:lpstr>Source Sans Pro Black</vt:lpstr>
      <vt:lpstr>Symbol</vt:lpstr>
      <vt:lpstr>Tahoma</vt:lpstr>
      <vt:lpstr>Times New Roman</vt:lpstr>
      <vt:lpstr>Wingdings</vt:lpstr>
      <vt:lpstr>XO Oriel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1615</dc:creator>
  <cp:lastModifiedBy>User</cp:lastModifiedBy>
  <cp:revision>370</cp:revision>
  <dcterms:modified xsi:type="dcterms:W3CDTF">2022-03-09T14:16:40Z</dcterms:modified>
  <dc:language>ru-RU</dc:language>
</cp:coreProperties>
</file>