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2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548681"/>
            <a:ext cx="6694553" cy="3897554"/>
          </a:xfrm>
        </p:spPr>
        <p:txBody>
          <a:bodyPr/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Методы и приемы  повышения мотивации обучающихся на уроках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99763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91264" cy="1512168"/>
          </a:xfrm>
        </p:spPr>
        <p:txBody>
          <a:bodyPr>
            <a:noAutofit/>
          </a:bodyPr>
          <a:lstStyle/>
          <a:p>
            <a:r>
              <a:rPr lang="ru-RU" sz="2400" dirty="0"/>
              <a:t>Учебная мотивация - это процесс, который запускает, направляет и поддерживает усилия, направленные на выполнение учебной </a:t>
            </a:r>
            <a:r>
              <a:rPr lang="ru-RU" sz="2400" dirty="0" smtClean="0"/>
              <a:t>деятельности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1026" name="Picture 2" descr="A:\IMG_20211208_14324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7200800" cy="48056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0105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algn="just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Мотивация (от лат.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moveo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 двигаю) –  общее название для процессов, методов, средств побуждения учащихся к продуктивной познавательной деятельности, активному освоению содержания образования. Бразды мотивации держат в своих руках совместно учителя и учащихся. Имея в виду первых, говорим о мотивации обучения, с позиций обучаемого следует вести речь о мотивации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учения.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 Мотивация объясняет направленность действия, организованность и устойчивость целостной деятельности, стремление к достижению определенной цели.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4" name="Picture 4" descr="A:\IMG_20211208_1140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672"/>
            <a:ext cx="3816424" cy="45365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8608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/>
              <a:t>Классификация методов стимулирования учебно-познавательной деятельности (по Ю.К. </a:t>
            </a:r>
            <a:r>
              <a:rPr lang="ru-RU" sz="2400" b="1" dirty="0" err="1"/>
              <a:t>Бабанскому</a:t>
            </a:r>
            <a:r>
              <a:rPr lang="ru-RU" sz="2400" b="1" dirty="0"/>
              <a:t>)</a:t>
            </a:r>
            <a:br>
              <a:rPr lang="ru-RU" sz="2400" b="1" dirty="0"/>
            </a:br>
            <a:endParaRPr lang="ru-RU" sz="2400" b="1" dirty="0"/>
          </a:p>
        </p:txBody>
      </p:sp>
      <p:pic>
        <p:nvPicPr>
          <p:cNvPr id="4" name="Объект 3" descr="https://documents.infourok.ru/2bf89fa6-7961-4647-9e0a-4273ef6ae6c3/0/image001.gif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8424936" cy="47525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69713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260648"/>
            <a:ext cx="8260672" cy="1187151"/>
          </a:xfrm>
        </p:spPr>
        <p:txBody>
          <a:bodyPr>
            <a:noAutofit/>
          </a:bodyPr>
          <a:lstStyle/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Классификация активных методов обучения по направленности формирования системы знаний и овладения умениями и навыками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 descr="https://documents.infourok.ru/2bf89fa6-7961-4647-9e0a-4273ef6ae6c3/0/image002.gif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8568952" cy="46805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98459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spc="-150" dirty="0" smtClean="0"/>
              <a:t>общие дидактические факторы, которые следует принимать во внимание при выборе и применении методов</a:t>
            </a:r>
            <a:endParaRPr lang="ru-RU" sz="2800" b="1" spc="-15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ru-RU" b="1" dirty="0" smtClean="0"/>
              <a:t>Цель </a:t>
            </a:r>
            <a:r>
              <a:rPr lang="ru-RU" b="1" dirty="0"/>
              <a:t>обучения</a:t>
            </a:r>
          </a:p>
          <a:p>
            <a:pPr lvl="0"/>
            <a:r>
              <a:rPr lang="ru-RU" b="1" dirty="0"/>
              <a:t>Уровень обучения, которого необходимо достигнуть</a:t>
            </a:r>
          </a:p>
          <a:p>
            <a:pPr lvl="0"/>
            <a:r>
              <a:rPr lang="ru-RU" b="1" dirty="0"/>
              <a:t>Объем требований и содержания, которые необходимо реализовать</a:t>
            </a:r>
          </a:p>
          <a:p>
            <a:pPr lvl="0"/>
            <a:r>
              <a:rPr lang="ru-RU" b="1" dirty="0"/>
              <a:t>Сложность учебного материала</a:t>
            </a:r>
          </a:p>
          <a:p>
            <a:pPr lvl="0"/>
            <a:r>
              <a:rPr lang="ru-RU" b="1" dirty="0"/>
              <a:t>Индивидуальные, психофизиологические особенности учащихся</a:t>
            </a:r>
          </a:p>
          <a:p>
            <a:pPr lvl="0"/>
            <a:r>
              <a:rPr lang="ru-RU" b="1" dirty="0"/>
              <a:t>Время обучения</a:t>
            </a:r>
          </a:p>
          <a:p>
            <a:pPr lvl="0"/>
            <a:r>
              <a:rPr lang="ru-RU" b="1" dirty="0"/>
              <a:t>Условия обучения</a:t>
            </a:r>
          </a:p>
          <a:p>
            <a:pPr lvl="0"/>
            <a:r>
              <a:rPr lang="ru-RU" b="1" dirty="0"/>
              <a:t>Взаимоотношения между учителем и детьми, которые сложились в процессе учебной деятельности</a:t>
            </a:r>
          </a:p>
          <a:p>
            <a:pPr lvl="0"/>
            <a:r>
              <a:rPr lang="ru-RU" b="1" dirty="0"/>
              <a:t>Количество учеников</a:t>
            </a:r>
          </a:p>
          <a:p>
            <a:pPr lvl="0"/>
            <a:r>
              <a:rPr lang="ru-RU" b="1" dirty="0"/>
              <a:t>Уровень подготовленности самого учителя.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28386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Классификация и примеры приемов, применяемых в обучении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Методические приемы – это элементы конкретного метода, выражающие умственные или практические действия учителя и учащихся в процессе обучения, они применяются с целью усиления возможностей того или иного метода и вне метода теряют свое значение.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307230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классификация методических приемов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Н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М.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Верзилину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В. М.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Корсунской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8988570"/>
              </p:ext>
            </p:extLst>
          </p:nvPr>
        </p:nvGraphicFramePr>
        <p:xfrm>
          <a:off x="539550" y="1916833"/>
          <a:ext cx="8064897" cy="39930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65367"/>
                <a:gridCol w="2819436"/>
                <a:gridCol w="2780094"/>
              </a:tblGrid>
              <a:tr h="5194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>
                          <a:effectLst/>
                        </a:rPr>
                        <a:t>Организационные приемы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025" marR="730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>
                          <a:effectLst/>
                        </a:rPr>
                        <a:t>Логические приемы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025" marR="7302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>
                          <a:effectLst/>
                        </a:rPr>
                        <a:t>Технические приемы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025" marR="73025" marT="0" marB="0"/>
                </a:tc>
              </a:tr>
              <a:tr h="34735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dirty="0">
                          <a:effectLst/>
                        </a:rPr>
                        <a:t>Действия учителя, направляющие внимание, восприятие и формы организации работы учеников.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025" marR="730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>
                          <a:effectLst/>
                        </a:rPr>
                        <a:t>Постановку цели или проблемы и планирование хода практической работы вместе с учащимися. Использование заданий, помогающих проанализировать свойства природных объектов, сравнить их, классифицировать, сделать выводы и обобщения.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025" marR="730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200" dirty="0">
                          <a:effectLst/>
                        </a:rPr>
                        <a:t>Использование определенного лабораторного оборудования, составление инструктивных карточек, черчение таблиц для практических работ, команды учителя, помогающие синхронно выполнить отдельные операции, фиксация результатов работы.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025" marR="7302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56338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332656"/>
            <a:ext cx="8260672" cy="1115143"/>
          </a:xfrm>
        </p:spPr>
        <p:txBody>
          <a:bodyPr>
            <a:normAutofit fontScale="90000"/>
          </a:bodyPr>
          <a:lstStyle/>
          <a:p>
            <a:pPr algn="l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Можно выделить следующие приемы работы:</a:t>
            </a:r>
            <a:b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</p:spPr>
        <p:txBody>
          <a:bodyPr>
            <a:normAutofit fontScale="25000" lnSpcReduction="20000"/>
          </a:bodyPr>
          <a:lstStyle/>
          <a:p>
            <a:pPr lvl="0">
              <a:lnSpc>
                <a:spcPct val="120000"/>
              </a:lnSpc>
            </a:pP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«Оратор». За 1 минуту убедите своего собеседника в том, что изучение этой темы просто необходимо.</a:t>
            </a:r>
          </a:p>
          <a:p>
            <a:pPr lvl="0">
              <a:lnSpc>
                <a:spcPct val="120000"/>
              </a:lnSpc>
            </a:pP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«Автор». Представьте себя автором учебника, как бы вы объяснили ученикам необходимость изучения этой темы?</a:t>
            </a:r>
          </a:p>
          <a:p>
            <a:pPr lvl="0">
              <a:lnSpc>
                <a:spcPct val="120000"/>
              </a:lnSpc>
            </a:pP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«Профи». Как изучение данной темы может помочь в освоении будущей профессии?</a:t>
            </a:r>
          </a:p>
          <a:p>
            <a:pPr lvl="0">
              <a:lnSpc>
                <a:spcPct val="120000"/>
              </a:lnSpc>
            </a:pP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«Кумир». Как ваш кумир объяснил важность и нужность изучаемой темы?</a:t>
            </a:r>
          </a:p>
          <a:p>
            <a:pPr lvl="0">
              <a:lnSpc>
                <a:spcPct val="120000"/>
              </a:lnSpc>
            </a:pP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«Фантазёр». Укажите несколько областей применения знаний по теме в будущей жизни.</a:t>
            </a:r>
          </a:p>
          <a:p>
            <a:pPr lvl="0">
              <a:lnSpc>
                <a:spcPct val="120000"/>
              </a:lnSpc>
            </a:pP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«Верные - неверные утверждения». Из предложенных утверждений по будущей теме ученикам необходимо найти «верные» утверждения, используя собственный опыт. Таким образом, они настраиваются на изучение темы.</a:t>
            </a:r>
          </a:p>
          <a:p>
            <a:pPr lvl="0">
              <a:lnSpc>
                <a:spcPct val="120000"/>
              </a:lnSpc>
            </a:pP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«Лови ошибку». Учитель специально допускает неточности при изложении учебного материала. Ученики должны сигнализировать о них, что помогает сохранять концентрацию на протяжении всего урока.</a:t>
            </a:r>
          </a:p>
          <a:p>
            <a:pPr lvl="0">
              <a:lnSpc>
                <a:spcPct val="120000"/>
              </a:lnSpc>
            </a:pP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Прием «Посмотри на мир чужими глазами». Создается необычная ситуация. </a:t>
            </a:r>
          </a:p>
          <a:p>
            <a:pPr lvl="0">
              <a:lnSpc>
                <a:spcPct val="120000"/>
              </a:lnSpc>
            </a:pP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Приём «Удивляй». На уроке ученикам приводятся интересные факты. </a:t>
            </a:r>
            <a:endParaRPr lang="ru-RU" sz="4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Игровые 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приемы. Их применение целесообразно, если следует выполнить множество однотипных заданий.</a:t>
            </a:r>
          </a:p>
          <a:p>
            <a:pPr lvl="0">
              <a:lnSpc>
                <a:spcPct val="120000"/>
              </a:lnSpc>
            </a:pP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«</a:t>
            </a:r>
            <a:r>
              <a:rPr lang="ru-RU" sz="4400" b="1" dirty="0" err="1">
                <a:solidFill>
                  <a:schemeClr val="accent1">
                    <a:lumMod val="50000"/>
                  </a:schemeClr>
                </a:solidFill>
              </a:rPr>
              <a:t>Синквейн</a:t>
            </a: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» является одной из технологий критического мышления, которая активирует умственную деятельность школьников, через чтение и письмо. Написание его – это свободное творчество, которое требует от учащегося найти и выделить в изучаемой теме наиболее существенные элементы, проанализировать их, сделать выводы и коротко сформулировать, основываясь на основных принципах написания стихотворения.</a:t>
            </a:r>
          </a:p>
          <a:p>
            <a:pPr lvl="0">
              <a:lnSpc>
                <a:spcPct val="120000"/>
              </a:lnSpc>
            </a:pP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«Кластер» (графическая форма организации информации, когда выделяются основные смысловые единицы, которые фиксируются в виде схемы с обозначением всех связей между ними) - методический прием в работе с информацией на уроке. В зависимости от способа организации урока, кластер может быть оформлен на доске, на отдельном листе или в тетради у каждого ученика при выполнении индивидуального задания. Составляя кластер, желательно использовать разноцветные мелки, карандаши, ручки, фломастеры. Это позволит выделить некоторые определенные моменты и нагляднее отобразить общую картину, упрощая процесс систематизации всей информации</a:t>
            </a: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 lvl="0"/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И другие</a:t>
            </a:r>
            <a:endParaRPr lang="ru-RU" sz="4400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7259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A:\IMG_20211112_12241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3528392" cy="48965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A:\IMG_20211112_1224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88640"/>
            <a:ext cx="5076564" cy="63445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2006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 descr="A:\IMG_20211203_1237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548680"/>
            <a:ext cx="4032448" cy="58326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:\IMG_20211203_12374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404664"/>
            <a:ext cx="3888432" cy="57214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6788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Picture 2" descr="A:\IMG_20211206_13265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48680"/>
            <a:ext cx="3604071" cy="55774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A:\IMG_20211206_13275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" y="476672"/>
            <a:ext cx="3779838" cy="56494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54601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A:\IMG_20210311_13035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2162" y="404664"/>
            <a:ext cx="3491806" cy="57214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A:\IMG_20210317_12583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04664"/>
            <a:ext cx="3892103" cy="57214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35077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A:\IMG_20201217_12405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2162" y="404664"/>
            <a:ext cx="3995862" cy="57214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A:\IMG_20201215_09384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76672"/>
            <a:ext cx="3820095" cy="56494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17372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Picture 2" descr="A:\IMG_20210317_11432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" y="620688"/>
            <a:ext cx="3305175" cy="55054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A:\D3X_251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476672"/>
            <a:ext cx="4038600" cy="52565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65498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5872" y="797384"/>
            <a:ext cx="3580927" cy="304971"/>
          </a:xfrm>
        </p:spPr>
        <p:txBody>
          <a:bodyPr>
            <a:noAutofit/>
          </a:bodyPr>
          <a:lstStyle/>
          <a:p>
            <a:r>
              <a:rPr lang="en-US" sz="1200" dirty="0"/>
              <a:t>https://www.youtube.com/watch?v=t4YybKd5xs8</a:t>
            </a:r>
            <a:endParaRPr lang="ru-RU" sz="12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006514" y="3368569"/>
            <a:ext cx="458213" cy="1293147"/>
          </a:xfrm>
        </p:spPr>
        <p:txBody>
          <a:bodyPr>
            <a:normAutofit fontScale="55000" lnSpcReduction="20000"/>
          </a:bodyPr>
          <a:lstStyle/>
          <a:p>
            <a:endParaRPr lang="ru-RU"/>
          </a:p>
        </p:txBody>
      </p:sp>
      <p:pic>
        <p:nvPicPr>
          <p:cNvPr id="9218" name="Picture 2" descr="A:\IMG_20211208_1432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4782344" cy="63764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5004048" y="1719071"/>
            <a:ext cx="3682752" cy="4407408"/>
          </a:xfrm>
        </p:spPr>
        <p:txBody>
          <a:bodyPr>
            <a:normAutofit fontScale="55000" lnSpcReduction="20000"/>
          </a:bodyPr>
          <a:lstStyle/>
          <a:p>
            <a:pPr marL="114300" indent="0">
              <a:buNone/>
            </a:pPr>
            <a:r>
              <a:rPr lang="ru-RU" b="1" i="1" dirty="0"/>
              <a:t>«Ребёнок – не робот, привязанный к книжкам,</a:t>
            </a:r>
          </a:p>
          <a:p>
            <a:pPr marL="114300" indent="0">
              <a:buNone/>
            </a:pPr>
            <a:r>
              <a:rPr lang="ru-RU" b="1" i="1" dirty="0"/>
              <a:t>Гулять и играть должен юный мальчишка,</a:t>
            </a:r>
          </a:p>
          <a:p>
            <a:pPr marL="114300" indent="0">
              <a:buNone/>
            </a:pPr>
            <a:r>
              <a:rPr lang="ru-RU" b="1" i="1" dirty="0"/>
              <a:t>Девчонка не хочет всегда сидеть дома, –</a:t>
            </a:r>
          </a:p>
          <a:p>
            <a:pPr marL="114300" indent="0">
              <a:buNone/>
            </a:pPr>
            <a:r>
              <a:rPr lang="ru-RU" b="1" i="1" dirty="0"/>
              <a:t>Такая проблема всем взрослым знакома!</a:t>
            </a:r>
          </a:p>
          <a:p>
            <a:pPr marL="114300" indent="0">
              <a:buNone/>
            </a:pPr>
            <a:r>
              <a:rPr lang="ru-RU" b="1" i="1" dirty="0"/>
              <a:t>Как всё же ребёнка заставить учиться,</a:t>
            </a:r>
          </a:p>
          <a:p>
            <a:pPr marL="114300" indent="0">
              <a:buNone/>
            </a:pPr>
            <a:r>
              <a:rPr lang="ru-RU" b="1" i="1" dirty="0"/>
              <a:t>За книжкой упорно весь вечер сидеть,</a:t>
            </a:r>
          </a:p>
          <a:p>
            <a:pPr marL="114300" indent="0">
              <a:buNone/>
            </a:pPr>
            <a:r>
              <a:rPr lang="ru-RU" b="1" i="1" dirty="0"/>
              <a:t>Не надо ребёнка ругать бесконечно.</a:t>
            </a:r>
          </a:p>
          <a:p>
            <a:pPr marL="114300" indent="0">
              <a:buNone/>
            </a:pPr>
            <a:r>
              <a:rPr lang="ru-RU" b="1" i="1" dirty="0"/>
              <a:t>Попробуйте лучше в нём волю развить,</a:t>
            </a:r>
          </a:p>
          <a:p>
            <a:pPr marL="114300" indent="0">
              <a:buNone/>
            </a:pPr>
            <a:r>
              <a:rPr lang="ru-RU" b="1" i="1" dirty="0"/>
              <a:t>С ним вместе вам надо учиться, конечно,</a:t>
            </a:r>
          </a:p>
          <a:p>
            <a:pPr marL="114300" indent="0">
              <a:buNone/>
            </a:pPr>
            <a:r>
              <a:rPr lang="ru-RU" b="1" i="1" dirty="0"/>
              <a:t>А главное – просто ребёнка любить».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76419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69</TotalTime>
  <Words>586</Words>
  <Application>Microsoft Office PowerPoint</Application>
  <PresentationFormat>Экран (4:3)</PresentationFormat>
  <Paragraphs>50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Аптека</vt:lpstr>
      <vt:lpstr>Методы и приемы  повышения мотивации обучающихся на уроках </vt:lpstr>
      <vt:lpstr>Учебная мотивация - это процесс, который запускает, направляет и поддерживает усилия, направленные на выполнение учебной деятельности </vt:lpstr>
      <vt:lpstr>Презентация PowerPoint</vt:lpstr>
      <vt:lpstr>Классификация методов стимулирования учебно-познавательной деятельности (по Ю.К. Бабанскому) </vt:lpstr>
      <vt:lpstr>Классификация активных методов обучения по направленности формирования системы знаний и овладения умениями и навыками </vt:lpstr>
      <vt:lpstr>общие дидактические факторы, которые следует принимать во внимание при выборе и применении методов</vt:lpstr>
      <vt:lpstr>Классификация и примеры приемов, применяемых в обучении</vt:lpstr>
      <vt:lpstr>классификация методических приемов по Н. М. Верзилину и В. М. Корсунской </vt:lpstr>
      <vt:lpstr>Можно выделить следующие приемы работы: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https://www.youtube.com/watch?v=t4YybKd5xs8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Методы и приемы  повышения мотивации обучающихся на уроках </dc:title>
  <dc:creator>Пользователь</dc:creator>
  <cp:lastModifiedBy>Пользователь</cp:lastModifiedBy>
  <cp:revision>8</cp:revision>
  <dcterms:created xsi:type="dcterms:W3CDTF">2022-03-28T20:39:44Z</dcterms:created>
  <dcterms:modified xsi:type="dcterms:W3CDTF">2022-03-28T21:59:28Z</dcterms:modified>
</cp:coreProperties>
</file>