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74" r:id="rId3"/>
    <p:sldId id="273" r:id="rId4"/>
    <p:sldId id="257" r:id="rId5"/>
    <p:sldId id="268" r:id="rId6"/>
    <p:sldId id="267" r:id="rId7"/>
    <p:sldId id="258" r:id="rId8"/>
    <p:sldId id="270" r:id="rId9"/>
    <p:sldId id="263" r:id="rId10"/>
    <p:sldId id="262" r:id="rId11"/>
    <p:sldId id="264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10/28/2021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10/28/2021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10/28/2021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10/28/2021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10/28/2021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socratify.net/quotes/konfutsii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&#1042;&#1048;&#1044;&#1045;&#1054;%20&#1089;&#1077;&#1084;&#1080;&#1085;&#1072;&#1088;/VID_20211026_104800.mp4" TargetMode="External"/><Relationship Id="rId2" Type="http://schemas.openxmlformats.org/officeDocument/2006/relationships/hyperlink" Target="&#1042;&#1048;&#1044;&#1045;&#1054;%20&#1089;&#1077;&#1084;&#1080;&#1085;&#1072;&#1088;/7.mp4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&#1042;&#1048;&#1044;&#1045;&#1054;%20&#1089;&#1077;&#1084;&#1080;&#1085;&#1072;&#1088;/9.mp4" TargetMode="External"/><Relationship Id="rId5" Type="http://schemas.openxmlformats.org/officeDocument/2006/relationships/hyperlink" Target="&#1042;&#1048;&#1044;&#1045;&#1054;%20&#1089;&#1077;&#1084;&#1080;&#1085;&#1072;&#1088;/4.mp4" TargetMode="External"/><Relationship Id="rId4" Type="http://schemas.openxmlformats.org/officeDocument/2006/relationships/hyperlink" Target="&#1042;&#1048;&#1044;&#1045;&#1054;%20&#1089;&#1077;&#1084;&#1080;&#1085;&#1072;&#1088;/1.mp4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Перспективные методы наставничества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err="1" smtClean="0"/>
              <a:t>Четвергова</a:t>
            </a:r>
            <a:r>
              <a:rPr lang="ru-RU" dirty="0" smtClean="0"/>
              <a:t> Ю. Н. </a:t>
            </a:r>
          </a:p>
          <a:p>
            <a:r>
              <a:rPr lang="ru-RU" dirty="0" smtClean="0"/>
              <a:t>методист</a:t>
            </a:r>
          </a:p>
          <a:p>
            <a:r>
              <a:rPr lang="ru-RU" dirty="0" smtClean="0"/>
              <a:t> ГБОУ школа №449 Пушкинского района Санкт-Петербурга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1575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599"/>
            <a:ext cx="8596668" cy="4367645"/>
          </a:xfrm>
        </p:spPr>
        <p:txBody>
          <a:bodyPr>
            <a:normAutofit/>
          </a:bodyPr>
          <a:lstStyle/>
          <a:p>
            <a:r>
              <a:rPr lang="ru-RU" sz="6000" dirty="0"/>
              <a:t>Наставничество как цель и результат личностного роста </a:t>
            </a:r>
            <a:r>
              <a:rPr lang="ru-RU" sz="6000" dirty="0" smtClean="0"/>
              <a:t>специалиста </a:t>
            </a:r>
            <a:r>
              <a:rPr lang="ru-RU" sz="6000" dirty="0"/>
              <a:t>- педагога</a:t>
            </a:r>
          </a:p>
        </p:txBody>
      </p:sp>
    </p:spTree>
    <p:extLst>
      <p:ext uri="{BB962C8B-B14F-4D97-AF65-F5344CB8AC3E}">
        <p14:creationId xmlns:p14="http://schemas.microsoft.com/office/powerpoint/2010/main" val="35082369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608" y="459698"/>
            <a:ext cx="9845761" cy="1320800"/>
          </a:xfrm>
        </p:spPr>
        <p:txBody>
          <a:bodyPr/>
          <a:lstStyle/>
          <a:p>
            <a:r>
              <a:rPr lang="ru-RU" b="1" dirty="0"/>
              <a:t>Реализация целевой модели </a:t>
            </a:r>
            <a:r>
              <a:rPr lang="ru-RU" b="1" dirty="0" smtClean="0"/>
              <a:t>наставничества. </a:t>
            </a:r>
            <a:r>
              <a:rPr lang="ru-RU" b="1" dirty="0"/>
              <a:t>Этапы программы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2160589"/>
            <a:ext cx="9171204" cy="3880773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 </a:t>
            </a:r>
            <a:r>
              <a:rPr lang="ru-RU" sz="2800" dirty="0"/>
              <a:t>Подготовка условий для запуска программы наставничества. </a:t>
            </a:r>
            <a:endParaRPr lang="ru-RU" sz="2800" dirty="0" smtClean="0"/>
          </a:p>
          <a:p>
            <a:r>
              <a:rPr lang="ru-RU" sz="2800" dirty="0" smtClean="0"/>
              <a:t> Формирование </a:t>
            </a:r>
            <a:r>
              <a:rPr lang="ru-RU" sz="2800" dirty="0"/>
              <a:t>базы наставляемых</a:t>
            </a:r>
            <a:r>
              <a:rPr lang="ru-RU" sz="2800" dirty="0" smtClean="0"/>
              <a:t>.</a:t>
            </a:r>
          </a:p>
          <a:p>
            <a:r>
              <a:rPr lang="ru-RU" sz="2800" dirty="0" smtClean="0"/>
              <a:t> Формирование </a:t>
            </a:r>
            <a:r>
              <a:rPr lang="ru-RU" sz="2800" dirty="0"/>
              <a:t>базы наставников. </a:t>
            </a:r>
            <a:endParaRPr lang="ru-RU" sz="2800" dirty="0" smtClean="0"/>
          </a:p>
          <a:p>
            <a:r>
              <a:rPr lang="ru-RU" sz="2800" dirty="0"/>
              <a:t> </a:t>
            </a:r>
            <a:r>
              <a:rPr lang="ru-RU" sz="2800" dirty="0" smtClean="0"/>
              <a:t>Отбор </a:t>
            </a:r>
            <a:r>
              <a:rPr lang="ru-RU" sz="2800" dirty="0"/>
              <a:t>и </a:t>
            </a:r>
            <a:r>
              <a:rPr lang="ru-RU" sz="2800" dirty="0">
                <a:solidFill>
                  <a:schemeClr val="bg2">
                    <a:lumMod val="25000"/>
                  </a:schemeClr>
                </a:solidFill>
              </a:rPr>
              <a:t>обучение наставников. </a:t>
            </a:r>
            <a:endParaRPr lang="ru-RU" sz="2800" dirty="0" smtClean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ru-RU" sz="2800" dirty="0"/>
              <a:t> </a:t>
            </a:r>
            <a:r>
              <a:rPr lang="ru-RU" sz="2800" dirty="0" smtClean="0"/>
              <a:t>Формирование </a:t>
            </a:r>
            <a:r>
              <a:rPr lang="ru-RU" sz="2800" dirty="0"/>
              <a:t>наставнических пар или групп. </a:t>
            </a:r>
            <a:endParaRPr lang="ru-RU" sz="2800" dirty="0" smtClean="0"/>
          </a:p>
          <a:p>
            <a:r>
              <a:rPr lang="ru-RU" sz="2800" dirty="0" smtClean="0"/>
              <a:t> </a:t>
            </a:r>
            <a:r>
              <a:rPr lang="ru-RU" sz="2800" dirty="0" smtClean="0">
                <a:solidFill>
                  <a:srgbClr val="C00000"/>
                </a:solidFill>
              </a:rPr>
              <a:t>Организация работы наставнических </a:t>
            </a:r>
            <a:r>
              <a:rPr lang="ru-RU" sz="2800" dirty="0">
                <a:solidFill>
                  <a:srgbClr val="C00000"/>
                </a:solidFill>
              </a:rPr>
              <a:t>пар или групп. </a:t>
            </a:r>
            <a:endParaRPr lang="ru-RU" sz="2800" dirty="0" smtClean="0">
              <a:solidFill>
                <a:srgbClr val="C00000"/>
              </a:solidFill>
            </a:endParaRPr>
          </a:p>
          <a:p>
            <a:r>
              <a:rPr lang="ru-RU" sz="2800" dirty="0"/>
              <a:t> </a:t>
            </a:r>
            <a:r>
              <a:rPr lang="ru-RU" sz="2800" dirty="0" smtClean="0"/>
              <a:t>Завершение </a:t>
            </a:r>
            <a:r>
              <a:rPr lang="ru-RU" sz="2800" dirty="0"/>
              <a:t>наставничества</a:t>
            </a:r>
          </a:p>
        </p:txBody>
      </p:sp>
    </p:spTree>
    <p:extLst>
      <p:ext uri="{BB962C8B-B14F-4D97-AF65-F5344CB8AC3E}">
        <p14:creationId xmlns:p14="http://schemas.microsoft.com/office/powerpoint/2010/main" val="23592870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b="1" dirty="0" smtClean="0"/>
              <a:t>Проблема</a:t>
            </a:r>
            <a:endParaRPr lang="ru-RU" sz="6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dirty="0" smtClean="0"/>
              <a:t>	Как </a:t>
            </a:r>
            <a:r>
              <a:rPr lang="ru-RU" sz="3600" dirty="0"/>
              <a:t>научить чему-либо взрослого человека, как передать ему знания? </a:t>
            </a:r>
            <a:endParaRPr lang="ru-RU" sz="3600" dirty="0" smtClean="0"/>
          </a:p>
          <a:p>
            <a:pPr marL="0" indent="0">
              <a:buNone/>
            </a:pPr>
            <a:r>
              <a:rPr lang="ru-RU" sz="3600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2162870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b="1" dirty="0" smtClean="0"/>
              <a:t>Мудрость</a:t>
            </a:r>
            <a:endParaRPr lang="ru-RU" sz="6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4400" dirty="0"/>
              <a:t>Скажи мне — и я забуду, покажи мне — и я запомню, </a:t>
            </a:r>
            <a:endParaRPr lang="ru-RU" sz="4400" dirty="0" smtClean="0"/>
          </a:p>
          <a:p>
            <a:pPr marL="0" indent="0">
              <a:buNone/>
            </a:pPr>
            <a:r>
              <a:rPr lang="ru-RU" sz="4400" dirty="0" smtClean="0"/>
              <a:t>дай </a:t>
            </a:r>
            <a:r>
              <a:rPr lang="ru-RU" sz="4400" dirty="0"/>
              <a:t>мне сделать — и я пойму</a:t>
            </a:r>
            <a:r>
              <a:rPr lang="ru-RU" sz="4400" dirty="0" smtClean="0"/>
              <a:t>.</a:t>
            </a:r>
          </a:p>
          <a:p>
            <a:pPr marL="0" indent="0">
              <a:buNone/>
            </a:pPr>
            <a:endParaRPr lang="ru-RU" sz="4400" dirty="0"/>
          </a:p>
          <a:p>
            <a:pPr marL="0" indent="0" algn="r">
              <a:buNone/>
            </a:pPr>
            <a:r>
              <a:rPr lang="ru-RU" dirty="0"/>
              <a:t> </a:t>
            </a:r>
            <a:r>
              <a:rPr lang="ru-RU" sz="3200" dirty="0">
                <a:hlinkClick r:id="rId2"/>
              </a:rPr>
              <a:t>Конфуций</a:t>
            </a:r>
            <a:endParaRPr lang="ru-RU" sz="32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766659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b="1" dirty="0" smtClean="0"/>
              <a:t>Девиз</a:t>
            </a:r>
            <a:endParaRPr lang="ru-RU" sz="6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6000" dirty="0" smtClean="0"/>
              <a:t>Учись делая!</a:t>
            </a: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23880989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4455" y="777025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ru-RU" sz="4000" b="1" dirty="0"/>
              <a:t>Образовательное событие – это обучение в </a:t>
            </a:r>
            <a:r>
              <a:rPr lang="ru-RU" sz="4000" b="1" dirty="0" smtClean="0"/>
              <a:t>действии</a:t>
            </a:r>
            <a:r>
              <a:rPr lang="ru-RU" sz="4000" b="1" dirty="0"/>
              <a:t/>
            </a:r>
            <a:br>
              <a:rPr lang="ru-RU" sz="4000" b="1" dirty="0"/>
            </a:b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	</a:t>
            </a:r>
            <a:r>
              <a:rPr lang="ru-RU" sz="2700" dirty="0" smtClean="0">
                <a:solidFill>
                  <a:schemeClr val="tx1"/>
                </a:solidFill>
              </a:rPr>
              <a:t>Оно </a:t>
            </a:r>
            <a:r>
              <a:rPr lang="ru-RU" sz="2700" dirty="0">
                <a:solidFill>
                  <a:schemeClr val="tx1"/>
                </a:solidFill>
              </a:rPr>
              <a:t>предполагает включение в инициативные формы порождения и оформления знания. В событии имеют место разные формы коммуникации, интерес к созданию и презентации конкретного продукта. </a:t>
            </a:r>
            <a:r>
              <a:rPr lang="ru-RU" sz="2700" dirty="0" smtClean="0">
                <a:solidFill>
                  <a:schemeClr val="tx1"/>
                </a:solidFill>
              </a:rPr>
              <a:t/>
            </a:r>
            <a:br>
              <a:rPr lang="ru-RU" sz="2700" dirty="0" smtClean="0">
                <a:solidFill>
                  <a:schemeClr val="tx1"/>
                </a:solidFill>
              </a:rPr>
            </a:br>
            <a:r>
              <a:rPr lang="ru-RU" sz="2700" dirty="0" smtClean="0">
                <a:solidFill>
                  <a:schemeClr val="tx1"/>
                </a:solidFill>
              </a:rPr>
              <a:t/>
            </a:r>
            <a:br>
              <a:rPr lang="ru-RU" sz="2700" dirty="0" smtClean="0">
                <a:solidFill>
                  <a:schemeClr val="tx1"/>
                </a:solidFill>
              </a:rPr>
            </a:br>
            <a:r>
              <a:rPr lang="ru-RU" sz="2700" dirty="0" smtClean="0">
                <a:solidFill>
                  <a:schemeClr val="tx1"/>
                </a:solidFill>
              </a:rPr>
              <a:t>К </a:t>
            </a:r>
            <a:r>
              <a:rPr lang="ru-RU" sz="2700" dirty="0">
                <a:solidFill>
                  <a:schemeClr val="tx1"/>
                </a:solidFill>
              </a:rPr>
              <a:t>событийным форматам </a:t>
            </a:r>
            <a:r>
              <a:rPr lang="ru-RU" sz="2700" dirty="0" smtClean="0">
                <a:solidFill>
                  <a:schemeClr val="tx1"/>
                </a:solidFill>
              </a:rPr>
              <a:t>относятся:</a:t>
            </a:r>
            <a:r>
              <a:rPr lang="ru-RU" sz="2700" dirty="0">
                <a:solidFill>
                  <a:schemeClr val="tx1"/>
                </a:solidFill>
              </a:rPr>
              <a:t> </a:t>
            </a:r>
            <a:r>
              <a:rPr lang="ru-RU" sz="2700" dirty="0" smtClean="0">
                <a:solidFill>
                  <a:schemeClr val="tx1"/>
                </a:solidFill>
              </a:rPr>
              <a:t>праздник, конкурс, состязание, квест, игра,</a:t>
            </a:r>
            <a:r>
              <a:rPr lang="ru-RU" sz="2700" dirty="0">
                <a:solidFill>
                  <a:schemeClr val="tx1"/>
                </a:solidFill>
              </a:rPr>
              <a:t> </a:t>
            </a:r>
            <a:r>
              <a:rPr lang="ru-RU" sz="2700" dirty="0" smtClean="0">
                <a:solidFill>
                  <a:schemeClr val="tx1"/>
                </a:solidFill>
              </a:rPr>
              <a:t>«защита», флешмоб, проект, урок, исследование</a:t>
            </a:r>
            <a:r>
              <a:rPr lang="ru-RU" sz="2700" dirty="0">
                <a:solidFill>
                  <a:schemeClr val="tx1"/>
                </a:solidFill>
              </a:rPr>
              <a:t>, </a:t>
            </a:r>
            <a:r>
              <a:rPr lang="ru-RU" sz="2700" dirty="0" smtClean="0">
                <a:solidFill>
                  <a:schemeClr val="tx1"/>
                </a:solidFill>
              </a:rPr>
              <a:t>экспедиция, фестиваль…</a:t>
            </a:r>
            <a:r>
              <a:rPr lang="ru-RU" sz="2700" dirty="0">
                <a:solidFill>
                  <a:schemeClr val="tx1"/>
                </a:solidFill>
              </a:rPr>
              <a:t/>
            </a:r>
            <a:br>
              <a:rPr lang="ru-RU" sz="2700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latin typeface="inherit"/>
              </a:rPr>
              <a:t/>
            </a:r>
            <a:br>
              <a:rPr lang="ru-RU" dirty="0">
                <a:latin typeface="inherit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3125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354767"/>
            <a:ext cx="8596668" cy="1320800"/>
          </a:xfrm>
        </p:spPr>
        <p:txBody>
          <a:bodyPr>
            <a:normAutofit/>
          </a:bodyPr>
          <a:lstStyle/>
          <a:p>
            <a:r>
              <a:rPr lang="ru-RU" b="1" dirty="0"/>
              <a:t>Педагогическая игра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2252" y="1145631"/>
            <a:ext cx="8596668" cy="4714842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tx1"/>
                </a:solidFill>
              </a:rPr>
              <a:t>Средство социализации.</a:t>
            </a:r>
          </a:p>
          <a:p>
            <a:r>
              <a:rPr lang="ru-RU" sz="2000" dirty="0" smtClean="0">
                <a:solidFill>
                  <a:schemeClr val="tx1"/>
                </a:solidFill>
              </a:rPr>
              <a:t>Предусматривает </a:t>
            </a:r>
            <a:r>
              <a:rPr lang="ru-RU" sz="2000" dirty="0">
                <a:solidFill>
                  <a:schemeClr val="tx1"/>
                </a:solidFill>
              </a:rPr>
              <a:t>активизацию и развитие обучаемых, формирование у них профессиональных навыков и умений. </a:t>
            </a:r>
            <a:endParaRPr lang="ru-RU" sz="2000" dirty="0" smtClean="0">
              <a:solidFill>
                <a:schemeClr val="tx1"/>
              </a:solidFill>
            </a:endParaRPr>
          </a:p>
          <a:p>
            <a:r>
              <a:rPr lang="ru-RU" sz="2000" dirty="0" smtClean="0">
                <a:solidFill>
                  <a:schemeClr val="tx1"/>
                </a:solidFill>
                <a:hlinkClick r:id="rId2" action="ppaction://hlinkfile"/>
              </a:rPr>
              <a:t>Во </a:t>
            </a:r>
            <a:r>
              <a:rPr lang="ru-RU" sz="2000" dirty="0">
                <a:solidFill>
                  <a:schemeClr val="tx1"/>
                </a:solidFill>
                <a:hlinkClick r:id="rId2" action="ppaction://hlinkfile"/>
              </a:rPr>
              <a:t>время </a:t>
            </a:r>
            <a:r>
              <a:rPr lang="ru-RU" sz="2000" dirty="0" smtClean="0">
                <a:solidFill>
                  <a:schemeClr val="tx1"/>
                </a:solidFill>
                <a:hlinkClick r:id="rId2" action="ppaction://hlinkfile"/>
              </a:rPr>
              <a:t>игры </a:t>
            </a:r>
            <a:r>
              <a:rPr lang="ru-RU" sz="2000" dirty="0">
                <a:solidFill>
                  <a:schemeClr val="tx1"/>
                </a:solidFill>
                <a:hlinkClick r:id="rId3" action="ppaction://hlinkfile"/>
              </a:rPr>
              <a:t>педагоги раскрывают </a:t>
            </a:r>
            <a:r>
              <a:rPr lang="ru-RU" sz="2000" dirty="0">
                <a:solidFill>
                  <a:schemeClr val="tx1"/>
                </a:solidFill>
                <a:hlinkClick r:id="rId4" action="ppaction://hlinkfile"/>
              </a:rPr>
              <a:t>свои скрытые ресурсы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dirty="0">
                <a:solidFill>
                  <a:schemeClr val="tx1"/>
                </a:solidFill>
                <a:hlinkClick r:id="rId5" action="ppaction://hlinkfile"/>
              </a:rPr>
              <a:t>не боятся создавать необычные уроки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dirty="0">
                <a:solidFill>
                  <a:schemeClr val="tx1"/>
                </a:solidFill>
                <a:hlinkClick r:id="rId4" action="ppaction://hlinkfile"/>
              </a:rPr>
              <a:t>придумывать креативные задания</a:t>
            </a:r>
            <a:r>
              <a:rPr lang="ru-RU" sz="2000" dirty="0" smtClean="0">
                <a:solidFill>
                  <a:schemeClr val="tx1"/>
                </a:solidFill>
              </a:rPr>
              <a:t>,  </a:t>
            </a:r>
            <a:r>
              <a:rPr lang="ru-RU" sz="2000" dirty="0">
                <a:solidFill>
                  <a:schemeClr val="tx1"/>
                </a:solidFill>
                <a:hlinkClick r:id="rId6" action="ppaction://hlinkfile"/>
              </a:rPr>
              <a:t>которые захочется выполнить всем </a:t>
            </a:r>
            <a:r>
              <a:rPr lang="ru-RU" sz="2000" dirty="0" smtClean="0">
                <a:solidFill>
                  <a:schemeClr val="tx1"/>
                </a:solidFill>
                <a:hlinkClick r:id="rId6" action="ppaction://hlinkfile"/>
              </a:rPr>
              <a:t>ученикам.</a:t>
            </a:r>
            <a:endParaRPr lang="ru-RU" sz="2000" dirty="0" smtClean="0">
              <a:solidFill>
                <a:schemeClr val="tx1"/>
              </a:solidFill>
            </a:endParaRPr>
          </a:p>
          <a:p>
            <a:r>
              <a:rPr lang="ru-RU" sz="2000" dirty="0">
                <a:solidFill>
                  <a:schemeClr val="tx1"/>
                </a:solidFill>
              </a:rPr>
              <a:t>В</a:t>
            </a:r>
            <a:r>
              <a:rPr lang="ru-RU" sz="2000" dirty="0" smtClean="0">
                <a:solidFill>
                  <a:schemeClr val="tx1"/>
                </a:solidFill>
              </a:rPr>
              <a:t>ыступает </a:t>
            </a:r>
            <a:r>
              <a:rPr lang="ru-RU" sz="2000" dirty="0">
                <a:solidFill>
                  <a:schemeClr val="tx1"/>
                </a:solidFill>
              </a:rPr>
              <a:t>в качестве промежуточного звена, своего рода "мостика" между теорией и практикой, между знанием своего предмета и умением устанавливать целесообразные отношения </a:t>
            </a:r>
            <a:r>
              <a:rPr lang="ru-RU" sz="2000" dirty="0" smtClean="0">
                <a:solidFill>
                  <a:schemeClr val="tx1"/>
                </a:solidFill>
              </a:rPr>
              <a:t>с </a:t>
            </a:r>
            <a:r>
              <a:rPr lang="ru-RU" sz="2000" dirty="0">
                <a:solidFill>
                  <a:schemeClr val="tx1"/>
                </a:solidFill>
              </a:rPr>
              <a:t>целью решения поставленных задач</a:t>
            </a:r>
            <a:r>
              <a:rPr lang="ru-RU" sz="2000" dirty="0" smtClean="0">
                <a:solidFill>
                  <a:schemeClr val="tx1"/>
                </a:solidFill>
              </a:rPr>
              <a:t>.</a:t>
            </a:r>
          </a:p>
          <a:p>
            <a:r>
              <a:rPr lang="ru-RU" sz="2000" dirty="0"/>
              <a:t>расширение предметного содержания;</a:t>
            </a:r>
            <a:endParaRPr lang="ru-RU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3606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b="1" dirty="0"/>
              <a:t>Ошибка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 Опасно </a:t>
            </a:r>
            <a:r>
              <a:rPr lang="ru-RU" sz="3600" dirty="0"/>
              <a:t>заблуждаться, думая, что если с одним обучаемым был эффективен один прием, то он будет эффективен и с </a:t>
            </a:r>
            <a:r>
              <a:rPr lang="ru-RU" sz="3600" dirty="0" smtClean="0"/>
              <a:t>другим.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662242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b="1" dirty="0"/>
              <a:t>Правило</a:t>
            </a:r>
            <a:r>
              <a:rPr lang="ru-RU" dirty="0"/>
              <a:t>  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3" y="2160589"/>
            <a:ext cx="9650889" cy="3880773"/>
          </a:xfrm>
        </p:spPr>
        <p:txBody>
          <a:bodyPr>
            <a:normAutofit/>
          </a:bodyPr>
          <a:lstStyle/>
          <a:p>
            <a:r>
              <a:rPr lang="ru-RU" sz="3600" dirty="0"/>
              <a:t>Стиль общения с обучаемым наставник определяет индивидуально. </a:t>
            </a:r>
            <a:endParaRPr lang="ru-RU" sz="3600" dirty="0" smtClean="0"/>
          </a:p>
          <a:p>
            <a:r>
              <a:rPr lang="ru-RU" sz="3600" dirty="0" smtClean="0"/>
              <a:t>Профессиональная </a:t>
            </a:r>
            <a:r>
              <a:rPr lang="ru-RU" sz="3600" dirty="0"/>
              <a:t>позиция наставника зависит от уровня обучаемого и ситуации.</a:t>
            </a:r>
            <a:br>
              <a:rPr lang="ru-RU" sz="3600" dirty="0"/>
            </a:b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846425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Картинки спасибо за внимание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1932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286</TotalTime>
  <Words>214</Words>
  <Application>Microsoft Office PowerPoint</Application>
  <PresentationFormat>Широкоэкранный</PresentationFormat>
  <Paragraphs>35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inherit</vt:lpstr>
      <vt:lpstr>Trebuchet MS</vt:lpstr>
      <vt:lpstr>Wingdings 3</vt:lpstr>
      <vt:lpstr>Грань</vt:lpstr>
      <vt:lpstr>Перспективные методы наставничества</vt:lpstr>
      <vt:lpstr>Наставничество как цель и результат личностного роста специалиста - педагога</vt:lpstr>
      <vt:lpstr>Реализация целевой модели наставничества. Этапы программы</vt:lpstr>
      <vt:lpstr>Проблема</vt:lpstr>
      <vt:lpstr>Мудрость</vt:lpstr>
      <vt:lpstr>Девиз</vt:lpstr>
      <vt:lpstr>Образовательное событие – это обучение в действии   Оно предполагает включение в инициативные формы порождения и оформления знания. В событии имеют место разные формы коммуникации, интерес к созданию и презентации конкретного продукта.   К событийным форматам относятся: праздник, конкурс, состязание, квест, игра, «защита», флешмоб, проект, урок, исследование, экспедиция, фестиваль…   </vt:lpstr>
      <vt:lpstr>Педагогическая игра</vt:lpstr>
      <vt:lpstr>Ошибка</vt:lpstr>
      <vt:lpstr>Правило  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Lenovo</dc:creator>
  <cp:lastModifiedBy>Людмила</cp:lastModifiedBy>
  <cp:revision>28</cp:revision>
  <dcterms:created xsi:type="dcterms:W3CDTF">2021-10-27T18:30:43Z</dcterms:created>
  <dcterms:modified xsi:type="dcterms:W3CDTF">2021-10-28T06:44:18Z</dcterms:modified>
</cp:coreProperties>
</file>