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1" r:id="rId5"/>
    <p:sldId id="262" r:id="rId6"/>
    <p:sldId id="260" r:id="rId7"/>
    <p:sldId id="263" r:id="rId8"/>
    <p:sldId id="264" r:id="rId9"/>
    <p:sldId id="265" r:id="rId10"/>
    <p:sldId id="266" r:id="rId11"/>
    <p:sldId id="272" r:id="rId12"/>
    <p:sldId id="273" r:id="rId13"/>
    <p:sldId id="28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5" autoAdjust="0"/>
    <p:restoredTop sz="94660"/>
  </p:normalViewPr>
  <p:slideViewPr>
    <p:cSldViewPr>
      <p:cViewPr varScale="1">
        <p:scale>
          <a:sx n="103" d="100"/>
          <a:sy n="103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49E1BB9-9BF7-478F-B63E-960B533985A8}" type="datetimeFigureOut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00C708E-388D-40C9-BF06-8D1418C07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7405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0C708E-388D-40C9-BF06-8D1418C07B3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EC3CE-F397-437F-B594-2B99F9E7A54E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8FC6F-33CE-4383-A778-4F4D35800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C407B-AA21-4292-AAAC-D5DAA0338538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9881E-E240-488C-BCCE-751EA05B4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136C0-C39A-4E09-B963-FDAA8BCAA59A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02EEC-BAE2-4BD1-ACF0-414475FE9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25BFC-7DA5-416A-A4B2-D6C4D29AE1C8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336A1-7B59-44CB-A631-01A518E28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8130-EB2B-4B7B-AA0D-5ABB5378955B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68C18-CFF0-4DDC-884F-3E93D4DAC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5552-11A8-4BF2-855F-AD2E6D037E0B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B7D7-F8CF-4BF0-8493-877631B1E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BE07D-DB8E-43CD-B0D6-7654347794C4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DD06E-D390-4C21-8093-5C87F8A42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2274D-369F-4BEC-ADA1-FEBBD1BABD1D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7511-E368-4CBE-9A35-E664ABD0B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F3DB7-FF1C-4537-8CE0-126C19617D5B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A8213-0992-4467-A033-1CFFA50BC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92578-11AB-4A06-861B-1E347AEA3A1F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7CFE9-6C7E-48F1-B874-FA643AE52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8D11C-3B97-46F1-8817-98F5FB0CB060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68DEB-C773-4F14-A7E4-CD3EA1C10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EC2715-7512-43AA-9875-013EDF07A73E}" type="datetime1">
              <a:rPr lang="ru-RU"/>
              <a:pPr>
                <a:defRPr/>
              </a:pPr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DC9768-FE0B-43EE-82CA-1DAA2E1A4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4" descr="Бумажный пакет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714375" y="2714625"/>
            <a:ext cx="6953969" cy="147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Диофантовы</a:t>
            </a:r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уравнения.</a:t>
            </a:r>
          </a:p>
          <a:p>
            <a:pPr algn="ctr"/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7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4" y="37890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 для одаренных (22.11)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Решите </a:t>
            </a:r>
            <a:r>
              <a:rPr lang="ru-RU" dirty="0" smtClean="0"/>
              <a:t>уравнение: 6х + 9у = 2</a:t>
            </a:r>
          </a:p>
          <a:p>
            <a:pPr>
              <a:buNone/>
            </a:pPr>
            <a:r>
              <a:rPr lang="ru-RU" dirty="0" smtClean="0"/>
              <a:t>Решите </a:t>
            </a:r>
            <a:r>
              <a:rPr lang="ru-RU" dirty="0" smtClean="0"/>
              <a:t>уравнение: 6х + 9у = 3</a:t>
            </a:r>
          </a:p>
          <a:p>
            <a:pPr>
              <a:buNone/>
            </a:pPr>
            <a:r>
              <a:rPr lang="ru-RU" dirty="0" smtClean="0"/>
              <a:t>Решите </a:t>
            </a:r>
            <a:r>
              <a:rPr lang="ru-RU" dirty="0" smtClean="0"/>
              <a:t>уравнение:2х + 3у = 7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29600" cy="719138"/>
          </a:xfrm>
          <a:prstGeom prst="rect">
            <a:avLst/>
          </a:prstGeom>
          <a:solidFill>
            <a:srgbClr val="00B0F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kern="10" dirty="0" err="1">
                <a:ln w="1905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Диофантовы</a:t>
            </a:r>
            <a:r>
              <a:rPr lang="ru-RU" sz="3600" kern="10" dirty="0">
                <a:ln w="1905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уравнения высших степеней.</a:t>
            </a:r>
          </a:p>
        </p:txBody>
      </p:sp>
      <p:sp>
        <p:nvSpPr>
          <p:cNvPr id="430085" name="Text Box 5"/>
          <p:cNvSpPr txBox="1">
            <a:spLocks noChangeArrowheads="1"/>
          </p:cNvSpPr>
          <p:nvPr/>
        </p:nvSpPr>
        <p:spPr bwMode="auto">
          <a:xfrm>
            <a:off x="0" y="1557338"/>
            <a:ext cx="72009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1. Метод разложения на множители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</a:p>
        </p:txBody>
      </p:sp>
      <p:sp>
        <p:nvSpPr>
          <p:cNvPr id="430088" name="Text Box 8"/>
          <p:cNvSpPr txBox="1">
            <a:spLocks noChangeArrowheads="1"/>
          </p:cNvSpPr>
          <p:nvPr/>
        </p:nvSpPr>
        <p:spPr bwMode="auto">
          <a:xfrm>
            <a:off x="250825" y="2205038"/>
            <a:ext cx="8893175" cy="258532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Задача 1.</a:t>
            </a:r>
          </a:p>
          <a:p>
            <a:pPr eaLnBrk="0" hangingPunct="0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что уравнение  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30 </a:t>
            </a:r>
          </a:p>
          <a:p>
            <a:pPr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 имеет решений в целых числах. </a:t>
            </a:r>
          </a:p>
          <a:p>
            <a:pPr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Решение: </a:t>
            </a:r>
          </a:p>
          <a:p>
            <a:pPr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Разложив левую часть на множители, приведем уравнение к виду </a:t>
            </a:r>
          </a:p>
          <a:p>
            <a:pPr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= 10. </a:t>
            </a:r>
          </a:p>
          <a:p>
            <a:pPr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Заметим, что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+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+ (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= 0. С другой стороны, делителями 10 являются числа ±1, ±2, ±5, ±10. Нетрудно проверить, что сумма любых трех чисел из этого множества, дающих в произведении 10, не будет равняться 0.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8229600" cy="5840435"/>
          </a:xfrm>
        </p:spPr>
        <p:txBody>
          <a:bodyPr/>
          <a:lstStyle/>
          <a:p>
            <a:r>
              <a:rPr lang="ru-RU" sz="2000" b="1" u="sng" dirty="0" smtClean="0"/>
              <a:t>Задача 2. </a:t>
            </a:r>
            <a:r>
              <a:rPr lang="ru-RU" sz="2000" dirty="0" smtClean="0"/>
              <a:t>Решите уравнение в целых числах : 3ху + 2х + 3у = 0</a:t>
            </a:r>
          </a:p>
          <a:p>
            <a:pPr>
              <a:buNone/>
            </a:pP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dirty="0" smtClean="0"/>
              <a:t>                                          Решение:</a:t>
            </a:r>
          </a:p>
          <a:p>
            <a:pPr>
              <a:buNone/>
            </a:pPr>
            <a:r>
              <a:rPr lang="ru-RU" sz="2000" dirty="0" smtClean="0"/>
              <a:t>3ху + 2х + 3у + 2 = 2</a:t>
            </a:r>
          </a:p>
          <a:p>
            <a:pPr>
              <a:buNone/>
            </a:pPr>
            <a:r>
              <a:rPr lang="ru-RU" sz="2000" dirty="0" smtClean="0"/>
              <a:t>3у (</a:t>
            </a:r>
            <a:r>
              <a:rPr lang="ru-RU" sz="2000" dirty="0" err="1" smtClean="0"/>
              <a:t>х</a:t>
            </a:r>
            <a:r>
              <a:rPr lang="ru-RU" sz="2000" dirty="0" smtClean="0"/>
              <a:t> + 1) + 2 (</a:t>
            </a:r>
            <a:r>
              <a:rPr lang="ru-RU" sz="2000" dirty="0" err="1" smtClean="0"/>
              <a:t>х</a:t>
            </a:r>
            <a:r>
              <a:rPr lang="ru-RU" sz="2000" dirty="0" smtClean="0"/>
              <a:t> + 1) = 2</a:t>
            </a:r>
          </a:p>
          <a:p>
            <a:pPr>
              <a:buNone/>
            </a:pPr>
            <a:r>
              <a:rPr lang="ru-RU" sz="2000" dirty="0" smtClean="0"/>
              <a:t>(3у + 2)(</a:t>
            </a:r>
            <a:r>
              <a:rPr lang="ru-RU" sz="2000" dirty="0" err="1" smtClean="0"/>
              <a:t>х</a:t>
            </a:r>
            <a:r>
              <a:rPr lang="ru-RU" sz="2000" dirty="0" smtClean="0"/>
              <a:t> + 1) = 2</a:t>
            </a:r>
          </a:p>
          <a:p>
            <a:pPr>
              <a:buNone/>
            </a:pPr>
            <a:r>
              <a:rPr lang="ru-RU" sz="2000" dirty="0" smtClean="0"/>
              <a:t>  3у + 2 = 2</a:t>
            </a:r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err="1" smtClean="0"/>
              <a:t>х</a:t>
            </a:r>
            <a:r>
              <a:rPr lang="ru-RU" sz="2000" dirty="0" smtClean="0"/>
              <a:t> + 1 = 1</a:t>
            </a:r>
          </a:p>
          <a:p>
            <a:pPr>
              <a:buNone/>
            </a:pPr>
            <a:r>
              <a:rPr lang="ru-RU" sz="2000" dirty="0" smtClean="0"/>
              <a:t>  3у + 2 = 1</a:t>
            </a:r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err="1" smtClean="0"/>
              <a:t>х</a:t>
            </a:r>
            <a:r>
              <a:rPr lang="ru-RU" sz="2000" dirty="0" smtClean="0"/>
              <a:t> + 1 = 2</a:t>
            </a:r>
          </a:p>
          <a:p>
            <a:pPr>
              <a:buNone/>
            </a:pPr>
            <a:r>
              <a:rPr lang="ru-RU" sz="2000" dirty="0" smtClean="0"/>
              <a:t>   3у + 2 = -2</a:t>
            </a:r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err="1" smtClean="0"/>
              <a:t>х</a:t>
            </a:r>
            <a:r>
              <a:rPr lang="ru-RU" sz="2000" dirty="0" smtClean="0"/>
              <a:t> + 1 = - 1</a:t>
            </a:r>
          </a:p>
          <a:p>
            <a:pPr>
              <a:buNone/>
            </a:pPr>
            <a:r>
              <a:rPr lang="ru-RU" sz="2000" dirty="0" smtClean="0"/>
              <a:t>   3у + 2 = -1</a:t>
            </a:r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err="1" smtClean="0"/>
              <a:t>х</a:t>
            </a:r>
            <a:r>
              <a:rPr lang="ru-RU" sz="2000" dirty="0" smtClean="0"/>
              <a:t> + 1 = -2</a:t>
            </a:r>
          </a:p>
          <a:p>
            <a:pPr>
              <a:buNone/>
            </a:pPr>
            <a:r>
              <a:rPr lang="ru-RU" sz="2000" dirty="0" smtClean="0"/>
              <a:t>           Решите системы и отберите целые решения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571472" y="2643182"/>
            <a:ext cx="428628" cy="571504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500034" y="3357562"/>
            <a:ext cx="428628" cy="571504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571472" y="4071942"/>
            <a:ext cx="428628" cy="571504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642910" y="4786322"/>
            <a:ext cx="428628" cy="571504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вая круглая скобка 10"/>
          <p:cNvSpPr/>
          <p:nvPr/>
        </p:nvSpPr>
        <p:spPr>
          <a:xfrm>
            <a:off x="500034" y="2571744"/>
            <a:ext cx="500066" cy="2786082"/>
          </a:xfrm>
          <a:prstGeom prst="leftBracket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628" y="6000768"/>
            <a:ext cx="2240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(0;0); (-3; -1)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ru-RU" sz="280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5363" name="WordArt 7"/>
          <p:cNvSpPr>
            <a:spLocks noChangeArrowheads="1" noChangeShapeType="1" noTextEdit="1"/>
          </p:cNvSpPr>
          <p:nvPr/>
        </p:nvSpPr>
        <p:spPr bwMode="auto">
          <a:xfrm>
            <a:off x="571472" y="714356"/>
            <a:ext cx="7929618" cy="6715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solidFill>
                  <a:srgbClr val="00B050"/>
                </a:solidFill>
                <a:latin typeface="Impact"/>
              </a:rPr>
              <a:t>Другие методы решения </a:t>
            </a:r>
            <a:r>
              <a:rPr lang="ru-RU" sz="3600" kern="10" dirty="0" err="1">
                <a:ln w="1905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solidFill>
                  <a:srgbClr val="00B050"/>
                </a:solidFill>
                <a:latin typeface="Impact"/>
              </a:rPr>
              <a:t>диофантовых</a:t>
            </a:r>
            <a:r>
              <a:rPr lang="ru-RU" sz="3600" kern="10" dirty="0">
                <a:ln w="1905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solidFill>
                  <a:srgbClr val="00B050"/>
                </a:solidFill>
                <a:latin typeface="Impact"/>
              </a:rPr>
              <a:t> уравнений</a:t>
            </a:r>
          </a:p>
        </p:txBody>
      </p:sp>
      <p:sp>
        <p:nvSpPr>
          <p:cNvPr id="432136" name="Text Box 8"/>
          <p:cNvSpPr txBox="1">
            <a:spLocks noChangeArrowheads="1"/>
          </p:cNvSpPr>
          <p:nvPr/>
        </p:nvSpPr>
        <p:spPr bwMode="auto">
          <a:xfrm>
            <a:off x="214282" y="1700213"/>
            <a:ext cx="8929718" cy="344709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2000" dirty="0">
                <a:latin typeface="Tahoma" pitchFamily="34" charset="0"/>
              </a:rPr>
              <a:t>Задача: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Доказать, что уравнение </a:t>
            </a:r>
            <a:endParaRPr lang="ru-RU" i="1" dirty="0">
              <a:latin typeface="Tahoma" pitchFamily="34" charset="0"/>
            </a:endParaRPr>
          </a:p>
          <a:p>
            <a:pPr eaLnBrk="0" hangingPunct="0">
              <a:defRPr/>
            </a:pPr>
            <a:r>
              <a:rPr lang="ru-RU" i="1" dirty="0" err="1">
                <a:latin typeface="Tahoma" pitchFamily="34" charset="0"/>
              </a:rPr>
              <a:t>x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 </a:t>
            </a:r>
            <a:r>
              <a:rPr lang="ru-RU" dirty="0">
                <a:latin typeface="Tahoma" pitchFamily="34" charset="0"/>
              </a:rPr>
              <a:t>+ </a:t>
            </a:r>
            <a:r>
              <a:rPr lang="ru-RU" i="1" dirty="0" err="1">
                <a:latin typeface="Tahoma" pitchFamily="34" charset="0"/>
              </a:rPr>
              <a:t>y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 </a:t>
            </a:r>
            <a:r>
              <a:rPr lang="ru-RU" dirty="0">
                <a:latin typeface="Tahoma" pitchFamily="34" charset="0"/>
              </a:rPr>
              <a:t>+ </a:t>
            </a:r>
            <a:r>
              <a:rPr lang="ru-RU" i="1" dirty="0" err="1">
                <a:latin typeface="Tahoma" pitchFamily="34" charset="0"/>
              </a:rPr>
              <a:t>z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 = 2 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имеет бесконечно много решений в целых числах. 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Решение: 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Положим </a:t>
            </a:r>
            <a:r>
              <a:rPr lang="ru-RU" i="1" dirty="0" err="1">
                <a:latin typeface="Tahoma" pitchFamily="34" charset="0"/>
              </a:rPr>
              <a:t>x</a:t>
            </a:r>
            <a:r>
              <a:rPr lang="ru-RU" dirty="0">
                <a:latin typeface="Tahoma" pitchFamily="34" charset="0"/>
              </a:rPr>
              <a:t> = </a:t>
            </a:r>
            <a:r>
              <a:rPr lang="ru-RU" i="1" dirty="0" err="1">
                <a:latin typeface="Tahoma" pitchFamily="34" charset="0"/>
              </a:rPr>
              <a:t>a</a:t>
            </a:r>
            <a:r>
              <a:rPr lang="ru-RU" dirty="0">
                <a:latin typeface="Tahoma" pitchFamily="34" charset="0"/>
              </a:rPr>
              <a:t> + </a:t>
            </a:r>
            <a:r>
              <a:rPr lang="ru-RU" i="1" dirty="0" err="1">
                <a:latin typeface="Tahoma" pitchFamily="34" charset="0"/>
              </a:rPr>
              <a:t>b</a:t>
            </a:r>
            <a:r>
              <a:rPr lang="ru-RU" dirty="0">
                <a:latin typeface="Tahoma" pitchFamily="34" charset="0"/>
              </a:rPr>
              <a:t>,   </a:t>
            </a:r>
            <a:r>
              <a:rPr lang="ru-RU" i="1" dirty="0" err="1">
                <a:latin typeface="Tahoma" pitchFamily="34" charset="0"/>
              </a:rPr>
              <a:t>y</a:t>
            </a:r>
            <a:r>
              <a:rPr lang="ru-RU" dirty="0">
                <a:latin typeface="Tahoma" pitchFamily="34" charset="0"/>
              </a:rPr>
              <a:t> = </a:t>
            </a:r>
            <a:r>
              <a:rPr lang="ru-RU" i="1" dirty="0" err="1">
                <a:latin typeface="Tahoma" pitchFamily="34" charset="0"/>
              </a:rPr>
              <a:t>a</a:t>
            </a:r>
            <a:r>
              <a:rPr lang="ru-RU" dirty="0">
                <a:latin typeface="Tahoma" pitchFamily="34" charset="0"/>
              </a:rPr>
              <a:t> - </a:t>
            </a:r>
            <a:r>
              <a:rPr lang="ru-RU" i="1" dirty="0" err="1">
                <a:latin typeface="Tahoma" pitchFamily="34" charset="0"/>
              </a:rPr>
              <a:t>b</a:t>
            </a:r>
            <a:r>
              <a:rPr lang="ru-RU" dirty="0">
                <a:latin typeface="Tahoma" pitchFamily="34" charset="0"/>
              </a:rPr>
              <a:t>. Тогда </a:t>
            </a:r>
            <a:r>
              <a:rPr lang="ru-RU" i="1" dirty="0" err="1">
                <a:latin typeface="Tahoma" pitchFamily="34" charset="0"/>
              </a:rPr>
              <a:t>x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 + </a:t>
            </a:r>
            <a:r>
              <a:rPr lang="ru-RU" i="1" dirty="0" err="1">
                <a:latin typeface="Tahoma" pitchFamily="34" charset="0"/>
              </a:rPr>
              <a:t>y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 </a:t>
            </a:r>
            <a:r>
              <a:rPr lang="ru-RU" dirty="0">
                <a:latin typeface="Tahoma" pitchFamily="34" charset="0"/>
              </a:rPr>
              <a:t>= 2</a:t>
            </a:r>
            <a:r>
              <a:rPr lang="ru-RU" i="1" dirty="0">
                <a:latin typeface="Tahoma" pitchFamily="34" charset="0"/>
              </a:rPr>
              <a:t>a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 + 6</a:t>
            </a:r>
            <a:r>
              <a:rPr lang="ru-RU" i="1" dirty="0">
                <a:latin typeface="Tahoma" pitchFamily="34" charset="0"/>
              </a:rPr>
              <a:t>ab </a:t>
            </a:r>
            <a:r>
              <a:rPr lang="ru-RU" baseline="30000" dirty="0">
                <a:latin typeface="Tahoma" pitchFamily="34" charset="0"/>
              </a:rPr>
              <a:t>2</a:t>
            </a:r>
            <a:r>
              <a:rPr lang="ru-RU" dirty="0">
                <a:latin typeface="Tahoma" pitchFamily="34" charset="0"/>
              </a:rPr>
              <a:t>. С учетом последнего равенства исходное уравнение принимает вид 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2</a:t>
            </a:r>
            <a:r>
              <a:rPr lang="ru-RU" i="1" dirty="0">
                <a:latin typeface="Tahoma" pitchFamily="34" charset="0"/>
              </a:rPr>
              <a:t>a </a:t>
            </a:r>
            <a:r>
              <a:rPr lang="ru-RU" baseline="30000" dirty="0">
                <a:latin typeface="Tahoma" pitchFamily="34" charset="0"/>
              </a:rPr>
              <a:t>3 </a:t>
            </a:r>
            <a:r>
              <a:rPr lang="ru-RU" dirty="0">
                <a:latin typeface="Tahoma" pitchFamily="34" charset="0"/>
              </a:rPr>
              <a:t>+ 6</a:t>
            </a:r>
            <a:r>
              <a:rPr lang="ru-RU" i="1" dirty="0">
                <a:latin typeface="Tahoma" pitchFamily="34" charset="0"/>
              </a:rPr>
              <a:t>ab </a:t>
            </a:r>
            <a:r>
              <a:rPr lang="ru-RU" baseline="30000" dirty="0">
                <a:latin typeface="Tahoma" pitchFamily="34" charset="0"/>
              </a:rPr>
              <a:t>2 </a:t>
            </a:r>
            <a:r>
              <a:rPr lang="ru-RU" dirty="0">
                <a:latin typeface="Tahoma" pitchFamily="34" charset="0"/>
              </a:rPr>
              <a:t>+ </a:t>
            </a:r>
            <a:r>
              <a:rPr lang="ru-RU" i="1" dirty="0" err="1">
                <a:latin typeface="Tahoma" pitchFamily="34" charset="0"/>
              </a:rPr>
              <a:t>z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 </a:t>
            </a:r>
            <a:r>
              <a:rPr lang="ru-RU" dirty="0">
                <a:latin typeface="Tahoma" pitchFamily="34" charset="0"/>
              </a:rPr>
              <a:t>= 2. </a:t>
            </a:r>
          </a:p>
          <a:p>
            <a:pPr eaLnBrk="0" hangingPunct="0">
              <a:defRPr/>
            </a:pPr>
            <a:r>
              <a:rPr lang="ru-RU" dirty="0">
                <a:latin typeface="Tahoma" pitchFamily="34" charset="0"/>
              </a:rPr>
              <a:t>Положив </a:t>
            </a:r>
            <a:r>
              <a:rPr lang="ru-RU" i="1" dirty="0" err="1">
                <a:latin typeface="Tahoma" pitchFamily="34" charset="0"/>
              </a:rPr>
              <a:t>a</a:t>
            </a:r>
            <a:r>
              <a:rPr lang="ru-RU" dirty="0">
                <a:latin typeface="Tahoma" pitchFamily="34" charset="0"/>
              </a:rPr>
              <a:t> = 1, получим </a:t>
            </a:r>
            <a:r>
              <a:rPr lang="ru-RU" i="1" dirty="0" err="1">
                <a:latin typeface="Tahoma" pitchFamily="34" charset="0"/>
              </a:rPr>
              <a:t>z</a:t>
            </a:r>
            <a:r>
              <a:rPr lang="ru-RU" i="1" dirty="0">
                <a:latin typeface="Tahoma" pitchFamily="34" charset="0"/>
              </a:rPr>
              <a:t>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 = -6</a:t>
            </a:r>
            <a:r>
              <a:rPr lang="ru-RU" i="1" dirty="0">
                <a:latin typeface="Tahoma" pitchFamily="34" charset="0"/>
              </a:rPr>
              <a:t>b </a:t>
            </a:r>
            <a:r>
              <a:rPr lang="ru-RU" baseline="30000" dirty="0">
                <a:latin typeface="Tahoma" pitchFamily="34" charset="0"/>
              </a:rPr>
              <a:t>2</a:t>
            </a:r>
            <a:r>
              <a:rPr lang="ru-RU" dirty="0">
                <a:latin typeface="Tahoma" pitchFamily="34" charset="0"/>
              </a:rPr>
              <a:t>. Положим теперь </a:t>
            </a:r>
            <a:r>
              <a:rPr lang="ru-RU" i="1" dirty="0" err="1">
                <a:latin typeface="Tahoma" pitchFamily="34" charset="0"/>
              </a:rPr>
              <a:t>b</a:t>
            </a:r>
            <a:r>
              <a:rPr lang="ru-RU" dirty="0">
                <a:latin typeface="Tahoma" pitchFamily="34" charset="0"/>
              </a:rPr>
              <a:t> = 6</a:t>
            </a:r>
            <a:r>
              <a:rPr lang="ru-RU" i="1" dirty="0">
                <a:latin typeface="Tahoma" pitchFamily="34" charset="0"/>
              </a:rPr>
              <a:t>t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 smtClean="0">
                <a:latin typeface="Tahoma" pitchFamily="34" charset="0"/>
              </a:rPr>
              <a:t>.                     </a:t>
            </a:r>
            <a:r>
              <a:rPr lang="ru-RU" dirty="0">
                <a:latin typeface="Tahoma" pitchFamily="34" charset="0"/>
              </a:rPr>
              <a:t>Отсюда </a:t>
            </a:r>
            <a:r>
              <a:rPr lang="ru-RU" i="1" dirty="0" err="1">
                <a:latin typeface="Tahoma" pitchFamily="34" charset="0"/>
              </a:rPr>
              <a:t>z</a:t>
            </a:r>
            <a:r>
              <a:rPr lang="ru-RU" dirty="0">
                <a:latin typeface="Tahoma" pitchFamily="34" charset="0"/>
              </a:rPr>
              <a:t> = -</a:t>
            </a:r>
            <a:r>
              <a:rPr lang="ru-RU" dirty="0" smtClean="0">
                <a:latin typeface="Tahoma" pitchFamily="34" charset="0"/>
              </a:rPr>
              <a:t>6</a:t>
            </a:r>
            <a:r>
              <a:rPr lang="ru-RU" i="1" dirty="0" smtClean="0">
                <a:latin typeface="Tahoma" pitchFamily="34" charset="0"/>
              </a:rPr>
              <a:t>t </a:t>
            </a:r>
            <a:r>
              <a:rPr lang="ru-RU" baseline="30000" dirty="0" smtClean="0">
                <a:latin typeface="Tahoma" pitchFamily="34" charset="0"/>
              </a:rPr>
              <a:t>2</a:t>
            </a:r>
            <a:r>
              <a:rPr lang="ru-RU" dirty="0">
                <a:latin typeface="Tahoma" pitchFamily="34" charset="0"/>
              </a:rPr>
              <a:t>, </a:t>
            </a:r>
            <a:r>
              <a:rPr lang="ru-RU" dirty="0" smtClean="0">
                <a:latin typeface="Tahoma" pitchFamily="34" charset="0"/>
              </a:rPr>
              <a:t> </a:t>
            </a:r>
            <a:r>
              <a:rPr lang="ru-RU" dirty="0">
                <a:latin typeface="Tahoma" pitchFamily="34" charset="0"/>
              </a:rPr>
              <a:t>  </a:t>
            </a:r>
            <a:r>
              <a:rPr lang="ru-RU" i="1" dirty="0" err="1" smtClean="0">
                <a:latin typeface="Tahoma" pitchFamily="34" charset="0"/>
              </a:rPr>
              <a:t>x</a:t>
            </a:r>
            <a:r>
              <a:rPr lang="ru-RU" dirty="0" smtClean="0">
                <a:latin typeface="Tahoma" pitchFamily="34" charset="0"/>
              </a:rPr>
              <a:t> </a:t>
            </a:r>
            <a:r>
              <a:rPr lang="ru-RU" dirty="0">
                <a:latin typeface="Tahoma" pitchFamily="34" charset="0"/>
              </a:rPr>
              <a:t>= 1 + 6</a:t>
            </a:r>
            <a:r>
              <a:rPr lang="ru-RU" i="1" dirty="0">
                <a:latin typeface="Tahoma" pitchFamily="34" charset="0"/>
              </a:rPr>
              <a:t>t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,   </a:t>
            </a:r>
            <a:r>
              <a:rPr lang="ru-RU" i="1" dirty="0" err="1">
                <a:latin typeface="Tahoma" pitchFamily="34" charset="0"/>
              </a:rPr>
              <a:t>y</a:t>
            </a:r>
            <a:r>
              <a:rPr lang="ru-RU" dirty="0">
                <a:latin typeface="Tahoma" pitchFamily="34" charset="0"/>
              </a:rPr>
              <a:t> = 1 - 6</a:t>
            </a:r>
            <a:r>
              <a:rPr lang="ru-RU" i="1" dirty="0">
                <a:latin typeface="Tahoma" pitchFamily="34" charset="0"/>
              </a:rPr>
              <a:t>t </a:t>
            </a:r>
            <a:r>
              <a:rPr lang="ru-RU" baseline="30000" dirty="0">
                <a:latin typeface="Tahoma" pitchFamily="34" charset="0"/>
              </a:rPr>
              <a:t>3</a:t>
            </a:r>
            <a:r>
              <a:rPr lang="ru-RU" dirty="0">
                <a:latin typeface="Tahoma" pitchFamily="34" charset="0"/>
              </a:rPr>
              <a:t>. Таким образом, получено бесконечное множество решений исходного уравнения, соответствующих целочисленным значениям параметра </a:t>
            </a:r>
            <a:r>
              <a:rPr lang="ru-RU" i="1" dirty="0" err="1">
                <a:latin typeface="Tahoma" pitchFamily="34" charset="0"/>
              </a:rPr>
              <a:t>t</a:t>
            </a:r>
            <a:r>
              <a:rPr lang="ru-RU" dirty="0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2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2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2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2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2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2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2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21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У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мальчика было 50 р., на которые он хотел купить почтовые марки. В киоске имелись марки по 4 р. и по 3 р., но у киоскера совсем не было сдачи. Помогите мальчику и киоскеру выйти из создавшегося затруднения.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7" name="Picture 2" descr="C:\Users\Людмила\Desktop\kiosk_souzpechat.4.product.lightb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857628"/>
            <a:ext cx="5020768" cy="28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Решение.</a:t>
            </a:r>
            <a:b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марок по 4 р. 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штук, 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3 р. –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штук.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Всего имеется 50 р., отсюда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уравнение: 4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+ 3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= 50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 задача имеет не одно, а несколько решений.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63688" y="5167352"/>
          <a:ext cx="352839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"/>
                <a:gridCol w="705678"/>
                <a:gridCol w="705678"/>
                <a:gridCol w="705678"/>
                <a:gridCol w="705678"/>
              </a:tblGrid>
              <a:tr h="298832">
                <a:tc>
                  <a:txBody>
                    <a:bodyPr/>
                    <a:lstStyle/>
                    <a:p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2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5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8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11</a:t>
                      </a:r>
                      <a:endParaRPr lang="ru-RU" sz="2400" b="0" dirty="0"/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14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10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6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2</a:t>
                      </a:r>
                      <a:endParaRPr lang="ru-RU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50" y="1214438"/>
            <a:ext cx="7643813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Первым начал рассматривать такие уравнения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Диофант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 – III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вв. до нашей эры). Он рассматривал уравнения, которые сегодня мы записали бы, например, так: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ax + by = c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(1)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a, b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целые числа, и ответ должен быть дан только в целых числах.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Такие уравнения называют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диофантовыми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73025" y="101600"/>
            <a:ext cx="9001125" cy="6542088"/>
          </a:xfrm>
          <a:prstGeom prst="bevel">
            <a:avLst>
              <a:gd name="adj" fmla="val 479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2" name="Picture 2" descr="C:\Users\пользователь\Desktop\Картинки\диофант у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5286375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73025" y="101600"/>
            <a:ext cx="9001125" cy="6542088"/>
          </a:xfrm>
          <a:prstGeom prst="bevel">
            <a:avLst>
              <a:gd name="adj" fmla="val 479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Текст 9"/>
          <p:cNvSpPr txBox="1">
            <a:spLocks/>
          </p:cNvSpPr>
          <p:nvPr/>
        </p:nvSpPr>
        <p:spPr>
          <a:xfrm>
            <a:off x="2714625" y="764704"/>
            <a:ext cx="6429375" cy="5643563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>           </a:t>
            </a:r>
            <a:r>
              <a:rPr lang="ru-RU" sz="2400" b="1" dirty="0">
                <a:latin typeface="+mn-lt"/>
                <a:cs typeface="+mn-cs"/>
              </a:rPr>
              <a:t>Диофант пытался ответить на следующий вопрос: «</a:t>
            </a:r>
            <a:r>
              <a:rPr lang="ru-RU" sz="2400" b="1" u="sng" dirty="0">
                <a:latin typeface="+mn-lt"/>
                <a:cs typeface="+mn-cs"/>
              </a:rPr>
              <a:t>Дано уравнение с целыми коэффициентами. Имеет ли оно целые решения</a:t>
            </a:r>
            <a:r>
              <a:rPr lang="ru-RU" sz="2400" b="1" dirty="0">
                <a:latin typeface="+mn-lt"/>
                <a:cs typeface="+mn-cs"/>
              </a:rPr>
              <a:t>?»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atin typeface="+mn-lt"/>
                <a:cs typeface="+mn-cs"/>
              </a:rPr>
              <a:t>          </a:t>
            </a:r>
            <a:r>
              <a:rPr lang="ru-RU" sz="2400" b="1" dirty="0" err="1">
                <a:solidFill>
                  <a:srgbClr val="00B050"/>
                </a:solidFill>
                <a:latin typeface="+mn-lt"/>
                <a:cs typeface="+mn-cs"/>
              </a:rPr>
              <a:t>Диофантовы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 уравнения - </a:t>
            </a:r>
            <a:r>
              <a:rPr lang="ru-RU" sz="2400" b="1" dirty="0">
                <a:latin typeface="+mn-lt"/>
                <a:cs typeface="+mn-cs"/>
              </a:rPr>
              <a:t>алгебраические уравнения или их системы с целыми коэффициентами, имеющие число неизвестных, превосходящее число уравнений, и у которых разыскиваются целые или рациональные решения. </a:t>
            </a:r>
            <a:br>
              <a:rPr lang="ru-RU" sz="2400" b="1" dirty="0">
                <a:latin typeface="+mn-lt"/>
                <a:cs typeface="+mn-cs"/>
              </a:rPr>
            </a:br>
            <a:r>
              <a:rPr lang="ru-RU" sz="2400" b="1" dirty="0">
                <a:latin typeface="+mn-lt"/>
                <a:cs typeface="+mn-cs"/>
              </a:rPr>
              <a:t>       Примеры </a:t>
            </a:r>
            <a:r>
              <a:rPr lang="ru-RU" sz="2400" b="1" dirty="0" err="1">
                <a:latin typeface="+mn-lt"/>
                <a:cs typeface="+mn-cs"/>
              </a:rPr>
              <a:t>диофантовых</a:t>
            </a:r>
            <a:r>
              <a:rPr lang="ru-RU" sz="2400" b="1" dirty="0">
                <a:latin typeface="+mn-lt"/>
                <a:cs typeface="+mn-cs"/>
              </a:rPr>
              <a:t> уравнений: </a:t>
            </a:r>
            <a:r>
              <a:rPr lang="ru-RU" sz="2400" b="1" dirty="0" err="1">
                <a:latin typeface="+mn-lt"/>
                <a:cs typeface="+mn-cs"/>
              </a:rPr>
              <a:t>ax+by=c</a:t>
            </a:r>
            <a:r>
              <a:rPr lang="ru-RU" sz="2400" b="1" dirty="0">
                <a:latin typeface="+mn-lt"/>
                <a:cs typeface="+mn-cs"/>
              </a:rPr>
              <a:t>, x</a:t>
            </a:r>
            <a:r>
              <a:rPr lang="ru-RU" sz="2400" b="1" baseline="30000" dirty="0">
                <a:latin typeface="+mn-lt"/>
                <a:cs typeface="+mn-cs"/>
              </a:rPr>
              <a:t>2</a:t>
            </a:r>
            <a:r>
              <a:rPr lang="ru-RU" sz="2400" b="1" dirty="0">
                <a:latin typeface="+mn-lt"/>
                <a:cs typeface="+mn-cs"/>
              </a:rPr>
              <a:t>+y</a:t>
            </a:r>
            <a:r>
              <a:rPr lang="ru-RU" sz="2400" b="1" baseline="30000" dirty="0">
                <a:latin typeface="+mn-lt"/>
                <a:cs typeface="+mn-cs"/>
              </a:rPr>
              <a:t>2</a:t>
            </a:r>
            <a:r>
              <a:rPr lang="ru-RU" sz="2400" b="1" dirty="0">
                <a:latin typeface="+mn-lt"/>
                <a:cs typeface="+mn-cs"/>
              </a:rPr>
              <a:t>=d</a:t>
            </a:r>
            <a:r>
              <a:rPr lang="ru-RU" sz="2400" b="1" baseline="30000" dirty="0">
                <a:latin typeface="+mn-lt"/>
                <a:cs typeface="+mn-cs"/>
              </a:rPr>
              <a:t>2</a:t>
            </a:r>
            <a:r>
              <a:rPr lang="ru-RU" sz="2400" b="1" dirty="0">
                <a:latin typeface="+mn-lt"/>
                <a:cs typeface="+mn-cs"/>
              </a:rPr>
              <a:t>. 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/>
            </a:r>
            <a:br>
              <a:rPr lang="ru-RU" sz="2400" dirty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</a:br>
            <a:endParaRPr lang="ru-RU" sz="2000" dirty="0">
              <a:solidFill>
                <a:schemeClr val="tx1">
                  <a:lumMod val="95000"/>
                </a:schemeClr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pic>
        <p:nvPicPr>
          <p:cNvPr id="5" name="Picture 5" descr="C:\Users\Людмил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338" y="764704"/>
            <a:ext cx="2381064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600200"/>
            <a:ext cx="6491064" cy="4525963"/>
          </a:xfrm>
        </p:spPr>
        <p:txBody>
          <a:bodyPr/>
          <a:lstStyle/>
          <a:p>
            <a:r>
              <a:rPr lang="ru-RU" sz="2000" dirty="0" smtClean="0"/>
              <a:t>Биографических данных о древнегреческом ученом-математике Диофанте из Александрии практически не сохранилось. До наших времен дошла лишь часть математического трактата Диофанта "Арифметика", 6 книг из 13, а также отрывки книги о многоугольных числах. В "Арифметике", Диофант излагал начала алгебры, привел множество задач, сводящихся к неопределенным уравнениям различных степеней, и отметил методы нахождения решений таких уравнений в рациональных положительных числах. Сочинения Диофанта были отправной точкой для теоретико-числовых исследований П. Ферма, Л. Эйлера, К. Гаусса и других математиков. Именем Диофанта названы два больших раздела теории чисел - теория </a:t>
            </a:r>
            <a:r>
              <a:rPr lang="ru-RU" sz="2000" dirty="0" err="1" smtClean="0"/>
              <a:t>диофантовых</a:t>
            </a:r>
            <a:r>
              <a:rPr lang="ru-RU" sz="2000" dirty="0" smtClean="0"/>
              <a:t> уравнений и теория </a:t>
            </a:r>
            <a:r>
              <a:rPr lang="ru-RU" sz="2000" dirty="0" err="1" smtClean="0"/>
              <a:t>диофантовых</a:t>
            </a:r>
            <a:r>
              <a:rPr lang="ru-RU" sz="2000" dirty="0" smtClean="0"/>
              <a:t> приближений.</a:t>
            </a:r>
            <a:endParaRPr lang="ru-RU" sz="2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Picture 3" descr="C:\Users\Людмила\Desktop\diof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1996040" cy="2325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Людмила\Desktop\370px-diophantus-cove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2976"/>
            <a:ext cx="1941574" cy="314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611560" y="404664"/>
            <a:ext cx="8075240" cy="4857403"/>
          </a:xfrm>
        </p:spPr>
        <p:txBody>
          <a:bodyPr/>
          <a:lstStyle/>
          <a:p>
            <a:r>
              <a:rPr lang="ru-RU" dirty="0" smtClean="0"/>
              <a:t>Рассмотрим линейное </a:t>
            </a:r>
            <a:r>
              <a:rPr lang="ru-RU" dirty="0" err="1" smtClean="0"/>
              <a:t>диофантово</a:t>
            </a:r>
            <a:r>
              <a:rPr lang="ru-RU" dirty="0" smtClean="0"/>
              <a:t> уравнение 2х + 3у = 1.</a:t>
            </a:r>
          </a:p>
          <a:p>
            <a:pPr>
              <a:buNone/>
            </a:pPr>
            <a:r>
              <a:rPr lang="ru-RU" dirty="0" smtClean="0"/>
              <a:t>  Найдите целые решения.</a:t>
            </a:r>
          </a:p>
          <a:p>
            <a:pPr>
              <a:buNone/>
            </a:pPr>
            <a:r>
              <a:rPr lang="ru-RU" dirty="0" smtClean="0"/>
              <a:t>Одно из решений – пара чисел </a:t>
            </a:r>
            <a:r>
              <a:rPr lang="ru-RU" dirty="0" err="1" smtClean="0"/>
              <a:t>х</a:t>
            </a:r>
            <a:r>
              <a:rPr lang="ru-RU" dirty="0" smtClean="0"/>
              <a:t> = 5, у = -3</a:t>
            </a:r>
          </a:p>
          <a:p>
            <a:pPr>
              <a:buNone/>
            </a:pPr>
            <a:r>
              <a:rPr lang="ru-RU" dirty="0" smtClean="0"/>
              <a:t>Проверка: 2 · 5 + 3 · (-3) = 1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Любое решение </a:t>
            </a:r>
            <a:r>
              <a:rPr lang="ru-RU" dirty="0" err="1" smtClean="0">
                <a:solidFill>
                  <a:srgbClr val="C00000"/>
                </a:solidFill>
              </a:rPr>
              <a:t>диофантова</a:t>
            </a:r>
            <a:r>
              <a:rPr lang="ru-RU" dirty="0" smtClean="0">
                <a:solidFill>
                  <a:srgbClr val="C00000"/>
                </a:solidFill>
              </a:rPr>
              <a:t> уравнения называется частным решением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9"/>
            <a:ext cx="8280920" cy="4608512"/>
          </a:xfrm>
        </p:spPr>
        <p:txBody>
          <a:bodyPr/>
          <a:lstStyle/>
          <a:p>
            <a:r>
              <a:rPr lang="ru-RU" dirty="0" smtClean="0"/>
              <a:t>При с = 0 уравнение (1) имеет вид ах + </a:t>
            </a:r>
            <a:r>
              <a:rPr lang="en-US" dirty="0" smtClean="0"/>
              <a:t>b</a:t>
            </a:r>
            <a:r>
              <a:rPr lang="ru-RU" dirty="0" smtClean="0"/>
              <a:t>у = 0</a:t>
            </a:r>
          </a:p>
          <a:p>
            <a:pPr>
              <a:buNone/>
            </a:pPr>
            <a:r>
              <a:rPr lang="ru-RU" dirty="0" smtClean="0"/>
              <a:t>и называется </a:t>
            </a:r>
            <a:r>
              <a:rPr lang="ru-RU" dirty="0" smtClean="0">
                <a:solidFill>
                  <a:srgbClr val="FF0066"/>
                </a:solidFill>
              </a:rPr>
              <a:t>однородным </a:t>
            </a:r>
            <a:r>
              <a:rPr lang="ru-RU" dirty="0" err="1" smtClean="0">
                <a:solidFill>
                  <a:srgbClr val="FF0066"/>
                </a:solidFill>
              </a:rPr>
              <a:t>диофантовым</a:t>
            </a:r>
            <a:r>
              <a:rPr lang="ru-RU" dirty="0" smtClean="0">
                <a:solidFill>
                  <a:srgbClr val="FF0066"/>
                </a:solidFill>
              </a:rPr>
              <a:t> уравнением.</a:t>
            </a:r>
          </a:p>
          <a:p>
            <a:pPr>
              <a:buNone/>
            </a:pPr>
            <a:r>
              <a:rPr lang="ru-RU" dirty="0" smtClean="0"/>
              <a:t>Пример. 2х + 3у = 0</a:t>
            </a:r>
          </a:p>
          <a:p>
            <a:pPr>
              <a:buNone/>
            </a:pPr>
            <a:r>
              <a:rPr lang="ru-RU" dirty="0" smtClean="0"/>
              <a:t>                 2х = -3у</a:t>
            </a:r>
          </a:p>
          <a:p>
            <a:pPr>
              <a:buNone/>
            </a:pPr>
            <a:r>
              <a:rPr lang="ru-RU" dirty="0" smtClean="0"/>
              <a:t>Левая часть равенства делится на 2, а правая – на 3. Числа 2 и 3 взаимно просты.</a:t>
            </a:r>
          </a:p>
          <a:p>
            <a:pPr>
              <a:buNone/>
            </a:pPr>
            <a:r>
              <a:rPr lang="ru-RU" dirty="0" smtClean="0"/>
              <a:t> Поэтому у = 2</a:t>
            </a:r>
            <a:r>
              <a:rPr lang="en-US" dirty="0" smtClean="0"/>
              <a:t>n,  x = -3n</a:t>
            </a:r>
            <a:r>
              <a:rPr lang="ru-RU" dirty="0" smtClean="0"/>
              <a:t>, где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60232" y="6309320"/>
            <a:ext cx="2133600" cy="365125"/>
          </a:xfrm>
        </p:spPr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3076" name="Object 22"/>
          <p:cNvGraphicFramePr>
            <a:graphicFrameLocks noChangeAspect="1"/>
          </p:cNvGraphicFramePr>
          <p:nvPr/>
        </p:nvGraphicFramePr>
        <p:xfrm>
          <a:off x="5364088" y="4581128"/>
          <a:ext cx="10795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Формула" r:id="rId3" imgW="406224" imgH="190417" progId="Equation.3">
                  <p:embed/>
                </p:oleObj>
              </mc:Choice>
              <mc:Fallback>
                <p:oleObj name="Формула" r:id="rId3" imgW="406224" imgH="190417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581128"/>
                        <a:ext cx="10795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8363272" cy="27363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общем виде решением уравнения ах + </a:t>
            </a:r>
            <a:r>
              <a:rPr lang="en-US" dirty="0" smtClean="0"/>
              <a:t>b</a:t>
            </a:r>
            <a:r>
              <a:rPr lang="ru-RU" dirty="0" smtClean="0"/>
              <a:t>у = 0</a:t>
            </a:r>
          </a:p>
          <a:p>
            <a:pPr>
              <a:buNone/>
            </a:pPr>
            <a:r>
              <a:rPr lang="ru-RU" dirty="0" smtClean="0"/>
              <a:t>является пара (-</a:t>
            </a:r>
            <a:r>
              <a:rPr lang="en-US" dirty="0" smtClean="0"/>
              <a:t>b n, an)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Общим решением </a:t>
            </a:r>
            <a:r>
              <a:rPr lang="ru-RU" dirty="0" err="1" smtClean="0">
                <a:solidFill>
                  <a:srgbClr val="FF0000"/>
                </a:solidFill>
              </a:rPr>
              <a:t>диофантова</a:t>
            </a:r>
            <a:r>
              <a:rPr lang="ru-RU" dirty="0" smtClean="0">
                <a:solidFill>
                  <a:srgbClr val="FF0000"/>
                </a:solidFill>
              </a:rPr>
              <a:t> уравнения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2х + 3у = 1 является  </a:t>
            </a:r>
            <a:r>
              <a:rPr lang="ru-RU" dirty="0" err="1" smtClean="0">
                <a:solidFill>
                  <a:srgbClr val="FF0000"/>
                </a:solidFill>
              </a:rPr>
              <a:t>х</a:t>
            </a:r>
            <a:r>
              <a:rPr lang="ru-RU" dirty="0" smtClean="0">
                <a:solidFill>
                  <a:srgbClr val="FF0000"/>
                </a:solidFill>
              </a:rPr>
              <a:t> = 5 – 3</a:t>
            </a:r>
            <a:r>
              <a:rPr lang="en-US" dirty="0" smtClean="0">
                <a:solidFill>
                  <a:srgbClr val="FF0000"/>
                </a:solidFill>
              </a:rPr>
              <a:t>n, y = -3 + 2n,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7336A1-7B59-44CB-A631-01A518E2805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5124" name="Object 22"/>
          <p:cNvGraphicFramePr>
            <a:graphicFrameLocks noChangeAspect="1"/>
          </p:cNvGraphicFramePr>
          <p:nvPr/>
        </p:nvGraphicFramePr>
        <p:xfrm>
          <a:off x="467544" y="2780928"/>
          <a:ext cx="10795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Формула" r:id="rId3" imgW="406224" imgH="190417" progId="Equation.3">
                  <p:embed/>
                </p:oleObj>
              </mc:Choice>
              <mc:Fallback>
                <p:oleObj name="Формула" r:id="rId3" imgW="406224" imgH="190417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780928"/>
                        <a:ext cx="10795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C:\Users\пользователь\Desktop\Картинки\диофант ур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284984"/>
            <a:ext cx="2664296" cy="239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357</TotalTime>
  <Words>806</Words>
  <Application>Microsoft Office PowerPoint</Application>
  <PresentationFormat>Экран (4:3)</PresentationFormat>
  <Paragraphs>88</Paragraphs>
  <Slides>13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математика - 14!</vt:lpstr>
      <vt:lpstr>Формула</vt:lpstr>
      <vt:lpstr>Диофантовы уравнения. </vt:lpstr>
      <vt:lpstr>Задача.</vt:lpstr>
      <vt:lpstr>Решение. Пусть марок по 4 р. х штук,  по 3 р. – у штук.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dc:description>http://aida.ucoz.ru</dc:description>
  <cp:lastModifiedBy>андрей</cp:lastModifiedBy>
  <cp:revision>44</cp:revision>
  <dcterms:created xsi:type="dcterms:W3CDTF">2013-02-24T18:38:37Z</dcterms:created>
  <dcterms:modified xsi:type="dcterms:W3CDTF">2021-11-22T12:04:33Z</dcterms:modified>
</cp:coreProperties>
</file>