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5" r:id="rId3"/>
    <p:sldId id="266" r:id="rId4"/>
    <p:sldId id="259" r:id="rId5"/>
    <p:sldId id="260" r:id="rId6"/>
    <p:sldId id="261" r:id="rId7"/>
    <p:sldId id="262" r:id="rId8"/>
    <p:sldId id="267" r:id="rId9"/>
    <p:sldId id="263" r:id="rId10"/>
    <p:sldId id="268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52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D27A233-B504-43DE-B8B3-6CD59DFA06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41760D8-CE61-465E-AD3A-DCC46DF81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412777"/>
            <a:ext cx="8352928" cy="2952327"/>
          </a:xfrm>
        </p:spPr>
        <p:txBody>
          <a:bodyPr/>
          <a:lstStyle/>
          <a:p>
            <a:r>
              <a:rPr lang="ru-RU" sz="6600" b="1" i="1" dirty="0" smtClean="0">
                <a:solidFill>
                  <a:srgbClr val="C00000"/>
                </a:solidFill>
              </a:rPr>
              <a:t>Тема</a:t>
            </a:r>
            <a:r>
              <a:rPr lang="ru-RU" sz="6600" b="1" i="1" dirty="0" smtClean="0">
                <a:solidFill>
                  <a:srgbClr val="C00000"/>
                </a:solidFill>
              </a:rPr>
              <a:t/>
            </a:r>
            <a:br>
              <a:rPr lang="ru-RU" sz="6600" b="1" i="1" dirty="0" smtClean="0">
                <a:solidFill>
                  <a:srgbClr val="C00000"/>
                </a:solidFill>
              </a:rPr>
            </a:br>
            <a:r>
              <a:rPr lang="ru-RU" sz="6600" b="1" i="1" dirty="0" smtClean="0">
                <a:solidFill>
                  <a:srgbClr val="C00000"/>
                </a:solidFill>
              </a:rPr>
              <a:t> «Как платят за творчество»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61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Аванс </a:t>
            </a:r>
            <a:r>
              <a:rPr lang="ru-RU" sz="2800" b="1" i="1" dirty="0"/>
              <a:t>— денежная сумма, которая является частью платы за заказанную работу, но выдается еще до ее </a:t>
            </a:r>
            <a:r>
              <a:rPr lang="ru-RU" sz="2800" b="1" i="1" dirty="0" smtClean="0"/>
              <a:t>завершения</a:t>
            </a:r>
            <a:r>
              <a:rPr lang="ru-RU" sz="2800" b="1" i="1" dirty="0"/>
              <a:t>, чтобы создать исполнителю возможность эту работу сделать.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732" y="3284984"/>
            <a:ext cx="5020756" cy="3244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302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3816424" cy="33843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11960" y="2924944"/>
            <a:ext cx="49320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Смерть в нищете великого Моцарта (1756-1791) -яркое доказательство ненадежности системы гонорарной оплаты труда, ее неспособности обеспечить многим творческим работникам стабильный уровень доходов на протяжении всей их </a:t>
            </a:r>
            <a:r>
              <a:rPr lang="ru-RU" sz="2000" b="1" i="1" dirty="0" smtClean="0"/>
              <a:t>жизни.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100828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64704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Цель:</a:t>
            </a:r>
            <a:r>
              <a:rPr lang="ru-RU" sz="4000" dirty="0"/>
              <a:t> </a:t>
            </a:r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</a:rPr>
              <a:t>выявить причины и особенности в оплате труда людей творческих профессий; объяснить значение понятия «гонорар».</a:t>
            </a:r>
          </a:p>
        </p:txBody>
      </p:sp>
    </p:spTree>
    <p:extLst>
      <p:ext uri="{BB962C8B-B14F-4D97-AF65-F5344CB8AC3E}">
        <p14:creationId xmlns:p14="http://schemas.microsoft.com/office/powerpoint/2010/main" val="219172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556793"/>
            <a:ext cx="8496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Гонорар-</a:t>
            </a:r>
            <a:r>
              <a:rPr lang="ru-RU" sz="4000" dirty="0" smtClean="0"/>
              <a:t> </a:t>
            </a:r>
            <a:r>
              <a:rPr lang="ru-RU" sz="4000" b="1" dirty="0"/>
              <a:t>(от </a:t>
            </a:r>
            <a:r>
              <a:rPr lang="ru-RU" sz="4000" b="1" dirty="0" smtClean="0"/>
              <a:t>латинского </a:t>
            </a:r>
            <a:r>
              <a:rPr lang="en-US" sz="4000" b="1" dirty="0" smtClean="0"/>
              <a:t>honorarium</a:t>
            </a:r>
            <a:r>
              <a:rPr lang="ru-RU" sz="4000" b="1" i="1" dirty="0" smtClean="0"/>
              <a:t> </a:t>
            </a:r>
            <a:r>
              <a:rPr lang="ru-RU" sz="4000" b="1" dirty="0" smtClean="0"/>
              <a:t>— </a:t>
            </a:r>
            <a:r>
              <a:rPr lang="ru-RU" sz="4000" b="1" dirty="0"/>
              <a:t>«вознаграждение за услуги»).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905" y="4509120"/>
            <a:ext cx="4051557" cy="2348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6539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3724" y="404664"/>
            <a:ext cx="6384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B0F0"/>
                </a:solidFill>
              </a:rPr>
              <a:t>Из истории гонорара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293096"/>
            <a:ext cx="3289200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89736"/>
            <a:ext cx="1368152" cy="20941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55576" y="1340769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Истоки такой формы оплаты мы можем обнаружить в глубокой древности — едва на свете появились бродячие певцы и шуты </a:t>
            </a:r>
            <a:r>
              <a:rPr lang="ru-RU" sz="2400" b="1" i="1" dirty="0" smtClean="0"/>
              <a:t>.  На Руси  </a:t>
            </a:r>
            <a:r>
              <a:rPr lang="ru-RU" sz="2400" b="1" i="1" dirty="0"/>
              <a:t>в </a:t>
            </a:r>
            <a:r>
              <a:rPr lang="en-US" sz="2400" b="1" i="1" dirty="0"/>
              <a:t>XI</a:t>
            </a:r>
            <a:r>
              <a:rPr lang="ru-RU" sz="2400" b="1" i="1" dirty="0"/>
              <a:t>— </a:t>
            </a:r>
            <a:r>
              <a:rPr lang="en-US" sz="2400" b="1" i="1" dirty="0"/>
              <a:t>XVII </a:t>
            </a:r>
            <a:r>
              <a:rPr lang="ru-RU" sz="2400" b="1" i="1" dirty="0" smtClean="0"/>
              <a:t>вв. их  </a:t>
            </a:r>
            <a:r>
              <a:rPr lang="ru-RU" sz="2400" b="1" i="1" dirty="0"/>
              <a:t>называли </a:t>
            </a:r>
            <a:r>
              <a:rPr lang="ru-RU" sz="2400" b="1" i="1" dirty="0" smtClean="0"/>
              <a:t>скоморохами. </a:t>
            </a:r>
            <a:r>
              <a:rPr lang="ru-RU" sz="2400" b="1" i="1" dirty="0"/>
              <a:t>Их труд </a:t>
            </a:r>
            <a:r>
              <a:rPr lang="ru-RU" sz="2400" b="1" i="1" dirty="0" smtClean="0"/>
              <a:t>оплачивался </a:t>
            </a:r>
            <a:r>
              <a:rPr lang="ru-RU" sz="2400" b="1" i="1" dirty="0"/>
              <a:t>обычно в натуральной форме — едой, </a:t>
            </a:r>
            <a:r>
              <a:rPr lang="ru-RU" sz="2400" b="1" i="1" dirty="0" smtClean="0"/>
              <a:t>кровом </a:t>
            </a:r>
            <a:r>
              <a:rPr lang="ru-RU" sz="2400" b="1" i="1" dirty="0"/>
              <a:t>— и лишь изредка деньгами. </a:t>
            </a:r>
          </a:p>
        </p:txBody>
      </p:sp>
    </p:spTree>
    <p:extLst>
      <p:ext uri="{BB962C8B-B14F-4D97-AF65-F5344CB8AC3E}">
        <p14:creationId xmlns:p14="http://schemas.microsoft.com/office/powerpoint/2010/main" val="37229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573016"/>
            <a:ext cx="3816423" cy="28689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320480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3140968"/>
            <a:ext cx="51480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Но регулярная </a:t>
            </a:r>
            <a:r>
              <a:rPr lang="ru-RU" sz="2000" b="1" i="1" dirty="0" smtClean="0"/>
              <a:t>традиция </a:t>
            </a:r>
            <a:r>
              <a:rPr lang="ru-RU" sz="2000" b="1" i="1" dirty="0"/>
              <a:t>денежной оплаты творческого труда может быть прослежена, пожалуй, лишь с </a:t>
            </a:r>
            <a:r>
              <a:rPr lang="en-US" sz="2000" b="1" i="1" dirty="0"/>
              <a:t>XI</a:t>
            </a:r>
            <a:r>
              <a:rPr lang="ru-RU" sz="2000" b="1" i="1" dirty="0"/>
              <a:t>—</a:t>
            </a:r>
            <a:r>
              <a:rPr lang="en-US" sz="2000" b="1" i="1" dirty="0" smtClean="0"/>
              <a:t>XIII </a:t>
            </a:r>
            <a:r>
              <a:rPr lang="ru-RU" sz="2000" b="1" i="1" dirty="0"/>
              <a:t>вв., когда во Франции появились рыцари-поэты, </a:t>
            </a:r>
            <a:r>
              <a:rPr lang="ru-RU" sz="2000" b="1" i="1" dirty="0" smtClean="0"/>
              <a:t>вошедшие </a:t>
            </a:r>
            <a:r>
              <a:rPr lang="ru-RU" sz="2000" b="1" i="1" dirty="0"/>
              <a:t>в историю как трубадуры (от </a:t>
            </a:r>
            <a:r>
              <a:rPr lang="ru-RU" sz="2000" b="1" i="1" dirty="0" smtClean="0"/>
              <a:t>французского </a:t>
            </a:r>
            <a:r>
              <a:rPr lang="ru-RU" sz="2000" b="1" i="1" dirty="0"/>
              <a:t>слова «придумывать»).</a:t>
            </a:r>
          </a:p>
        </p:txBody>
      </p:sp>
    </p:spTree>
    <p:extLst>
      <p:ext uri="{BB962C8B-B14F-4D97-AF65-F5344CB8AC3E}">
        <p14:creationId xmlns:p14="http://schemas.microsoft.com/office/powerpoint/2010/main" val="366900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883" y="571500"/>
            <a:ext cx="3045905" cy="3865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39552" y="1052736"/>
            <a:ext cx="51125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b="1" i="1" dirty="0"/>
              <a:t>Но со временем </a:t>
            </a:r>
            <a:r>
              <a:rPr lang="ru-RU" sz="2000" b="1" i="1" dirty="0" smtClean="0"/>
              <a:t> </a:t>
            </a:r>
            <a:r>
              <a:rPr lang="ru-RU" sz="2000" b="1" i="1" dirty="0"/>
              <a:t>все чаще стали нанимать для этого специальных исполнителей, которых называли «жонглеры» (от латинского   слова   — «шутник»). Именно жонглеры и стали первыми в истории западной цивилизации профессиональными </a:t>
            </a:r>
            <a:r>
              <a:rPr lang="ru-RU" sz="2000" b="1" i="1" dirty="0" smtClean="0"/>
              <a:t>артистами</a:t>
            </a:r>
            <a:r>
              <a:rPr lang="ru-RU" sz="2000" b="1" i="1" dirty="0"/>
              <a:t>, жившими на денежные вознаграждения-гонорары- за свои </a:t>
            </a:r>
            <a:r>
              <a:rPr lang="ru-RU" sz="2000" b="1" i="1" dirty="0" smtClean="0"/>
              <a:t>представления</a:t>
            </a:r>
            <a:r>
              <a:rPr lang="ru-RU" sz="2000" b="1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697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806571"/>
            <a:ext cx="3347864" cy="3623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82" y="260648"/>
            <a:ext cx="3902162" cy="2811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3212976"/>
            <a:ext cx="51480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С</a:t>
            </a:r>
            <a:r>
              <a:rPr lang="ru-RU" sz="2000" b="1" i="1" dirty="0" smtClean="0"/>
              <a:t> </a:t>
            </a:r>
            <a:r>
              <a:rPr lang="en-US" sz="2000" b="1" i="1" dirty="0"/>
              <a:t>XIV </a:t>
            </a:r>
            <a:r>
              <a:rPr lang="ru-RU" sz="2000" b="1" i="1" dirty="0"/>
              <a:t>в</a:t>
            </a:r>
            <a:r>
              <a:rPr lang="ru-RU" sz="2000" b="1" i="1" dirty="0" smtClean="0"/>
              <a:t>. во </a:t>
            </a:r>
            <a:r>
              <a:rPr lang="ru-RU" sz="2000" b="1" i="1" dirty="0"/>
              <a:t>Франции они — уже под именем менестрелей-подобно другим ремесленникам, стали создавать даже собственные гильдии (прообразы нынешних союзов и ассоциаций творческих работников). </a:t>
            </a:r>
          </a:p>
        </p:txBody>
      </p:sp>
    </p:spTree>
    <p:extLst>
      <p:ext uri="{BB962C8B-B14F-4D97-AF65-F5344CB8AC3E}">
        <p14:creationId xmlns:p14="http://schemas.microsoft.com/office/powerpoint/2010/main" val="327351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79"/>
            <a:ext cx="4536504" cy="33078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3933056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В Германии такого рода гильдии мейстерзингеров (что </a:t>
            </a:r>
            <a:r>
              <a:rPr lang="ru-RU" sz="2800" b="1" i="1" dirty="0" smtClean="0"/>
              <a:t>по-немецки </a:t>
            </a:r>
            <a:r>
              <a:rPr lang="ru-RU" sz="2800" b="1" i="1" dirty="0"/>
              <a:t>означает «мастера песен») существовали до конца </a:t>
            </a:r>
            <a:r>
              <a:rPr lang="en-US" sz="2800" b="1" i="1" dirty="0"/>
              <a:t>XVI </a:t>
            </a:r>
            <a:r>
              <a:rPr lang="ru-RU" sz="2800" b="1" i="1" dirty="0"/>
              <a:t>в.</a:t>
            </a:r>
          </a:p>
        </p:txBody>
      </p:sp>
    </p:spTree>
    <p:extLst>
      <p:ext uri="{BB962C8B-B14F-4D97-AF65-F5344CB8AC3E}">
        <p14:creationId xmlns:p14="http://schemas.microsoft.com/office/powerpoint/2010/main" val="178903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4365104"/>
            <a:ext cx="4104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Только жесткой системе выплаты гонораров лишь за готовый роман мы обязаны рождением многих великих романов Ф.М. </a:t>
            </a:r>
            <a:r>
              <a:rPr lang="ru-RU" sz="2000" b="1" i="1" dirty="0" smtClean="0"/>
              <a:t>Достоевского.</a:t>
            </a:r>
            <a:endParaRPr lang="ru-RU" sz="2000" b="1" i="1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32656"/>
            <a:ext cx="4464496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71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74</TotalTime>
  <Words>295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Courier New</vt:lpstr>
      <vt:lpstr>Trebuchet MS</vt:lpstr>
      <vt:lpstr>Verdana</vt:lpstr>
      <vt:lpstr>Wingdings 2</vt:lpstr>
      <vt:lpstr>Spring</vt:lpstr>
      <vt:lpstr>Тема  «Как платят за творчество»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:  «Как платят за творчество»</dc:title>
  <dc:creator>Admin</dc:creator>
  <cp:lastModifiedBy>Владелец</cp:lastModifiedBy>
  <cp:revision>18</cp:revision>
  <dcterms:created xsi:type="dcterms:W3CDTF">2001-12-31T23:27:24Z</dcterms:created>
  <dcterms:modified xsi:type="dcterms:W3CDTF">2020-04-21T09:11:38Z</dcterms:modified>
</cp:coreProperties>
</file>