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50CE6-4A5F-4D74-AF81-160EF129A4E1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F9E61-9E99-4774-8CF0-36ED2789B4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4392488"/>
          </a:xfrm>
        </p:spPr>
        <p:txBody>
          <a:bodyPr>
            <a:noAutofit/>
          </a:bodyPr>
          <a:lstStyle/>
          <a:p>
            <a:r>
              <a:rPr lang="ru-RU" sz="5400" b="1" i="1" dirty="0" smtClean="0"/>
              <a:t>Логические  </a:t>
            </a:r>
            <a:r>
              <a:rPr lang="ru-RU" sz="5400" b="1" i="1" dirty="0" smtClean="0"/>
              <a:t>операции.</a:t>
            </a:r>
            <a:br>
              <a:rPr lang="ru-RU" sz="5400" b="1" i="1" dirty="0" smtClean="0"/>
            </a:br>
            <a:r>
              <a:rPr lang="ru-RU" sz="5400" b="1" i="1" dirty="0" smtClean="0"/>
              <a:t>Составление  таблиц  истинности.</a:t>
            </a:r>
            <a:r>
              <a:rPr lang="ru-RU" sz="4800" b="1" i="1" dirty="0" smtClean="0"/>
              <a:t/>
            </a:r>
            <a:br>
              <a:rPr lang="ru-RU" sz="4800" b="1" i="1" dirty="0" smtClean="0"/>
            </a:br>
            <a:endParaRPr lang="ru-RU" sz="4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42910" y="642918"/>
            <a:ext cx="3571900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/>
              <a:t>Составление  таблицы  истинности  для  функции</a:t>
            </a:r>
            <a:r>
              <a:rPr lang="en-US" sz="2800" b="1" i="1" u="sng" dirty="0" smtClean="0"/>
              <a:t>  D</a:t>
            </a:r>
            <a:r>
              <a:rPr lang="ru-RU" sz="2800" b="1" i="1" u="sng" dirty="0" smtClean="0"/>
              <a:t>  </a:t>
            </a:r>
            <a:endParaRPr lang="ru-RU" sz="2800" b="1" i="1" u="sng" dirty="0"/>
          </a:p>
        </p:txBody>
      </p:sp>
      <p:graphicFrame>
        <p:nvGraphicFramePr>
          <p:cNvPr id="5" name="Group 154"/>
          <p:cNvGraphicFramePr>
            <a:graphicFrameLocks noGrp="1"/>
          </p:cNvGraphicFramePr>
          <p:nvPr/>
        </p:nvGraphicFramePr>
        <p:xfrm>
          <a:off x="500034" y="2786058"/>
          <a:ext cx="5537200" cy="3023616"/>
        </p:xfrm>
        <a:graphic>
          <a:graphicData uri="http://schemas.openxmlformats.org/drawingml/2006/table">
            <a:tbl>
              <a:tblPr/>
              <a:tblGrid>
                <a:gridCol w="947738"/>
                <a:gridCol w="949325"/>
                <a:gridCol w="1270000"/>
                <a:gridCol w="1252537"/>
                <a:gridCol w="11176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v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3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14744" y="3000372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dirty="0" smtClean="0">
                <a:latin typeface="Arial" charset="0"/>
              </a:rPr>
              <a:t>А </a:t>
            </a:r>
            <a:r>
              <a:rPr lang="ru-RU" sz="2400" b="1" dirty="0" smtClean="0">
                <a:latin typeface="Arial" charset="0"/>
                <a:sym typeface="Symbol" pitchFamily="18" charset="2"/>
              </a:rPr>
              <a:t></a:t>
            </a:r>
            <a:r>
              <a:rPr lang="ru-RU" sz="2800" b="1" dirty="0" smtClean="0">
                <a:latin typeface="Arial" charset="0"/>
              </a:rPr>
              <a:t> </a:t>
            </a:r>
            <a:r>
              <a:rPr lang="en-US" sz="2800" b="1" dirty="0" smtClean="0">
                <a:latin typeface="Arial" charset="0"/>
              </a:rPr>
              <a:t>B</a:t>
            </a:r>
            <a:endParaRPr lang="ru-RU" sz="2800" b="1" dirty="0" smtClean="0">
              <a:latin typeface="Arial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714356"/>
            <a:ext cx="3429024" cy="571504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1500174"/>
            <a:ext cx="721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столбиков  в  таблице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определяется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количеством  переменных  и операций с ними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500042"/>
            <a:ext cx="4786346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ЗАДАНИЕ.   </a:t>
            </a:r>
            <a:r>
              <a:rPr lang="ru-RU" sz="2400" b="1" i="1" u="sng" dirty="0" smtClean="0"/>
              <a:t>Составление  таблицы  истинности  для  функции  </a:t>
            </a:r>
            <a:r>
              <a:rPr lang="en-US" sz="2400" b="1" i="1" u="sng" dirty="0" smtClean="0"/>
              <a:t>F</a:t>
            </a:r>
            <a:endParaRPr lang="ru-RU" sz="2400" b="1" i="1" u="sng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00042"/>
            <a:ext cx="4774440" cy="571504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Group 154"/>
          <p:cNvGraphicFramePr>
            <a:graphicFrameLocks noGrp="1"/>
          </p:cNvGraphicFramePr>
          <p:nvPr/>
        </p:nvGraphicFramePr>
        <p:xfrm>
          <a:off x="285720" y="2571744"/>
          <a:ext cx="6723062" cy="2651760"/>
        </p:xfrm>
        <a:graphic>
          <a:graphicData uri="http://schemas.openxmlformats.org/drawingml/2006/table">
            <a:tbl>
              <a:tblPr/>
              <a:tblGrid>
                <a:gridCol w="805634"/>
                <a:gridCol w="806983"/>
                <a:gridCol w="1079576"/>
                <a:gridCol w="1064732"/>
                <a:gridCol w="1008055"/>
                <a:gridCol w="1092936"/>
                <a:gridCol w="865146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4282" y="1285860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столбиков  в  таблице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определяется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количеством  переменных  и операций с ними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643182"/>
            <a:ext cx="919163" cy="515528"/>
          </a:xfrm>
          <a:prstGeom prst="rect">
            <a:avLst/>
          </a:prstGeom>
          <a:noFill/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643182"/>
            <a:ext cx="928694" cy="505502"/>
          </a:xfrm>
          <a:prstGeom prst="rect">
            <a:avLst/>
          </a:prstGeom>
          <a:noFill/>
        </p:spPr>
      </p:pic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575468"/>
            <a:ext cx="285752" cy="596352"/>
          </a:xfrm>
          <a:prstGeom prst="rect">
            <a:avLst/>
          </a:prstGeom>
          <a:noFill/>
        </p:spPr>
      </p:pic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518673"/>
            <a:ext cx="285752" cy="653147"/>
          </a:xfrm>
          <a:prstGeom prst="rect">
            <a:avLst/>
          </a:prstGeom>
          <a:noFill/>
        </p:spPr>
      </p:pic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643182"/>
            <a:ext cx="214314" cy="460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100010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           </a:t>
            </a:r>
            <a:r>
              <a:rPr lang="ru-RU" sz="2400" b="1" dirty="0" smtClean="0">
                <a:solidFill>
                  <a:srgbClr val="002060"/>
                </a:solidFill>
              </a:rPr>
              <a:t>Формальная логика </a:t>
            </a:r>
            <a:r>
              <a:rPr lang="ru-RU" sz="2400" b="1" i="1" dirty="0" smtClean="0"/>
              <a:t>изучает только истинность  и  ложность высказываний.</a:t>
            </a:r>
            <a:endParaRPr lang="ru-RU" b="1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70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FF"/>
                </a:solidFill>
              </a:rPr>
              <a:t>             </a:t>
            </a:r>
            <a:r>
              <a:rPr lang="ru-RU" sz="2400" b="1" dirty="0" smtClean="0">
                <a:solidFill>
                  <a:srgbClr val="002060"/>
                </a:solidFill>
              </a:rPr>
              <a:t>Логическое высказывание </a:t>
            </a:r>
            <a:r>
              <a:rPr lang="ru-RU" sz="2400" dirty="0" smtClean="0"/>
              <a:t>– </a:t>
            </a:r>
            <a:r>
              <a:rPr lang="ru-RU" sz="2400" b="1" i="1" dirty="0" smtClean="0"/>
              <a:t>это повествовательное предложение, относительно которого можно однозначно сказать, истинно оно или ложно.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482587"/>
            <a:ext cx="67151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 i="1" dirty="0" smtClean="0"/>
              <a:t>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Результат   выполнения   </a:t>
            </a:r>
            <a:r>
              <a:rPr lang="ru-RU" sz="2400" b="1" i="1" dirty="0" smtClean="0"/>
              <a:t>логической операции   можно   представить   как истинность (1) или  ложность (0) некоторого высказывания.</a:t>
            </a:r>
            <a:endParaRPr lang="ru-RU" sz="2400" b="1" i="1" dirty="0" smtClean="0">
              <a:solidFill>
                <a:schemeClr val="accent2"/>
              </a:solidFill>
            </a:endParaRPr>
          </a:p>
          <a:p>
            <a:pPr algn="just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2"/>
                </a:solidFill>
              </a:rPr>
              <a:t>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Джордж Буль </a:t>
            </a:r>
            <a:r>
              <a:rPr lang="ru-RU" sz="2400" b="1" i="1" dirty="0" smtClean="0"/>
              <a:t>разработал основы алгебры, в которой используются только 0 и 1(алгебра логики, булева алгебра).</a:t>
            </a:r>
            <a:endParaRPr lang="ru-RU" sz="2400" b="1" i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428868"/>
            <a:ext cx="2285984" cy="3398337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</p:pic>
      <p:sp>
        <p:nvSpPr>
          <p:cNvPr id="7" name="TextBox 6"/>
          <p:cNvSpPr txBox="1"/>
          <p:nvPr/>
        </p:nvSpPr>
        <p:spPr>
          <a:xfrm>
            <a:off x="7500958" y="5857892"/>
            <a:ext cx="1152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Джордж</a:t>
            </a:r>
          </a:p>
          <a:p>
            <a:pPr algn="ctr"/>
            <a:r>
              <a:rPr lang="ru-RU" sz="2000" b="1" dirty="0" smtClean="0"/>
              <a:t>Буль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14282" y="428604"/>
            <a:ext cx="8643998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57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u="sng" dirty="0" smtClean="0"/>
              <a:t>Операция   НЕ</a:t>
            </a:r>
            <a:r>
              <a:rPr lang="en-US" sz="2400" b="1" i="1" u="sng" dirty="0" smtClean="0"/>
              <a:t> </a:t>
            </a:r>
            <a:r>
              <a:rPr lang="ru-RU" sz="2400" b="1" i="1" u="sng" dirty="0" smtClean="0"/>
              <a:t>  </a:t>
            </a:r>
            <a:r>
              <a:rPr lang="en-US" sz="2400" b="1" i="1" u="sng" dirty="0" smtClean="0"/>
              <a:t>(</a:t>
            </a:r>
            <a:r>
              <a:rPr lang="ru-RU" sz="2400" b="1" i="1" u="sng" dirty="0" smtClean="0"/>
              <a:t>инверсия)</a:t>
            </a:r>
            <a:endParaRPr lang="ru-RU" sz="2400" b="1" i="1" u="sng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2643182"/>
          <a:ext cx="2547934" cy="2114565"/>
        </p:xfrm>
        <a:graphic>
          <a:graphicData uri="http://schemas.openxmlformats.org/drawingml/2006/table">
            <a:tbl>
              <a:tblPr/>
              <a:tblGrid>
                <a:gridCol w="1273967"/>
                <a:gridCol w="1273967"/>
              </a:tblGrid>
              <a:tr h="7039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 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7067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9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4857760"/>
            <a:ext cx="29942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/>
              <a:t>таблица </a:t>
            </a:r>
            <a:r>
              <a:rPr lang="ru-RU" sz="2400" b="1" dirty="0" smtClean="0"/>
              <a:t> истинности </a:t>
            </a:r>
          </a:p>
          <a:p>
            <a:pPr algn="ctr">
              <a:defRPr/>
            </a:pPr>
            <a:r>
              <a:rPr lang="ru-RU" sz="2400" b="1" i="1" dirty="0" smtClean="0"/>
              <a:t>операции </a:t>
            </a:r>
            <a:r>
              <a:rPr lang="ru-RU" sz="2400" b="1" i="1" dirty="0"/>
              <a:t>НЕ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500042"/>
            <a:ext cx="9001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 i="1" dirty="0" smtClean="0"/>
              <a:t>   Если высказывание </a:t>
            </a:r>
            <a:r>
              <a:rPr lang="en-US" sz="2400" b="1" i="1" dirty="0" smtClean="0"/>
              <a:t>A </a:t>
            </a:r>
            <a:r>
              <a:rPr lang="ru-RU" sz="2400" b="1" i="1" dirty="0" smtClean="0"/>
              <a:t>истинно, то «не А» ложно, и наоборот.</a:t>
            </a:r>
            <a:endParaRPr lang="ru-RU" sz="24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0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Таблица истинности логического выражения Х </a:t>
            </a:r>
            <a:r>
              <a:rPr lang="ru-RU" sz="2400" b="1" i="1" dirty="0" smtClean="0"/>
              <a:t>– это таблица, где в левой части записываются все возможные комбинации</a:t>
            </a:r>
            <a:r>
              <a:rPr lang="en-US" sz="2400" b="1" i="1" dirty="0" smtClean="0"/>
              <a:t> </a:t>
            </a:r>
            <a:r>
              <a:rPr lang="ru-RU" sz="2400" b="1" i="1" dirty="0" smtClean="0"/>
              <a:t>значений исходных данных, а в правой – значение выражения Х для каждой комбинации.</a:t>
            </a:r>
            <a:endParaRPr lang="ru-RU" sz="24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2786058"/>
            <a:ext cx="4594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Обозначение  операции  НЕ:        ;</a:t>
            </a:r>
            <a:endParaRPr lang="ru-RU" sz="2400" b="1" i="1" dirty="0"/>
          </a:p>
        </p:txBody>
      </p:sp>
      <p:graphicFrame>
        <p:nvGraphicFramePr>
          <p:cNvPr id="120871" name="Object 39"/>
          <p:cNvGraphicFramePr>
            <a:graphicFrameLocks noChangeAspect="1"/>
          </p:cNvGraphicFramePr>
          <p:nvPr/>
        </p:nvGraphicFramePr>
        <p:xfrm>
          <a:off x="7358082" y="2786058"/>
          <a:ext cx="3810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3" imgW="164880" imgH="190440" progId="Equation.3">
                  <p:embed/>
                </p:oleObj>
              </mc:Choice>
              <mc:Fallback>
                <p:oleObj name="Формула" r:id="rId3" imgW="164880" imgH="19044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82" y="2786058"/>
                        <a:ext cx="381000" cy="43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8001024" y="2857496"/>
          <a:ext cx="6159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5" imgW="266400" imgH="164880" progId="Equation.3">
                  <p:embed/>
                </p:oleObj>
              </mc:Choice>
              <mc:Fallback>
                <p:oleObj name="Формула" r:id="rId5" imgW="266400" imgH="1648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24" y="2857496"/>
                        <a:ext cx="6159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57224" y="3429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071670" y="41433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071670" y="3429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28662" y="41433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428596" y="642918"/>
            <a:ext cx="7286676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/>
              <a:t>Операция   И</a:t>
            </a:r>
            <a:r>
              <a:rPr lang="en-US" sz="2400" b="1" i="1" u="sng" dirty="0" smtClean="0"/>
              <a:t> </a:t>
            </a:r>
            <a:r>
              <a:rPr lang="ru-RU" sz="2400" b="1" i="1" u="sng" dirty="0" smtClean="0"/>
              <a:t> </a:t>
            </a:r>
            <a:r>
              <a:rPr lang="en-US" sz="2400" b="1" i="1" u="sng" dirty="0" smtClean="0"/>
              <a:t>(</a:t>
            </a:r>
            <a:r>
              <a:rPr lang="ru-RU" sz="2400" b="1" i="1" u="sng" dirty="0" smtClean="0"/>
              <a:t>логическое  умножение  или  конъюнкция</a:t>
            </a:r>
            <a:r>
              <a:rPr lang="ru-RU" sz="2400" b="1" i="1" dirty="0" smtClean="0"/>
              <a:t>)</a:t>
            </a:r>
            <a:endParaRPr lang="ru-RU" sz="24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642918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 i="1" dirty="0" smtClean="0"/>
              <a:t>       Высказывание «</a:t>
            </a:r>
            <a:r>
              <a:rPr lang="en-US" sz="2400" b="1" i="1" dirty="0" smtClean="0"/>
              <a:t>A </a:t>
            </a:r>
            <a:r>
              <a:rPr lang="ru-RU" sz="2400" b="1" i="1" dirty="0" smtClean="0"/>
              <a:t>и </a:t>
            </a:r>
            <a:r>
              <a:rPr lang="en-US" sz="2400" b="1" i="1" dirty="0" smtClean="0"/>
              <a:t>B</a:t>
            </a:r>
            <a:r>
              <a:rPr lang="ru-RU" sz="2400" b="1" i="1" dirty="0" smtClean="0"/>
              <a:t>»</a:t>
            </a:r>
            <a:r>
              <a:rPr lang="en-US" sz="2400" b="1" i="1" dirty="0" smtClean="0"/>
              <a:t> </a:t>
            </a:r>
            <a:r>
              <a:rPr lang="ru-RU" sz="2400" b="1" i="1" dirty="0" smtClean="0"/>
              <a:t>истинно</a:t>
            </a:r>
            <a:r>
              <a:rPr lang="en-US" sz="2400" b="1" i="1" dirty="0" smtClean="0"/>
              <a:t> </a:t>
            </a:r>
            <a:r>
              <a:rPr lang="ru-RU" sz="2400" b="1" i="1" dirty="0" smtClean="0"/>
              <a:t>тогда и только тогда, когда А и </a:t>
            </a:r>
            <a:r>
              <a:rPr lang="en-US" sz="2400" b="1" i="1" dirty="0" smtClean="0"/>
              <a:t>B</a:t>
            </a:r>
            <a:r>
              <a:rPr lang="ru-RU" sz="2400" b="1" i="1" dirty="0" smtClean="0"/>
              <a:t> истинны одновременно.</a:t>
            </a:r>
            <a:endParaRPr lang="ru-RU" sz="2400" b="1" i="1" dirty="0"/>
          </a:p>
        </p:txBody>
      </p:sp>
      <p:graphicFrame>
        <p:nvGraphicFramePr>
          <p:cNvPr id="9" name="Group 203"/>
          <p:cNvGraphicFramePr>
            <a:graphicFrameLocks noGrp="1"/>
          </p:cNvGraphicFramePr>
          <p:nvPr/>
        </p:nvGraphicFramePr>
        <p:xfrm>
          <a:off x="357158" y="1643050"/>
          <a:ext cx="4332287" cy="3858768"/>
        </p:xfrm>
        <a:graphic>
          <a:graphicData uri="http://schemas.openxmlformats.org/drawingml/2006/table">
            <a:tbl>
              <a:tblPr/>
              <a:tblGrid>
                <a:gridCol w="1138237"/>
                <a:gridCol w="1174750"/>
                <a:gridCol w="2019300"/>
              </a:tblGrid>
              <a:tr h="568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 и 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568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3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072066" y="1643050"/>
            <a:ext cx="3866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/>
              <a:t>Обозначение  операции   И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86380" y="2143116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charset="0"/>
                <a:cs typeface="Arial" charset="0"/>
              </a:rPr>
              <a:t>A</a:t>
            </a:r>
            <a:r>
              <a:rPr lang="ru-RU" sz="2400" b="1" dirty="0" smtClean="0">
                <a:latin typeface="Arial" charset="0"/>
                <a:cs typeface="Arial" charset="0"/>
              </a:rPr>
              <a:t>+</a:t>
            </a:r>
            <a:r>
              <a:rPr lang="en-US" sz="2400" b="1" dirty="0" smtClean="0">
                <a:latin typeface="Arial" charset="0"/>
                <a:cs typeface="Arial" charset="0"/>
              </a:rPr>
              <a:t>B</a:t>
            </a:r>
            <a:r>
              <a:rPr lang="en-US" sz="2400" dirty="0" smtClean="0">
                <a:latin typeface="Arial" charset="0"/>
                <a:cs typeface="Arial" charset="0"/>
              </a:rPr>
              <a:t>, </a:t>
            </a:r>
            <a:r>
              <a:rPr lang="ru-RU" sz="2400" dirty="0" smtClean="0">
                <a:latin typeface="Arial" charset="0"/>
                <a:cs typeface="Arial" charset="0"/>
              </a:rPr>
              <a:t> </a:t>
            </a:r>
            <a:r>
              <a:rPr lang="en-US" sz="2400" b="1" dirty="0" smtClean="0">
                <a:latin typeface="Arial" charset="0"/>
                <a:cs typeface="Arial" charset="0"/>
              </a:rPr>
              <a:t>A </a:t>
            </a:r>
            <a:r>
              <a:rPr lang="en-US" sz="2400" b="1" dirty="0" smtClean="0">
                <a:latin typeface="Arial" charset="0"/>
                <a:cs typeface="Arial" charset="0"/>
                <a:sym typeface="Symbol" pitchFamily="18" charset="2"/>
              </a:rPr>
              <a:t> </a:t>
            </a:r>
            <a:r>
              <a:rPr lang="en-US" sz="2400" b="1" dirty="0" smtClean="0">
                <a:latin typeface="Arial" charset="0"/>
                <a:cs typeface="Arial" charset="0"/>
              </a:rPr>
              <a:t>B</a:t>
            </a:r>
            <a:r>
              <a:rPr lang="ru-RU" sz="2400" b="1" dirty="0" smtClean="0">
                <a:latin typeface="Arial" charset="0"/>
                <a:cs typeface="Arial" charset="0"/>
              </a:rPr>
              <a:t>,</a:t>
            </a:r>
            <a:r>
              <a:rPr lang="en-US" sz="2400" b="1" dirty="0" smtClean="0">
                <a:latin typeface="Arial" charset="0"/>
                <a:cs typeface="Arial" charset="0"/>
              </a:rPr>
              <a:t> A </a:t>
            </a:r>
            <a:r>
              <a:rPr lang="ru-RU" sz="2400" b="1" dirty="0" smtClean="0">
                <a:latin typeface="Arial" charset="0"/>
                <a:cs typeface="Arial" charset="0"/>
                <a:sym typeface="Symbol" pitchFamily="18" charset="2"/>
              </a:rPr>
              <a:t>или</a:t>
            </a:r>
            <a:r>
              <a:rPr lang="en-US" sz="2400" b="1" dirty="0" smtClean="0">
                <a:latin typeface="Arial" charset="0"/>
                <a:cs typeface="Arial" charset="0"/>
                <a:sym typeface="Symbol" pitchFamily="18" charset="2"/>
              </a:rPr>
              <a:t> </a:t>
            </a:r>
            <a:r>
              <a:rPr lang="en-US" sz="2400" b="1" dirty="0" smtClean="0">
                <a:latin typeface="Arial" charset="0"/>
                <a:cs typeface="Arial" charset="0"/>
              </a:rPr>
              <a:t>B</a:t>
            </a:r>
            <a:r>
              <a:rPr lang="ru-RU" sz="2400" b="1" dirty="0" smtClean="0">
                <a:latin typeface="Arial" charset="0"/>
                <a:cs typeface="Arial" charset="0"/>
              </a:rPr>
              <a:t>, </a:t>
            </a:r>
            <a:r>
              <a:rPr lang="en-US" sz="2400" dirty="0" smtClean="0">
                <a:latin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cs typeface="Arial" charset="0"/>
              </a:rPr>
            </a:br>
            <a:endParaRPr lang="ru-RU" sz="2400" dirty="0"/>
          </a:p>
        </p:txBody>
      </p:sp>
      <p:sp>
        <p:nvSpPr>
          <p:cNvPr id="13" name="Rectangle 35"/>
          <p:cNvSpPr>
            <a:spLocks noChangeArrowheads="1"/>
          </p:cNvSpPr>
          <p:nvPr/>
        </p:nvSpPr>
        <p:spPr bwMode="auto">
          <a:xfrm>
            <a:off x="714348" y="2285992"/>
            <a:ext cx="44966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800" dirty="0"/>
              <a:t>0</a:t>
            </a:r>
          </a:p>
        </p:txBody>
      </p:sp>
      <p:sp>
        <p:nvSpPr>
          <p:cNvPr id="14" name="Rectangle 35"/>
          <p:cNvSpPr>
            <a:spLocks noChangeArrowheads="1"/>
          </p:cNvSpPr>
          <p:nvPr/>
        </p:nvSpPr>
        <p:spPr bwMode="auto">
          <a:xfrm>
            <a:off x="714348" y="3000372"/>
            <a:ext cx="44966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800" dirty="0" smtClean="0"/>
              <a:t>0</a:t>
            </a:r>
            <a:endParaRPr lang="ru-RU" sz="3800" dirty="0"/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1857356" y="3571876"/>
            <a:ext cx="44966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800" dirty="0"/>
              <a:t>0</a:t>
            </a:r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857356" y="4214818"/>
            <a:ext cx="44966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800" dirty="0" smtClean="0"/>
              <a:t>1</a:t>
            </a:r>
            <a:endParaRPr lang="ru-RU" sz="3800" dirty="0"/>
          </a:p>
        </p:txBody>
      </p:sp>
      <p:sp>
        <p:nvSpPr>
          <p:cNvPr id="17" name="Rectangle 35"/>
          <p:cNvSpPr>
            <a:spLocks noChangeArrowheads="1"/>
          </p:cNvSpPr>
          <p:nvPr/>
        </p:nvSpPr>
        <p:spPr bwMode="auto">
          <a:xfrm>
            <a:off x="714348" y="3571876"/>
            <a:ext cx="44966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800" dirty="0" smtClean="0"/>
              <a:t>1</a:t>
            </a:r>
            <a:endParaRPr lang="ru-RU" sz="3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2285992"/>
            <a:ext cx="4187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0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1857356" y="300037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564357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таблица  истинности </a:t>
            </a:r>
          </a:p>
          <a:p>
            <a:pPr algn="ctr">
              <a:defRPr/>
            </a:pPr>
            <a:r>
              <a:rPr lang="ru-RU" sz="2400" b="1" i="1" dirty="0" smtClean="0"/>
              <a:t>операции  И</a:t>
            </a:r>
            <a:endParaRPr lang="ru-RU" sz="2400" b="1" i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6215082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Конъюнкция</a:t>
            </a:r>
            <a:r>
              <a:rPr lang="ru-RU" sz="2800" b="1" dirty="0" smtClean="0"/>
              <a:t> — соединение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714356"/>
            <a:ext cx="6929486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Операция ИЛИ</a:t>
            </a:r>
            <a:r>
              <a:rPr lang="en-US" sz="2800" b="1" i="1" dirty="0" smtClean="0"/>
              <a:t> (</a:t>
            </a:r>
            <a:r>
              <a:rPr lang="ru-RU" sz="2800" b="1" i="1" dirty="0" smtClean="0"/>
              <a:t>логическое   сложение,   дизъюнкция</a:t>
            </a:r>
            <a:endParaRPr lang="ru-RU" sz="2800" b="1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071678"/>
          <a:ext cx="4332287" cy="3200400"/>
        </p:xfrm>
        <a:graphic>
          <a:graphicData uri="http://schemas.openxmlformats.org/drawingml/2006/table">
            <a:tbl>
              <a:tblPr/>
              <a:tblGrid>
                <a:gridCol w="1138237"/>
                <a:gridCol w="1174750"/>
                <a:gridCol w="20193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 или </a:t>
                      </a: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2910" y="714356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Высказывание   «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истинно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тогда, когда  истинно  А или 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или  оба вместе.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642910" y="2714620"/>
            <a:ext cx="1566862" cy="565150"/>
            <a:chOff x="789" y="1935"/>
            <a:chExt cx="1237" cy="356"/>
          </a:xfrm>
        </p:grpSpPr>
        <p:sp>
          <p:nvSpPr>
            <p:cNvPr id="8" name="Rectangle 35"/>
            <p:cNvSpPr>
              <a:spLocks noChangeArrowheads="1"/>
            </p:cNvSpPr>
            <p:nvPr/>
          </p:nvSpPr>
          <p:spPr bwMode="auto">
            <a:xfrm>
              <a:off x="789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800" b="1" dirty="0"/>
                <a:t>0</a:t>
              </a:r>
            </a:p>
          </p:txBody>
        </p:sp>
        <p:sp>
          <p:nvSpPr>
            <p:cNvPr id="9" name="Rectangle 36"/>
            <p:cNvSpPr>
              <a:spLocks noChangeArrowheads="1"/>
            </p:cNvSpPr>
            <p:nvPr/>
          </p:nvSpPr>
          <p:spPr bwMode="auto">
            <a:xfrm>
              <a:off x="1671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800" b="1" dirty="0"/>
                <a:t>0</a:t>
              </a:r>
            </a:p>
          </p:txBody>
        </p:sp>
      </p:grpSp>
      <p:grpSp>
        <p:nvGrpSpPr>
          <p:cNvPr id="10" name="Group 37"/>
          <p:cNvGrpSpPr>
            <a:grpSpLocks/>
          </p:cNvGrpSpPr>
          <p:nvPr/>
        </p:nvGrpSpPr>
        <p:grpSpPr bwMode="auto">
          <a:xfrm>
            <a:off x="642910" y="3429000"/>
            <a:ext cx="1566862" cy="565150"/>
            <a:chOff x="789" y="1935"/>
            <a:chExt cx="1237" cy="356"/>
          </a:xfrm>
        </p:grpSpPr>
        <p:sp>
          <p:nvSpPr>
            <p:cNvPr id="11" name="Rectangle 38"/>
            <p:cNvSpPr>
              <a:spLocks noChangeArrowheads="1"/>
            </p:cNvSpPr>
            <p:nvPr/>
          </p:nvSpPr>
          <p:spPr bwMode="auto">
            <a:xfrm>
              <a:off x="789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800" b="1" dirty="0"/>
                <a:t>0</a:t>
              </a:r>
            </a:p>
          </p:txBody>
        </p:sp>
        <p:sp>
          <p:nvSpPr>
            <p:cNvPr id="12" name="Rectangle 39"/>
            <p:cNvSpPr>
              <a:spLocks noChangeArrowheads="1"/>
            </p:cNvSpPr>
            <p:nvPr/>
          </p:nvSpPr>
          <p:spPr bwMode="auto">
            <a:xfrm>
              <a:off x="1671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800" b="1" dirty="0"/>
                <a:t>1</a:t>
              </a:r>
              <a:endParaRPr lang="ru-RU" sz="3800" b="1" dirty="0"/>
            </a:p>
          </p:txBody>
        </p:sp>
      </p:grpSp>
      <p:grpSp>
        <p:nvGrpSpPr>
          <p:cNvPr id="14" name="Group 40"/>
          <p:cNvGrpSpPr>
            <a:grpSpLocks/>
          </p:cNvGrpSpPr>
          <p:nvPr/>
        </p:nvGrpSpPr>
        <p:grpSpPr bwMode="auto">
          <a:xfrm>
            <a:off x="642910" y="4000504"/>
            <a:ext cx="1566863" cy="565150"/>
            <a:chOff x="789" y="1935"/>
            <a:chExt cx="1237" cy="356"/>
          </a:xfrm>
        </p:grpSpPr>
        <p:sp>
          <p:nvSpPr>
            <p:cNvPr id="15" name="Rectangle 41"/>
            <p:cNvSpPr>
              <a:spLocks noChangeArrowheads="1"/>
            </p:cNvSpPr>
            <p:nvPr/>
          </p:nvSpPr>
          <p:spPr bwMode="auto">
            <a:xfrm>
              <a:off x="789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800" b="1" dirty="0"/>
                <a:t>1</a:t>
              </a:r>
              <a:endParaRPr lang="ru-RU" sz="3800" b="1" dirty="0"/>
            </a:p>
          </p:txBody>
        </p:sp>
        <p:sp>
          <p:nvSpPr>
            <p:cNvPr id="16" name="Rectangle 42"/>
            <p:cNvSpPr>
              <a:spLocks noChangeArrowheads="1"/>
            </p:cNvSpPr>
            <p:nvPr/>
          </p:nvSpPr>
          <p:spPr bwMode="auto">
            <a:xfrm>
              <a:off x="1671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800" b="1" dirty="0"/>
                <a:t>0</a:t>
              </a:r>
            </a:p>
          </p:txBody>
        </p:sp>
      </p:grpSp>
      <p:grpSp>
        <p:nvGrpSpPr>
          <p:cNvPr id="17" name="Group 43"/>
          <p:cNvGrpSpPr>
            <a:grpSpLocks/>
          </p:cNvGrpSpPr>
          <p:nvPr/>
        </p:nvGrpSpPr>
        <p:grpSpPr bwMode="auto">
          <a:xfrm>
            <a:off x="642910" y="4643446"/>
            <a:ext cx="1566863" cy="565150"/>
            <a:chOff x="789" y="1935"/>
            <a:chExt cx="1237" cy="356"/>
          </a:xfrm>
        </p:grpSpPr>
        <p:sp>
          <p:nvSpPr>
            <p:cNvPr id="18" name="Rectangle 44"/>
            <p:cNvSpPr>
              <a:spLocks noChangeArrowheads="1"/>
            </p:cNvSpPr>
            <p:nvPr/>
          </p:nvSpPr>
          <p:spPr bwMode="auto">
            <a:xfrm>
              <a:off x="789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800" b="1" dirty="0"/>
                <a:t>1</a:t>
              </a:r>
              <a:endParaRPr lang="ru-RU" sz="3800" b="1" dirty="0"/>
            </a:p>
          </p:txBody>
        </p:sp>
        <p:sp>
          <p:nvSpPr>
            <p:cNvPr id="19" name="Rectangle 45"/>
            <p:cNvSpPr>
              <a:spLocks noChangeArrowheads="1"/>
            </p:cNvSpPr>
            <p:nvPr/>
          </p:nvSpPr>
          <p:spPr bwMode="auto">
            <a:xfrm>
              <a:off x="1671" y="1935"/>
              <a:ext cx="355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800" b="1"/>
                <a:t>1</a:t>
              </a:r>
              <a:endParaRPr lang="ru-RU" sz="3800" b="1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5000628" y="2357430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Обозначение</a:t>
            </a:r>
          </a:p>
          <a:p>
            <a:r>
              <a:rPr lang="ru-RU" sz="2400" b="1" i="1" dirty="0" smtClean="0"/>
              <a:t>  операции:  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3357562"/>
            <a:ext cx="2071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cs typeface="Arial" charset="0"/>
              </a:rPr>
              <a:t>A</a:t>
            </a:r>
            <a:r>
              <a:rPr lang="ru-RU" sz="2800" b="1" dirty="0" smtClean="0">
                <a:cs typeface="Arial" charset="0"/>
              </a:rPr>
              <a:t>+</a:t>
            </a:r>
            <a:r>
              <a:rPr lang="en-US" sz="2800" b="1" dirty="0" smtClean="0">
                <a:cs typeface="Arial" charset="0"/>
              </a:rPr>
              <a:t>B</a:t>
            </a:r>
            <a:r>
              <a:rPr lang="en-US" sz="2800" dirty="0" smtClean="0">
                <a:cs typeface="Arial" charset="0"/>
              </a:rPr>
              <a:t>,</a:t>
            </a:r>
            <a:r>
              <a:rPr lang="ru-RU" sz="2800" dirty="0" smtClean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b="1" dirty="0" smtClean="0">
                <a:cs typeface="Arial" charset="0"/>
              </a:rPr>
              <a:t>A </a:t>
            </a:r>
            <a:r>
              <a:rPr lang="en-US" sz="2800" b="1" dirty="0" smtClean="0">
                <a:cs typeface="Arial" charset="0"/>
                <a:sym typeface="Symbol" pitchFamily="18" charset="2"/>
              </a:rPr>
              <a:t> </a:t>
            </a:r>
            <a:r>
              <a:rPr lang="en-US" sz="2800" b="1" dirty="0" smtClean="0">
                <a:cs typeface="Arial" charset="0"/>
              </a:rPr>
              <a:t>B</a:t>
            </a:r>
            <a:r>
              <a:rPr lang="en-US" sz="2800" dirty="0" smtClean="0">
                <a:cs typeface="Arial" charset="0"/>
              </a:rPr>
              <a:t/>
            </a:r>
            <a:br>
              <a:rPr lang="en-US" sz="2800" dirty="0" smtClean="0">
                <a:cs typeface="Arial" charset="0"/>
              </a:rPr>
            </a:b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929454" y="2786058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cs typeface="Arial" charset="0"/>
              </a:rPr>
              <a:t>A</a:t>
            </a:r>
            <a:r>
              <a:rPr lang="ru-RU" sz="2800" b="1" dirty="0" smtClean="0">
                <a:cs typeface="Arial" charset="0"/>
              </a:rPr>
              <a:t>  или  </a:t>
            </a:r>
            <a:r>
              <a:rPr lang="en-US" sz="2800" b="1" dirty="0" smtClean="0">
                <a:cs typeface="Arial" charset="0"/>
              </a:rPr>
              <a:t>B</a:t>
            </a:r>
            <a:endParaRPr lang="ru-RU" sz="2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958798" y="6215082"/>
            <a:ext cx="5185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Дизъюнкция</a:t>
            </a:r>
            <a:r>
              <a:rPr 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/>
              <a:t>— </a:t>
            </a:r>
            <a:r>
              <a:rPr lang="ru-RU" sz="2800" b="1" dirty="0" smtClean="0"/>
              <a:t>разъединение </a:t>
            </a:r>
            <a:endParaRPr lang="ru-RU" sz="28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5429264"/>
            <a:ext cx="4429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таблица  истинности </a:t>
            </a:r>
          </a:p>
          <a:p>
            <a:pPr algn="ctr">
              <a:defRPr/>
            </a:pPr>
            <a:r>
              <a:rPr lang="ru-RU" sz="2400" b="1" i="1" dirty="0" smtClean="0"/>
              <a:t>операции  ИЛИ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00232" y="571480"/>
            <a:ext cx="5786478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6778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/>
              <a:t>Операция   Импликация  («если …, то …»)</a:t>
            </a:r>
            <a:endParaRPr lang="ru-RU" sz="2800" b="1" i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571480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ru-RU" sz="2400" b="1" i="1" dirty="0" smtClean="0"/>
              <a:t>Высказывание «</a:t>
            </a:r>
            <a:r>
              <a:rPr lang="en-US" sz="2400" b="1" i="1" dirty="0" smtClean="0"/>
              <a:t>A </a:t>
            </a:r>
            <a:r>
              <a:rPr lang="en-US" sz="2400" b="1" i="1" dirty="0" smtClean="0">
                <a:sym typeface="Symbol" pitchFamily="18" charset="2"/>
              </a:rPr>
              <a:t></a:t>
            </a:r>
            <a:r>
              <a:rPr lang="ru-RU" sz="2400" b="1" i="1" dirty="0" smtClean="0"/>
              <a:t> </a:t>
            </a:r>
            <a:r>
              <a:rPr lang="en-US" sz="2400" b="1" i="1" dirty="0" smtClean="0"/>
              <a:t>B</a:t>
            </a:r>
            <a:r>
              <a:rPr lang="ru-RU" sz="2400" b="1" i="1" dirty="0" smtClean="0"/>
              <a:t>»</a:t>
            </a:r>
            <a:r>
              <a:rPr lang="en-US" sz="2400" b="1" i="1" dirty="0" smtClean="0"/>
              <a:t> </a:t>
            </a:r>
            <a:r>
              <a:rPr lang="ru-RU" sz="2400" b="1" i="1" dirty="0" smtClean="0"/>
              <a:t>истинно, если не исключено,  что  из  А  следует  </a:t>
            </a:r>
            <a:r>
              <a:rPr lang="en-US" sz="2400" b="1" i="1" dirty="0" smtClean="0"/>
              <a:t>B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  <p:graphicFrame>
        <p:nvGraphicFramePr>
          <p:cNvPr id="7" name="Group 68"/>
          <p:cNvGraphicFramePr>
            <a:graphicFrameLocks noGrp="1"/>
          </p:cNvGraphicFramePr>
          <p:nvPr/>
        </p:nvGraphicFramePr>
        <p:xfrm>
          <a:off x="357158" y="1928802"/>
          <a:ext cx="4332287" cy="2895600"/>
        </p:xfrm>
        <a:graphic>
          <a:graphicData uri="http://schemas.openxmlformats.org/drawingml/2006/table">
            <a:tbl>
              <a:tblPr/>
              <a:tblGrid>
                <a:gridCol w="1138237"/>
                <a:gridCol w="1174750"/>
                <a:gridCol w="20193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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929190" y="2285992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Обозначение</a:t>
            </a:r>
          </a:p>
          <a:p>
            <a:r>
              <a:rPr lang="ru-RU" sz="2400" b="1" i="1" dirty="0" smtClean="0"/>
              <a:t>  операции: 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15206" y="2643182"/>
            <a:ext cx="1207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dirty="0" smtClean="0">
                <a:latin typeface="Arial" charset="0"/>
              </a:rPr>
              <a:t>А </a:t>
            </a:r>
            <a:r>
              <a:rPr lang="en-US" sz="2400" b="1" dirty="0" smtClean="0">
                <a:latin typeface="Arial" charset="0"/>
                <a:sym typeface="Symbol" pitchFamily="18" charset="2"/>
              </a:rPr>
              <a:t></a:t>
            </a:r>
            <a:r>
              <a:rPr lang="ru-RU" sz="2800" b="1" dirty="0" smtClean="0">
                <a:latin typeface="Arial" charset="0"/>
              </a:rPr>
              <a:t> </a:t>
            </a:r>
            <a:r>
              <a:rPr lang="en-US" sz="2800" b="1" dirty="0" smtClean="0">
                <a:latin typeface="Arial" charset="0"/>
              </a:rPr>
              <a:t>B</a:t>
            </a:r>
            <a:endParaRPr lang="ru-RU" sz="2800" b="1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14414" y="571480"/>
            <a:ext cx="6858048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707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 smtClean="0"/>
              <a:t>Операция  Эквивалентность </a:t>
            </a:r>
            <a:r>
              <a:rPr lang="ru-RU" sz="2800" b="1" i="1" dirty="0" smtClean="0"/>
              <a:t>(«тогда и только тогда,..»)</a:t>
            </a:r>
            <a:endParaRPr lang="ru-RU" sz="2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714356"/>
            <a:ext cx="6795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/>
              <a:t>Эквивалентность («тогда и только тогда, …»)</a:t>
            </a:r>
            <a:endParaRPr lang="ru-RU" sz="2400" b="1" i="1" dirty="0"/>
          </a:p>
        </p:txBody>
      </p:sp>
      <p:graphicFrame>
        <p:nvGraphicFramePr>
          <p:cNvPr id="6" name="Group 56"/>
          <p:cNvGraphicFramePr>
            <a:graphicFrameLocks noGrp="1"/>
          </p:cNvGraphicFramePr>
          <p:nvPr/>
        </p:nvGraphicFramePr>
        <p:xfrm>
          <a:off x="285720" y="1785926"/>
          <a:ext cx="4332287" cy="3200400"/>
        </p:xfrm>
        <a:graphic>
          <a:graphicData uri="http://schemas.openxmlformats.org/drawingml/2006/table">
            <a:tbl>
              <a:tblPr/>
              <a:tblGrid>
                <a:gridCol w="1138237"/>
                <a:gridCol w="1174750"/>
                <a:gridCol w="20193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</a:t>
                      </a: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929190" y="2285992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Обозначение</a:t>
            </a:r>
          </a:p>
          <a:p>
            <a:r>
              <a:rPr lang="ru-RU" sz="2400" b="1" i="1" dirty="0" smtClean="0"/>
              <a:t>  операции: 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2643182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i="1" dirty="0" smtClean="0">
                <a:latin typeface="Arial" charset="0"/>
              </a:rPr>
              <a:t>А </a:t>
            </a:r>
            <a:r>
              <a:rPr lang="ru-RU" sz="2400" b="1" i="1" dirty="0" smtClean="0">
                <a:latin typeface="Arial" charset="0"/>
                <a:sym typeface="Symbol" pitchFamily="18" charset="2"/>
              </a:rPr>
              <a:t></a:t>
            </a:r>
            <a:r>
              <a:rPr lang="ru-RU" sz="2800" b="1" i="1" dirty="0" smtClean="0">
                <a:latin typeface="Arial" charset="0"/>
              </a:rPr>
              <a:t> </a:t>
            </a:r>
            <a:r>
              <a:rPr lang="en-US" sz="2800" b="1" i="1" dirty="0" smtClean="0">
                <a:latin typeface="Arial" charset="0"/>
              </a:rPr>
              <a:t>B</a:t>
            </a:r>
            <a:endParaRPr lang="ru-RU" sz="2800" b="1" i="1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1538" y="571480"/>
            <a:ext cx="4071966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8718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/>
              <a:t>Составление  таблицы  истинности  для  функции  </a:t>
            </a:r>
            <a:r>
              <a:rPr lang="en-US" sz="2800" b="1" i="1" u="sng" dirty="0" smtClean="0"/>
              <a:t>F</a:t>
            </a:r>
            <a:endParaRPr lang="ru-RU" sz="2800" b="1" i="1" u="sng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571480"/>
            <a:ext cx="3901614" cy="714380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952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Group 154"/>
          <p:cNvGraphicFramePr>
            <a:graphicFrameLocks noGrp="1"/>
          </p:cNvGraphicFramePr>
          <p:nvPr/>
        </p:nvGraphicFramePr>
        <p:xfrm>
          <a:off x="500034" y="2786058"/>
          <a:ext cx="6723063" cy="3023616"/>
        </p:xfrm>
        <a:graphic>
          <a:graphicData uri="http://schemas.openxmlformats.org/drawingml/2006/table">
            <a:tbl>
              <a:tblPr/>
              <a:tblGrid>
                <a:gridCol w="947738"/>
                <a:gridCol w="949325"/>
                <a:gridCol w="1270000"/>
                <a:gridCol w="1252537"/>
                <a:gridCol w="1185863"/>
                <a:gridCol w="11176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v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  <a:endParaRPr kumimoji="0" lang="ru-RU" sz="3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928934"/>
            <a:ext cx="285752" cy="646048"/>
          </a:xfrm>
          <a:prstGeom prst="rect">
            <a:avLst/>
          </a:prstGeom>
          <a:noFill/>
        </p:spPr>
      </p:pic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952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2928934"/>
            <a:ext cx="309107" cy="642943"/>
          </a:xfrm>
          <a:prstGeom prst="rect">
            <a:avLst/>
          </a:prstGeom>
          <a:noFill/>
        </p:spPr>
      </p:pic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952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844" y="1500174"/>
            <a:ext cx="69603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столбиков в таблице определяется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количеством  переменных  и операций с ними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57224" y="571480"/>
            <a:ext cx="3571900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/>
              <a:t>Составление  таблицы  истинности  для  функции  </a:t>
            </a:r>
            <a:r>
              <a:rPr lang="en-US" sz="2800" b="1" i="1" u="sng" dirty="0" smtClean="0"/>
              <a:t>G</a:t>
            </a:r>
            <a:endParaRPr lang="ru-RU" sz="2800" b="1" i="1" u="sng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642918"/>
            <a:ext cx="3429024" cy="643716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952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Group 154"/>
          <p:cNvGraphicFramePr>
            <a:graphicFrameLocks noGrp="1"/>
          </p:cNvGraphicFramePr>
          <p:nvPr/>
        </p:nvGraphicFramePr>
        <p:xfrm>
          <a:off x="500034" y="2786058"/>
          <a:ext cx="6723063" cy="3023616"/>
        </p:xfrm>
        <a:graphic>
          <a:graphicData uri="http://schemas.openxmlformats.org/drawingml/2006/table">
            <a:tbl>
              <a:tblPr/>
              <a:tblGrid>
                <a:gridCol w="947738"/>
                <a:gridCol w="949325"/>
                <a:gridCol w="1270000"/>
                <a:gridCol w="1252537"/>
                <a:gridCol w="1185863"/>
                <a:gridCol w="11176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v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</a:t>
                      </a:r>
                      <a:endParaRPr kumimoji="0" lang="ru-RU" sz="3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000371"/>
            <a:ext cx="785818" cy="575529"/>
          </a:xfrm>
          <a:prstGeom prst="rect">
            <a:avLst/>
          </a:prstGeom>
          <a:noFill/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0" y="952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7" y="3071810"/>
            <a:ext cx="1021411" cy="500066"/>
          </a:xfrm>
          <a:prstGeom prst="rect">
            <a:avLst/>
          </a:prstGeom>
          <a:noFill/>
        </p:spPr>
      </p:pic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2844" y="1500174"/>
            <a:ext cx="721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столбиков  в  таблице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определяется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количеством  переменных  и операций с ними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532</Words>
  <Application>Microsoft Office PowerPoint</Application>
  <PresentationFormat>Экран (4:3)</PresentationFormat>
  <Paragraphs>208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Формула</vt:lpstr>
      <vt:lpstr>Логические  операции. Составление  таблиц  истинности.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Логические  операции</dc:title>
  <dc:creator>User</dc:creator>
  <cp:lastModifiedBy>олег</cp:lastModifiedBy>
  <cp:revision>27</cp:revision>
  <dcterms:created xsi:type="dcterms:W3CDTF">2017-02-21T18:10:45Z</dcterms:created>
  <dcterms:modified xsi:type="dcterms:W3CDTF">2021-11-08T12:12:37Z</dcterms:modified>
</cp:coreProperties>
</file>