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0" r:id="rId1"/>
  </p:sldMasterIdLst>
  <p:notesMasterIdLst>
    <p:notesMasterId r:id="rId24"/>
  </p:notesMasterIdLst>
  <p:sldIdLst>
    <p:sldId id="256" r:id="rId2"/>
    <p:sldId id="258" r:id="rId3"/>
    <p:sldId id="257" r:id="rId4"/>
    <p:sldId id="260" r:id="rId5"/>
    <p:sldId id="259" r:id="rId6"/>
    <p:sldId id="293" r:id="rId7"/>
    <p:sldId id="294" r:id="rId8"/>
    <p:sldId id="297" r:id="rId9"/>
    <p:sldId id="295" r:id="rId10"/>
    <p:sldId id="298" r:id="rId11"/>
    <p:sldId id="299" r:id="rId12"/>
    <p:sldId id="292" r:id="rId13"/>
    <p:sldId id="262" r:id="rId14"/>
    <p:sldId id="271" r:id="rId15"/>
    <p:sldId id="303" r:id="rId16"/>
    <p:sldId id="304" r:id="rId17"/>
    <p:sldId id="302" r:id="rId18"/>
    <p:sldId id="301" r:id="rId19"/>
    <p:sldId id="272" r:id="rId20"/>
    <p:sldId id="274" r:id="rId21"/>
    <p:sldId id="300" r:id="rId22"/>
    <p:sldId id="305"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введение" id="{4A6FC120-C3BD-4256-8306-8ADFE7BE6248}">
          <p14:sldIdLst>
            <p14:sldId id="256"/>
            <p14:sldId id="258"/>
            <p14:sldId id="257"/>
          </p14:sldIdLst>
        </p14:section>
        <p14:section name="Резюме" id="{E84A5544-81BA-4C07-B75B-0689BD62B6B1}">
          <p14:sldIdLst>
            <p14:sldId id="260"/>
            <p14:sldId id="259"/>
            <p14:sldId id="293"/>
            <p14:sldId id="294"/>
            <p14:sldId id="297"/>
            <p14:sldId id="295"/>
            <p14:sldId id="298"/>
            <p14:sldId id="299"/>
            <p14:sldId id="292"/>
          </p14:sldIdLst>
        </p14:section>
        <p14:section name="Материальные ресурсы" id="{8A890B6B-3269-4766-A7AF-BA15BAC2C83D}">
          <p14:sldIdLst>
            <p14:sldId id="262"/>
            <p14:sldId id="271"/>
            <p14:sldId id="303"/>
            <p14:sldId id="304"/>
            <p14:sldId id="302"/>
            <p14:sldId id="301"/>
            <p14:sldId id="272"/>
            <p14:sldId id="274"/>
            <p14:sldId id="300"/>
            <p14:sldId id="305"/>
          </p14:sldIdLst>
        </p14:section>
        <p14:section name="Анализ рисков" id="{DF66ACF5-D104-47C6-AC0B-914545344BA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50" autoAdjust="0"/>
    <p:restoredTop sz="94660"/>
  </p:normalViewPr>
  <p:slideViewPr>
    <p:cSldViewPr snapToGrid="0">
      <p:cViewPr varScale="1">
        <p:scale>
          <a:sx n="121" d="100"/>
          <a:sy n="121" d="100"/>
        </p:scale>
        <p:origin x="252" y="90"/>
      </p:cViewPr>
      <p:guideLst/>
    </p:cSldViewPr>
  </p:slideViewPr>
  <p:notesTextViewPr>
    <p:cViewPr>
      <p:scale>
        <a:sx n="1" d="1"/>
        <a:sy n="1" d="1"/>
      </p:scale>
      <p:origin x="0" y="0"/>
    </p:cViewPr>
  </p:notesTextViewPr>
  <p:notesViewPr>
    <p:cSldViewPr snapToGrid="0">
      <p:cViewPr varScale="1">
        <p:scale>
          <a:sx n="70" d="100"/>
          <a:sy n="70" d="100"/>
        </p:scale>
        <p:origin x="324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_rels/data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slide" Target="../slides/slide2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73F3FF-1FA0-4EE6-95E3-D2B8506AADD3}"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ru-RU"/>
        </a:p>
      </dgm:t>
    </dgm:pt>
    <dgm:pt modelId="{F7F8A5F7-AC11-4AC2-89DA-191AADFD4D49}">
      <dgm:prSet phldrT="[Текст]"/>
      <dgm:spPr/>
      <dgm:t>
        <a:bodyPr/>
        <a:lstStyle/>
        <a:p>
          <a:r>
            <a:rPr lang="ru-RU" dirty="0"/>
            <a:t>Создание муляжей наград</a:t>
          </a:r>
        </a:p>
      </dgm:t>
    </dgm:pt>
    <dgm:pt modelId="{7D261970-5646-4F46-9C9D-14E35D8A4AB2}" type="parTrans" cxnId="{1AB11E1F-71FB-431A-AC65-7C0DA0774167}">
      <dgm:prSet/>
      <dgm:spPr/>
      <dgm:t>
        <a:bodyPr/>
        <a:lstStyle/>
        <a:p>
          <a:endParaRPr lang="ru-RU"/>
        </a:p>
      </dgm:t>
    </dgm:pt>
    <dgm:pt modelId="{947EDB6E-D33B-406B-93C6-8C2746C4F19A}" type="sibTrans" cxnId="{1AB11E1F-71FB-431A-AC65-7C0DA0774167}">
      <dgm:prSet/>
      <dgm:spPr/>
      <dgm:t>
        <a:bodyPr/>
        <a:lstStyle/>
        <a:p>
          <a:endParaRPr lang="ru-RU"/>
        </a:p>
      </dgm:t>
    </dgm:pt>
    <dgm:pt modelId="{E9941A45-3492-4B89-B3AF-233E5475B2D1}">
      <dgm:prSet phldrT="[Текст]" custT="1"/>
      <dgm:spPr/>
      <dgm:t>
        <a:bodyPr/>
        <a:lstStyle/>
        <a:p>
          <a:r>
            <a:rPr lang="ru-RU" sz="2000" dirty="0"/>
            <a:t> О</a:t>
          </a:r>
          <a:r>
            <a:rPr lang="ru-RU" sz="1400" dirty="0"/>
            <a:t>беспечение киностудий, театров, реконструкторов музеев, патриотических клубов качественными муляжами воинских наград и знаков различия</a:t>
          </a:r>
        </a:p>
      </dgm:t>
    </dgm:pt>
    <dgm:pt modelId="{B762548A-3A07-4B37-8D04-56EBF6D0528F}" type="parTrans" cxnId="{C08848A1-7223-4616-9975-AF7D225B35BB}">
      <dgm:prSet/>
      <dgm:spPr/>
      <dgm:t>
        <a:bodyPr/>
        <a:lstStyle/>
        <a:p>
          <a:endParaRPr lang="ru-RU"/>
        </a:p>
      </dgm:t>
    </dgm:pt>
    <dgm:pt modelId="{4F8AFD8A-78CC-413A-B0F7-A7F7A67F2655}" type="sibTrans" cxnId="{C08848A1-7223-4616-9975-AF7D225B35BB}">
      <dgm:prSet/>
      <dgm:spPr/>
      <dgm:t>
        <a:bodyPr/>
        <a:lstStyle/>
        <a:p>
          <a:endParaRPr lang="ru-RU"/>
        </a:p>
      </dgm:t>
    </dgm:pt>
    <dgm:pt modelId="{2380EF6A-D616-43E5-A9DA-6CADD6C36698}">
      <dgm:prSet phldrT="[Текст]" custT="1"/>
      <dgm:spPr/>
      <dgm:t>
        <a:bodyPr/>
        <a:lstStyle/>
        <a:p>
          <a:r>
            <a:rPr lang="ru-RU" sz="1600" dirty="0"/>
            <a:t>Показать возможность обеспечения достоверных, качественных, исторически точных муляжах воинских орденов, медалей и т.д.</a:t>
          </a:r>
        </a:p>
      </dgm:t>
    </dgm:pt>
    <dgm:pt modelId="{0A58E8E2-90E0-48C7-8AD9-AFBC94A737FE}" type="parTrans" cxnId="{41FE1469-674D-48C4-B9AA-A7B935643FBB}">
      <dgm:prSet/>
      <dgm:spPr/>
      <dgm:t>
        <a:bodyPr/>
        <a:lstStyle/>
        <a:p>
          <a:endParaRPr lang="ru-RU"/>
        </a:p>
      </dgm:t>
    </dgm:pt>
    <dgm:pt modelId="{920C4730-EC12-4E6F-B167-24F8BEC95BBA}" type="sibTrans" cxnId="{41FE1469-674D-48C4-B9AA-A7B935643FBB}">
      <dgm:prSet/>
      <dgm:spPr/>
      <dgm:t>
        <a:bodyPr/>
        <a:lstStyle/>
        <a:p>
          <a:endParaRPr lang="ru-RU"/>
        </a:p>
      </dgm:t>
    </dgm:pt>
    <dgm:pt modelId="{F3D44909-4088-43D8-B40A-C0BC5E2C76DE}">
      <dgm:prSet phldrT="[Текст]" custT="1"/>
      <dgm:spPr/>
      <dgm:t>
        <a:bodyPr/>
        <a:lstStyle/>
        <a:p>
          <a:r>
            <a:rPr lang="ru-RU" sz="1600" dirty="0"/>
            <a:t>Проанализировать проблемы, с которыми можно столкнуться при налаживание производства и логистики предприятия</a:t>
          </a:r>
        </a:p>
      </dgm:t>
    </dgm:pt>
    <dgm:pt modelId="{275916C5-0EE9-4BE1-B819-AF07120A628C}" type="parTrans" cxnId="{6BA4B920-4DB7-437B-A1D5-D5FF76B3EA4E}">
      <dgm:prSet/>
      <dgm:spPr/>
      <dgm:t>
        <a:bodyPr/>
        <a:lstStyle/>
        <a:p>
          <a:endParaRPr lang="ru-RU"/>
        </a:p>
      </dgm:t>
    </dgm:pt>
    <dgm:pt modelId="{B16B2698-0976-499E-91EB-20AE0BF94912}" type="sibTrans" cxnId="{6BA4B920-4DB7-437B-A1D5-D5FF76B3EA4E}">
      <dgm:prSet/>
      <dgm:spPr/>
      <dgm:t>
        <a:bodyPr/>
        <a:lstStyle/>
        <a:p>
          <a:endParaRPr lang="ru-RU"/>
        </a:p>
      </dgm:t>
    </dgm:pt>
    <dgm:pt modelId="{C97FB795-A4F6-47D8-B9E1-DFF2106FA8DC}">
      <dgm:prSet phldrT="[Текст]" phldr="1"/>
      <dgm:spPr/>
      <dgm:t>
        <a:bodyPr/>
        <a:lstStyle/>
        <a:p>
          <a:endParaRPr lang="ru-RU" dirty="0"/>
        </a:p>
      </dgm:t>
    </dgm:pt>
    <dgm:pt modelId="{328ADA4B-6258-4DD5-AF7A-CCAF12441EFE}" type="parTrans" cxnId="{E93E72BE-E1E3-4600-A4A3-C578594CB75B}">
      <dgm:prSet/>
      <dgm:spPr/>
      <dgm:t>
        <a:bodyPr/>
        <a:lstStyle/>
        <a:p>
          <a:endParaRPr lang="ru-RU"/>
        </a:p>
      </dgm:t>
    </dgm:pt>
    <dgm:pt modelId="{571CE246-A026-44AF-9A53-BC13497A121F}" type="sibTrans" cxnId="{E93E72BE-E1E3-4600-A4A3-C578594CB75B}">
      <dgm:prSet/>
      <dgm:spPr/>
      <dgm:t>
        <a:bodyPr/>
        <a:lstStyle/>
        <a:p>
          <a:endParaRPr lang="ru-RU"/>
        </a:p>
      </dgm:t>
    </dgm:pt>
    <dgm:pt modelId="{CCBB4E42-FE6E-487B-B14F-11E8F8E2E612}">
      <dgm:prSet custT="1"/>
      <dgm:spPr/>
      <dgm:t>
        <a:bodyPr/>
        <a:lstStyle/>
        <a:p>
          <a:r>
            <a:rPr lang="ru-RU" sz="2000" dirty="0"/>
            <a:t>Изучить номенклатуру производимых наград </a:t>
          </a:r>
          <a:r>
            <a:rPr lang="ru-RU" sz="2000" dirty="0" err="1"/>
            <a:t>наград</a:t>
          </a:r>
          <a:endParaRPr lang="ru-RU" sz="2000" dirty="0"/>
        </a:p>
      </dgm:t>
    </dgm:pt>
    <dgm:pt modelId="{0F0E04A9-2AA3-41F8-9A31-7CEB0733D2AF}" type="parTrans" cxnId="{8C06A430-80A2-4FE3-ADE9-53CA0324F6F8}">
      <dgm:prSet/>
      <dgm:spPr/>
      <dgm:t>
        <a:bodyPr/>
        <a:lstStyle/>
        <a:p>
          <a:endParaRPr lang="ru-RU"/>
        </a:p>
      </dgm:t>
    </dgm:pt>
    <dgm:pt modelId="{E3E9FA94-0A8D-49B8-997A-89762EA85172}" type="sibTrans" cxnId="{8C06A430-80A2-4FE3-ADE9-53CA0324F6F8}">
      <dgm:prSet/>
      <dgm:spPr/>
      <dgm:t>
        <a:bodyPr/>
        <a:lstStyle/>
        <a:p>
          <a:endParaRPr lang="ru-RU"/>
        </a:p>
      </dgm:t>
    </dgm:pt>
    <dgm:pt modelId="{8EA29CF6-F0F9-4618-8308-A81887A9FFE5}" type="pres">
      <dgm:prSet presAssocID="{AD73F3FF-1FA0-4EE6-95E3-D2B8506AADD3}" presName="diagram" presStyleCnt="0">
        <dgm:presLayoutVars>
          <dgm:chMax val="1"/>
          <dgm:dir/>
          <dgm:animLvl val="ctr"/>
          <dgm:resizeHandles val="exact"/>
        </dgm:presLayoutVars>
      </dgm:prSet>
      <dgm:spPr/>
      <dgm:t>
        <a:bodyPr/>
        <a:lstStyle/>
        <a:p>
          <a:endParaRPr lang="ru-RU"/>
        </a:p>
      </dgm:t>
    </dgm:pt>
    <dgm:pt modelId="{D44E2D33-EF25-4369-B6CB-5D9FB9DA7139}" type="pres">
      <dgm:prSet presAssocID="{AD73F3FF-1FA0-4EE6-95E3-D2B8506AADD3}" presName="matrix" presStyleCnt="0"/>
      <dgm:spPr/>
    </dgm:pt>
    <dgm:pt modelId="{CB3AD0A2-2CE7-4E26-8BDA-283A86614112}" type="pres">
      <dgm:prSet presAssocID="{AD73F3FF-1FA0-4EE6-95E3-D2B8506AADD3}" presName="tile1" presStyleLbl="node1" presStyleIdx="0" presStyleCnt="4" custLinFactNeighborX="-12" custLinFactNeighborY="-535"/>
      <dgm:spPr/>
      <dgm:t>
        <a:bodyPr/>
        <a:lstStyle/>
        <a:p>
          <a:endParaRPr lang="ru-RU"/>
        </a:p>
      </dgm:t>
    </dgm:pt>
    <dgm:pt modelId="{D040132A-A0A4-4AA2-9C98-2D82D115D1F6}" type="pres">
      <dgm:prSet presAssocID="{AD73F3FF-1FA0-4EE6-95E3-D2B8506AADD3}" presName="tile1text" presStyleLbl="node1" presStyleIdx="0" presStyleCnt="4">
        <dgm:presLayoutVars>
          <dgm:chMax val="0"/>
          <dgm:chPref val="0"/>
          <dgm:bulletEnabled val="1"/>
        </dgm:presLayoutVars>
      </dgm:prSet>
      <dgm:spPr/>
      <dgm:t>
        <a:bodyPr/>
        <a:lstStyle/>
        <a:p>
          <a:endParaRPr lang="ru-RU"/>
        </a:p>
      </dgm:t>
    </dgm:pt>
    <dgm:pt modelId="{28A33D31-E609-4655-AEAA-6EAB4B57DB71}" type="pres">
      <dgm:prSet presAssocID="{AD73F3FF-1FA0-4EE6-95E3-D2B8506AADD3}" presName="tile2" presStyleLbl="node1" presStyleIdx="1" presStyleCnt="4"/>
      <dgm:spPr/>
      <dgm:t>
        <a:bodyPr/>
        <a:lstStyle/>
        <a:p>
          <a:endParaRPr lang="ru-RU"/>
        </a:p>
      </dgm:t>
    </dgm:pt>
    <dgm:pt modelId="{E09734A1-A38B-4054-8A0C-3F854D8A8DA6}" type="pres">
      <dgm:prSet presAssocID="{AD73F3FF-1FA0-4EE6-95E3-D2B8506AADD3}" presName="tile2text" presStyleLbl="node1" presStyleIdx="1" presStyleCnt="4">
        <dgm:presLayoutVars>
          <dgm:chMax val="0"/>
          <dgm:chPref val="0"/>
          <dgm:bulletEnabled val="1"/>
        </dgm:presLayoutVars>
      </dgm:prSet>
      <dgm:spPr/>
      <dgm:t>
        <a:bodyPr/>
        <a:lstStyle/>
        <a:p>
          <a:endParaRPr lang="ru-RU"/>
        </a:p>
      </dgm:t>
    </dgm:pt>
    <dgm:pt modelId="{85084C53-31CD-4888-8B9F-06B42E243C0E}" type="pres">
      <dgm:prSet presAssocID="{AD73F3FF-1FA0-4EE6-95E3-D2B8506AADD3}" presName="tile3" presStyleLbl="node1" presStyleIdx="2" presStyleCnt="4"/>
      <dgm:spPr/>
      <dgm:t>
        <a:bodyPr/>
        <a:lstStyle/>
        <a:p>
          <a:endParaRPr lang="ru-RU"/>
        </a:p>
      </dgm:t>
    </dgm:pt>
    <dgm:pt modelId="{1A15F3D0-DDBA-469A-84D5-6BEDA37F8D73}" type="pres">
      <dgm:prSet presAssocID="{AD73F3FF-1FA0-4EE6-95E3-D2B8506AADD3}" presName="tile3text" presStyleLbl="node1" presStyleIdx="2" presStyleCnt="4">
        <dgm:presLayoutVars>
          <dgm:chMax val="0"/>
          <dgm:chPref val="0"/>
          <dgm:bulletEnabled val="1"/>
        </dgm:presLayoutVars>
      </dgm:prSet>
      <dgm:spPr/>
      <dgm:t>
        <a:bodyPr/>
        <a:lstStyle/>
        <a:p>
          <a:endParaRPr lang="ru-RU"/>
        </a:p>
      </dgm:t>
    </dgm:pt>
    <dgm:pt modelId="{18670090-93D2-4873-BF6B-0CAD8E320CE1}" type="pres">
      <dgm:prSet presAssocID="{AD73F3FF-1FA0-4EE6-95E3-D2B8506AADD3}" presName="tile4" presStyleLbl="node1" presStyleIdx="3" presStyleCnt="4"/>
      <dgm:spPr/>
      <dgm:t>
        <a:bodyPr/>
        <a:lstStyle/>
        <a:p>
          <a:endParaRPr lang="ru-RU"/>
        </a:p>
      </dgm:t>
    </dgm:pt>
    <dgm:pt modelId="{50E4771A-8C25-4012-8B61-9E3362C74C91}" type="pres">
      <dgm:prSet presAssocID="{AD73F3FF-1FA0-4EE6-95E3-D2B8506AADD3}" presName="tile4text" presStyleLbl="node1" presStyleIdx="3" presStyleCnt="4">
        <dgm:presLayoutVars>
          <dgm:chMax val="0"/>
          <dgm:chPref val="0"/>
          <dgm:bulletEnabled val="1"/>
        </dgm:presLayoutVars>
      </dgm:prSet>
      <dgm:spPr/>
      <dgm:t>
        <a:bodyPr/>
        <a:lstStyle/>
        <a:p>
          <a:endParaRPr lang="ru-RU"/>
        </a:p>
      </dgm:t>
    </dgm:pt>
    <dgm:pt modelId="{04340F74-8576-49EC-9C98-5850C848683E}" type="pres">
      <dgm:prSet presAssocID="{AD73F3FF-1FA0-4EE6-95E3-D2B8506AADD3}" presName="centerTile" presStyleLbl="fgShp" presStyleIdx="0" presStyleCnt="1">
        <dgm:presLayoutVars>
          <dgm:chMax val="0"/>
          <dgm:chPref val="0"/>
        </dgm:presLayoutVars>
      </dgm:prSet>
      <dgm:spPr/>
      <dgm:t>
        <a:bodyPr/>
        <a:lstStyle/>
        <a:p>
          <a:endParaRPr lang="ru-RU"/>
        </a:p>
      </dgm:t>
    </dgm:pt>
  </dgm:ptLst>
  <dgm:cxnLst>
    <dgm:cxn modelId="{8C06A430-80A2-4FE3-ADE9-53CA0324F6F8}" srcId="{F7F8A5F7-AC11-4AC2-89DA-191AADFD4D49}" destId="{CCBB4E42-FE6E-487B-B14F-11E8F8E2E612}" srcOrd="3" destOrd="0" parTransId="{0F0E04A9-2AA3-41F8-9A31-7CEB0733D2AF}" sibTransId="{E3E9FA94-0A8D-49B8-997A-89762EA85172}"/>
    <dgm:cxn modelId="{1B637082-FB1D-46CC-9215-3C5AD2E11271}" type="presOf" srcId="{E9941A45-3492-4B89-B3AF-233E5475B2D1}" destId="{CB3AD0A2-2CE7-4E26-8BDA-283A86614112}" srcOrd="0" destOrd="0" presId="urn:microsoft.com/office/officeart/2005/8/layout/matrix1"/>
    <dgm:cxn modelId="{41FE1469-674D-48C4-B9AA-A7B935643FBB}" srcId="{F7F8A5F7-AC11-4AC2-89DA-191AADFD4D49}" destId="{2380EF6A-D616-43E5-A9DA-6CADD6C36698}" srcOrd="1" destOrd="0" parTransId="{0A58E8E2-90E0-48C7-8AD9-AFBC94A737FE}" sibTransId="{920C4730-EC12-4E6F-B167-24F8BEC95BBA}"/>
    <dgm:cxn modelId="{A1621379-24F9-4A33-87FF-2BD44D6BB962}" type="presOf" srcId="{2380EF6A-D616-43E5-A9DA-6CADD6C36698}" destId="{E09734A1-A38B-4054-8A0C-3F854D8A8DA6}" srcOrd="1" destOrd="0" presId="urn:microsoft.com/office/officeart/2005/8/layout/matrix1"/>
    <dgm:cxn modelId="{69DADCC7-B856-4205-B247-8CF4CCFC11E9}" type="presOf" srcId="{AD73F3FF-1FA0-4EE6-95E3-D2B8506AADD3}" destId="{8EA29CF6-F0F9-4618-8308-A81887A9FFE5}" srcOrd="0" destOrd="0" presId="urn:microsoft.com/office/officeart/2005/8/layout/matrix1"/>
    <dgm:cxn modelId="{1E9641FD-DDCD-444A-8C01-962B583AF37E}" type="presOf" srcId="{CCBB4E42-FE6E-487B-B14F-11E8F8E2E612}" destId="{18670090-93D2-4873-BF6B-0CAD8E320CE1}" srcOrd="0" destOrd="0" presId="urn:microsoft.com/office/officeart/2005/8/layout/matrix1"/>
    <dgm:cxn modelId="{C08848A1-7223-4616-9975-AF7D225B35BB}" srcId="{F7F8A5F7-AC11-4AC2-89DA-191AADFD4D49}" destId="{E9941A45-3492-4B89-B3AF-233E5475B2D1}" srcOrd="0" destOrd="0" parTransId="{B762548A-3A07-4B37-8D04-56EBF6D0528F}" sibTransId="{4F8AFD8A-78CC-413A-B0F7-A7F7A67F2655}"/>
    <dgm:cxn modelId="{8AFE32F7-370D-43DE-AFD7-55E6DFA26FFA}" type="presOf" srcId="{2380EF6A-D616-43E5-A9DA-6CADD6C36698}" destId="{28A33D31-E609-4655-AEAA-6EAB4B57DB71}" srcOrd="0" destOrd="0" presId="urn:microsoft.com/office/officeart/2005/8/layout/matrix1"/>
    <dgm:cxn modelId="{3994A57F-21BD-474C-8E44-744ECF15CFF2}" type="presOf" srcId="{F7F8A5F7-AC11-4AC2-89DA-191AADFD4D49}" destId="{04340F74-8576-49EC-9C98-5850C848683E}" srcOrd="0" destOrd="0" presId="urn:microsoft.com/office/officeart/2005/8/layout/matrix1"/>
    <dgm:cxn modelId="{6BA4B920-4DB7-437B-A1D5-D5FF76B3EA4E}" srcId="{F7F8A5F7-AC11-4AC2-89DA-191AADFD4D49}" destId="{F3D44909-4088-43D8-B40A-C0BC5E2C76DE}" srcOrd="2" destOrd="0" parTransId="{275916C5-0EE9-4BE1-B819-AF07120A628C}" sibTransId="{B16B2698-0976-499E-91EB-20AE0BF94912}"/>
    <dgm:cxn modelId="{C8CF6281-B210-4862-9DE8-DAB8B025F120}" type="presOf" srcId="{F3D44909-4088-43D8-B40A-C0BC5E2C76DE}" destId="{85084C53-31CD-4888-8B9F-06B42E243C0E}" srcOrd="0" destOrd="0" presId="urn:microsoft.com/office/officeart/2005/8/layout/matrix1"/>
    <dgm:cxn modelId="{E93E72BE-E1E3-4600-A4A3-C578594CB75B}" srcId="{F7F8A5F7-AC11-4AC2-89DA-191AADFD4D49}" destId="{C97FB795-A4F6-47D8-B9E1-DFF2106FA8DC}" srcOrd="4" destOrd="0" parTransId="{328ADA4B-6258-4DD5-AF7A-CCAF12441EFE}" sibTransId="{571CE246-A026-44AF-9A53-BC13497A121F}"/>
    <dgm:cxn modelId="{059A922F-C921-4BA3-89D9-C67A30B8E096}" type="presOf" srcId="{F3D44909-4088-43D8-B40A-C0BC5E2C76DE}" destId="{1A15F3D0-DDBA-469A-84D5-6BEDA37F8D73}" srcOrd="1" destOrd="0" presId="urn:microsoft.com/office/officeart/2005/8/layout/matrix1"/>
    <dgm:cxn modelId="{8923488E-D0D3-45AF-813F-1FEAAC316B97}" type="presOf" srcId="{E9941A45-3492-4B89-B3AF-233E5475B2D1}" destId="{D040132A-A0A4-4AA2-9C98-2D82D115D1F6}" srcOrd="1" destOrd="0" presId="urn:microsoft.com/office/officeart/2005/8/layout/matrix1"/>
    <dgm:cxn modelId="{469A07FF-734C-4A5C-966B-454D066AA853}" type="presOf" srcId="{CCBB4E42-FE6E-487B-B14F-11E8F8E2E612}" destId="{50E4771A-8C25-4012-8B61-9E3362C74C91}" srcOrd="1" destOrd="0" presId="urn:microsoft.com/office/officeart/2005/8/layout/matrix1"/>
    <dgm:cxn modelId="{1AB11E1F-71FB-431A-AC65-7C0DA0774167}" srcId="{AD73F3FF-1FA0-4EE6-95E3-D2B8506AADD3}" destId="{F7F8A5F7-AC11-4AC2-89DA-191AADFD4D49}" srcOrd="0" destOrd="0" parTransId="{7D261970-5646-4F46-9C9D-14E35D8A4AB2}" sibTransId="{947EDB6E-D33B-406B-93C6-8C2746C4F19A}"/>
    <dgm:cxn modelId="{4A234373-15D1-48AF-B221-167761A975F7}" type="presParOf" srcId="{8EA29CF6-F0F9-4618-8308-A81887A9FFE5}" destId="{D44E2D33-EF25-4369-B6CB-5D9FB9DA7139}" srcOrd="0" destOrd="0" presId="urn:microsoft.com/office/officeart/2005/8/layout/matrix1"/>
    <dgm:cxn modelId="{05D7F9E5-2AE3-4A1A-A805-7B86DEA84432}" type="presParOf" srcId="{D44E2D33-EF25-4369-B6CB-5D9FB9DA7139}" destId="{CB3AD0A2-2CE7-4E26-8BDA-283A86614112}" srcOrd="0" destOrd="0" presId="urn:microsoft.com/office/officeart/2005/8/layout/matrix1"/>
    <dgm:cxn modelId="{E73ADA5C-2F7F-4A3E-BA24-688A2F2E9E46}" type="presParOf" srcId="{D44E2D33-EF25-4369-B6CB-5D9FB9DA7139}" destId="{D040132A-A0A4-4AA2-9C98-2D82D115D1F6}" srcOrd="1" destOrd="0" presId="urn:microsoft.com/office/officeart/2005/8/layout/matrix1"/>
    <dgm:cxn modelId="{A3857272-8621-4E09-9E94-5E8610E23B9D}" type="presParOf" srcId="{D44E2D33-EF25-4369-B6CB-5D9FB9DA7139}" destId="{28A33D31-E609-4655-AEAA-6EAB4B57DB71}" srcOrd="2" destOrd="0" presId="urn:microsoft.com/office/officeart/2005/8/layout/matrix1"/>
    <dgm:cxn modelId="{EE7EEB6C-7B1B-407D-886D-F84A5F264D12}" type="presParOf" srcId="{D44E2D33-EF25-4369-B6CB-5D9FB9DA7139}" destId="{E09734A1-A38B-4054-8A0C-3F854D8A8DA6}" srcOrd="3" destOrd="0" presId="urn:microsoft.com/office/officeart/2005/8/layout/matrix1"/>
    <dgm:cxn modelId="{A49414AF-5615-4B33-8E3B-6C20F9B1921B}" type="presParOf" srcId="{D44E2D33-EF25-4369-B6CB-5D9FB9DA7139}" destId="{85084C53-31CD-4888-8B9F-06B42E243C0E}" srcOrd="4" destOrd="0" presId="urn:microsoft.com/office/officeart/2005/8/layout/matrix1"/>
    <dgm:cxn modelId="{10541A39-B9AC-45D8-A774-0332BC10C36D}" type="presParOf" srcId="{D44E2D33-EF25-4369-B6CB-5D9FB9DA7139}" destId="{1A15F3D0-DDBA-469A-84D5-6BEDA37F8D73}" srcOrd="5" destOrd="0" presId="urn:microsoft.com/office/officeart/2005/8/layout/matrix1"/>
    <dgm:cxn modelId="{3B54F2F3-ECCA-41C7-8218-88755F25C004}" type="presParOf" srcId="{D44E2D33-EF25-4369-B6CB-5D9FB9DA7139}" destId="{18670090-93D2-4873-BF6B-0CAD8E320CE1}" srcOrd="6" destOrd="0" presId="urn:microsoft.com/office/officeart/2005/8/layout/matrix1"/>
    <dgm:cxn modelId="{8617FEF3-12F2-4E7B-A3C8-DDF2D3B852DF}" type="presParOf" srcId="{D44E2D33-EF25-4369-B6CB-5D9FB9DA7139}" destId="{50E4771A-8C25-4012-8B61-9E3362C74C91}" srcOrd="7" destOrd="0" presId="urn:microsoft.com/office/officeart/2005/8/layout/matrix1"/>
    <dgm:cxn modelId="{2AF25A43-BCA7-4DAA-AF7E-0DAC49112AE1}" type="presParOf" srcId="{8EA29CF6-F0F9-4618-8308-A81887A9FFE5}" destId="{04340F74-8576-49EC-9C98-5850C848683E}"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9F9C873-5371-48CF-BEE0-108A3A7BE17B}"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ru-RU"/>
        </a:p>
      </dgm:t>
    </dgm:pt>
    <dgm:pt modelId="{566B0C4E-14FF-4745-8D57-774A202C6960}">
      <dgm:prSet phldrT="[Текст]"/>
      <dgm:spPr/>
      <dgm:t>
        <a:bodyPr/>
        <a:lstStyle/>
        <a:p>
          <a:r>
            <a:rPr lang="ru-RU" dirty="0">
              <a:latin typeface="Times New Roman" panose="02020603050405020304" pitchFamily="18" charset="0"/>
              <a:cs typeface="Times New Roman" panose="02020603050405020304" pitchFamily="18" charset="0"/>
            </a:rPr>
            <a:t>Ген. директор</a:t>
          </a:r>
        </a:p>
      </dgm:t>
      <dgm:extLst>
        <a:ext uri="{E40237B7-FDA0-4F09-8148-C483321AD2D9}">
          <dgm14:cNvPr xmlns:dgm14="http://schemas.microsoft.com/office/drawing/2010/diagram" id="0" name="">
            <a:hlinkClick xmlns:r="http://schemas.openxmlformats.org/officeDocument/2006/relationships" r:id="rId1" action="ppaction://hlinksldjump"/>
          </dgm14:cNvPr>
        </a:ext>
      </dgm:extLst>
    </dgm:pt>
    <dgm:pt modelId="{9F3EC2C1-93A3-4BF4-A589-746AFC33DE98}" type="parTrans" cxnId="{38ED1D4C-5647-4F21-BAF2-C8B7B55FF8A3}">
      <dgm:prSet/>
      <dgm:spPr/>
      <dgm:t>
        <a:bodyPr/>
        <a:lstStyle/>
        <a:p>
          <a:endParaRPr lang="ru-RU"/>
        </a:p>
      </dgm:t>
    </dgm:pt>
    <dgm:pt modelId="{0817FEEF-B2EB-4D8F-8491-4980C368C215}" type="sibTrans" cxnId="{38ED1D4C-5647-4F21-BAF2-C8B7B55FF8A3}">
      <dgm:prSet/>
      <dgm:spPr/>
      <dgm:t>
        <a:bodyPr/>
        <a:lstStyle/>
        <a:p>
          <a:endParaRPr lang="ru-RU"/>
        </a:p>
      </dgm:t>
    </dgm:pt>
    <dgm:pt modelId="{BECB0C1F-A790-4C0C-B981-611AD07CD929}">
      <dgm:prSet phldrT="[Текст]"/>
      <dgm:spPr/>
      <dgm:t>
        <a:bodyPr/>
        <a:lstStyle/>
        <a:p>
          <a:r>
            <a:rPr lang="ru-RU" dirty="0">
              <a:latin typeface="Times New Roman" panose="02020603050405020304" pitchFamily="18" charset="0"/>
              <a:cs typeface="Times New Roman" panose="02020603050405020304" pitchFamily="18" charset="0"/>
            </a:rPr>
            <a:t>Инженерный отдел</a:t>
          </a:r>
        </a:p>
      </dgm:t>
      <dgm:extLst>
        <a:ext uri="{E40237B7-FDA0-4F09-8148-C483321AD2D9}">
          <dgm14:cNvPr xmlns:dgm14="http://schemas.microsoft.com/office/drawing/2010/diagram" id="0" name="">
            <a:hlinkClick xmlns:r="http://schemas.openxmlformats.org/officeDocument/2006/relationships" r:id="rId2" action="ppaction://hlinksldjump"/>
          </dgm14:cNvPr>
        </a:ext>
      </dgm:extLst>
    </dgm:pt>
    <dgm:pt modelId="{4C28BC92-6722-444A-A741-F6D4F2831982}" type="parTrans" cxnId="{3E04955E-BE28-4E47-A613-CFAABDDC76FD}">
      <dgm:prSet/>
      <dgm:spPr/>
      <dgm:t>
        <a:bodyPr/>
        <a:lstStyle/>
        <a:p>
          <a:endParaRPr lang="ru-RU"/>
        </a:p>
      </dgm:t>
    </dgm:pt>
    <dgm:pt modelId="{0F35B641-F95C-40D0-9022-8EAD0FE82147}" type="sibTrans" cxnId="{3E04955E-BE28-4E47-A613-CFAABDDC76FD}">
      <dgm:prSet/>
      <dgm:spPr/>
      <dgm:t>
        <a:bodyPr/>
        <a:lstStyle/>
        <a:p>
          <a:endParaRPr lang="ru-RU"/>
        </a:p>
      </dgm:t>
    </dgm:pt>
    <dgm:pt modelId="{C2CA4B33-13E8-4321-9B72-1C25B1B9B747}">
      <dgm:prSet phldrT="[Текст]"/>
      <dgm:spPr/>
      <dgm:t>
        <a:bodyPr/>
        <a:lstStyle/>
        <a:p>
          <a:r>
            <a:rPr lang="ru-RU" dirty="0">
              <a:latin typeface="Times New Roman" panose="02020603050405020304" pitchFamily="18" charset="0"/>
              <a:cs typeface="Times New Roman" panose="02020603050405020304" pitchFamily="18" charset="0"/>
            </a:rPr>
            <a:t>Бухгалтерия</a:t>
          </a:r>
        </a:p>
      </dgm:t>
      <dgm:extLst>
        <a:ext uri="{E40237B7-FDA0-4F09-8148-C483321AD2D9}">
          <dgm14:cNvPr xmlns:dgm14="http://schemas.microsoft.com/office/drawing/2010/diagram" id="0" name="">
            <a:hlinkClick xmlns:r="http://schemas.openxmlformats.org/officeDocument/2006/relationships" r:id="" action="ppaction://noaction"/>
          </dgm14:cNvPr>
        </a:ext>
      </dgm:extLst>
    </dgm:pt>
    <dgm:pt modelId="{CBC5BD8C-5523-462C-9299-3076AA5E9A71}" type="parTrans" cxnId="{395EF6A6-23D1-42CC-BDD4-123BF76AA1B9}">
      <dgm:prSet/>
      <dgm:spPr/>
      <dgm:t>
        <a:bodyPr/>
        <a:lstStyle/>
        <a:p>
          <a:endParaRPr lang="ru-RU"/>
        </a:p>
      </dgm:t>
    </dgm:pt>
    <dgm:pt modelId="{AF0B7B5D-949B-4FD7-8D1C-FED2FB26D991}" type="sibTrans" cxnId="{395EF6A6-23D1-42CC-BDD4-123BF76AA1B9}">
      <dgm:prSet/>
      <dgm:spPr/>
      <dgm:t>
        <a:bodyPr/>
        <a:lstStyle/>
        <a:p>
          <a:endParaRPr lang="ru-RU"/>
        </a:p>
      </dgm:t>
    </dgm:pt>
    <dgm:pt modelId="{4AEA30ED-84DE-489E-8642-E67DB6F5F7EC}" type="pres">
      <dgm:prSet presAssocID="{19F9C873-5371-48CF-BEE0-108A3A7BE17B}" presName="hierChild1" presStyleCnt="0">
        <dgm:presLayoutVars>
          <dgm:orgChart val="1"/>
          <dgm:chPref val="1"/>
          <dgm:dir/>
          <dgm:animOne val="branch"/>
          <dgm:animLvl val="lvl"/>
          <dgm:resizeHandles/>
        </dgm:presLayoutVars>
      </dgm:prSet>
      <dgm:spPr/>
      <dgm:t>
        <a:bodyPr/>
        <a:lstStyle/>
        <a:p>
          <a:endParaRPr lang="ru-RU"/>
        </a:p>
      </dgm:t>
    </dgm:pt>
    <dgm:pt modelId="{B709867D-5893-4481-BECC-D617002B6DC7}" type="pres">
      <dgm:prSet presAssocID="{566B0C4E-14FF-4745-8D57-774A202C6960}" presName="hierRoot1" presStyleCnt="0">
        <dgm:presLayoutVars>
          <dgm:hierBranch val="init"/>
        </dgm:presLayoutVars>
      </dgm:prSet>
      <dgm:spPr/>
    </dgm:pt>
    <dgm:pt modelId="{5B6198E9-3CD2-4B7E-BE86-4CF1A210360C}" type="pres">
      <dgm:prSet presAssocID="{566B0C4E-14FF-4745-8D57-774A202C6960}" presName="rootComposite1" presStyleCnt="0"/>
      <dgm:spPr/>
    </dgm:pt>
    <dgm:pt modelId="{71816004-732F-4526-BA38-61BFD3B341DC}" type="pres">
      <dgm:prSet presAssocID="{566B0C4E-14FF-4745-8D57-774A202C6960}" presName="rootText1" presStyleLbl="node0" presStyleIdx="0" presStyleCnt="1">
        <dgm:presLayoutVars>
          <dgm:chPref val="3"/>
        </dgm:presLayoutVars>
      </dgm:prSet>
      <dgm:spPr/>
      <dgm:t>
        <a:bodyPr/>
        <a:lstStyle/>
        <a:p>
          <a:endParaRPr lang="ru-RU"/>
        </a:p>
      </dgm:t>
    </dgm:pt>
    <dgm:pt modelId="{1B93B35B-519B-471C-8876-0D997352356F}" type="pres">
      <dgm:prSet presAssocID="{566B0C4E-14FF-4745-8D57-774A202C6960}" presName="rootConnector1" presStyleLbl="node1" presStyleIdx="0" presStyleCnt="0"/>
      <dgm:spPr/>
      <dgm:t>
        <a:bodyPr/>
        <a:lstStyle/>
        <a:p>
          <a:endParaRPr lang="ru-RU"/>
        </a:p>
      </dgm:t>
    </dgm:pt>
    <dgm:pt modelId="{3FEEB1C1-84D7-4443-A455-794067026DA5}" type="pres">
      <dgm:prSet presAssocID="{566B0C4E-14FF-4745-8D57-774A202C6960}" presName="hierChild2" presStyleCnt="0"/>
      <dgm:spPr/>
    </dgm:pt>
    <dgm:pt modelId="{43F53ADF-F577-4F80-BEEB-3470005E8581}" type="pres">
      <dgm:prSet presAssocID="{4C28BC92-6722-444A-A741-F6D4F2831982}" presName="Name37" presStyleLbl="parChTrans1D2" presStyleIdx="0" presStyleCnt="2"/>
      <dgm:spPr/>
      <dgm:t>
        <a:bodyPr/>
        <a:lstStyle/>
        <a:p>
          <a:endParaRPr lang="ru-RU"/>
        </a:p>
      </dgm:t>
    </dgm:pt>
    <dgm:pt modelId="{997BC18D-0E89-4170-A308-FF40ECC5B2A2}" type="pres">
      <dgm:prSet presAssocID="{BECB0C1F-A790-4C0C-B981-611AD07CD929}" presName="hierRoot2" presStyleCnt="0">
        <dgm:presLayoutVars>
          <dgm:hierBranch val="init"/>
        </dgm:presLayoutVars>
      </dgm:prSet>
      <dgm:spPr/>
    </dgm:pt>
    <dgm:pt modelId="{AE2BE65C-9525-4D11-95B0-A184A1C432FA}" type="pres">
      <dgm:prSet presAssocID="{BECB0C1F-A790-4C0C-B981-611AD07CD929}" presName="rootComposite" presStyleCnt="0"/>
      <dgm:spPr/>
    </dgm:pt>
    <dgm:pt modelId="{F374FF04-B887-4C22-90E9-974A706A2C0A}" type="pres">
      <dgm:prSet presAssocID="{BECB0C1F-A790-4C0C-B981-611AD07CD929}" presName="rootText" presStyleLbl="node2" presStyleIdx="0" presStyleCnt="2">
        <dgm:presLayoutVars>
          <dgm:chPref val="3"/>
        </dgm:presLayoutVars>
      </dgm:prSet>
      <dgm:spPr/>
      <dgm:t>
        <a:bodyPr/>
        <a:lstStyle/>
        <a:p>
          <a:endParaRPr lang="ru-RU"/>
        </a:p>
      </dgm:t>
    </dgm:pt>
    <dgm:pt modelId="{A95A29DE-222C-46B5-ACA9-F2B785CCDBC0}" type="pres">
      <dgm:prSet presAssocID="{BECB0C1F-A790-4C0C-B981-611AD07CD929}" presName="rootConnector" presStyleLbl="node2" presStyleIdx="0" presStyleCnt="2"/>
      <dgm:spPr/>
      <dgm:t>
        <a:bodyPr/>
        <a:lstStyle/>
        <a:p>
          <a:endParaRPr lang="ru-RU"/>
        </a:p>
      </dgm:t>
    </dgm:pt>
    <dgm:pt modelId="{95DF30F0-4735-4851-AEC0-8E205E7962BF}" type="pres">
      <dgm:prSet presAssocID="{BECB0C1F-A790-4C0C-B981-611AD07CD929}" presName="hierChild4" presStyleCnt="0"/>
      <dgm:spPr/>
    </dgm:pt>
    <dgm:pt modelId="{141BC927-0DA5-47DB-B6CB-1495D73160C9}" type="pres">
      <dgm:prSet presAssocID="{BECB0C1F-A790-4C0C-B981-611AD07CD929}" presName="hierChild5" presStyleCnt="0"/>
      <dgm:spPr/>
    </dgm:pt>
    <dgm:pt modelId="{0BE9DCB8-A243-4249-A550-272DE6B43B4D}" type="pres">
      <dgm:prSet presAssocID="{CBC5BD8C-5523-462C-9299-3076AA5E9A71}" presName="Name37" presStyleLbl="parChTrans1D2" presStyleIdx="1" presStyleCnt="2"/>
      <dgm:spPr/>
      <dgm:t>
        <a:bodyPr/>
        <a:lstStyle/>
        <a:p>
          <a:endParaRPr lang="ru-RU"/>
        </a:p>
      </dgm:t>
    </dgm:pt>
    <dgm:pt modelId="{D9367158-0D1D-486D-8901-662968E7644E}" type="pres">
      <dgm:prSet presAssocID="{C2CA4B33-13E8-4321-9B72-1C25B1B9B747}" presName="hierRoot2" presStyleCnt="0">
        <dgm:presLayoutVars>
          <dgm:hierBranch val="init"/>
        </dgm:presLayoutVars>
      </dgm:prSet>
      <dgm:spPr/>
    </dgm:pt>
    <dgm:pt modelId="{179FBBDE-108C-4AFF-8BCA-54034C251ADF}" type="pres">
      <dgm:prSet presAssocID="{C2CA4B33-13E8-4321-9B72-1C25B1B9B747}" presName="rootComposite" presStyleCnt="0"/>
      <dgm:spPr/>
    </dgm:pt>
    <dgm:pt modelId="{7248D928-DC38-470C-AAF5-804A9EE79788}" type="pres">
      <dgm:prSet presAssocID="{C2CA4B33-13E8-4321-9B72-1C25B1B9B747}" presName="rootText" presStyleLbl="node2" presStyleIdx="1" presStyleCnt="2">
        <dgm:presLayoutVars>
          <dgm:chPref val="3"/>
        </dgm:presLayoutVars>
      </dgm:prSet>
      <dgm:spPr/>
      <dgm:t>
        <a:bodyPr/>
        <a:lstStyle/>
        <a:p>
          <a:endParaRPr lang="ru-RU"/>
        </a:p>
      </dgm:t>
    </dgm:pt>
    <dgm:pt modelId="{F6ED9CB9-A32B-48E7-A59F-B703BC1F6F02}" type="pres">
      <dgm:prSet presAssocID="{C2CA4B33-13E8-4321-9B72-1C25B1B9B747}" presName="rootConnector" presStyleLbl="node2" presStyleIdx="1" presStyleCnt="2"/>
      <dgm:spPr/>
      <dgm:t>
        <a:bodyPr/>
        <a:lstStyle/>
        <a:p>
          <a:endParaRPr lang="ru-RU"/>
        </a:p>
      </dgm:t>
    </dgm:pt>
    <dgm:pt modelId="{38C46207-9F29-45F9-ABC2-71F7CDAAB2AB}" type="pres">
      <dgm:prSet presAssocID="{C2CA4B33-13E8-4321-9B72-1C25B1B9B747}" presName="hierChild4" presStyleCnt="0"/>
      <dgm:spPr/>
    </dgm:pt>
    <dgm:pt modelId="{E3597714-9DC8-4357-8C95-05FD70F3D1DB}" type="pres">
      <dgm:prSet presAssocID="{C2CA4B33-13E8-4321-9B72-1C25B1B9B747}" presName="hierChild5" presStyleCnt="0"/>
      <dgm:spPr/>
    </dgm:pt>
    <dgm:pt modelId="{88DC175F-2AE9-4442-9E62-1CD28DE6D720}" type="pres">
      <dgm:prSet presAssocID="{566B0C4E-14FF-4745-8D57-774A202C6960}" presName="hierChild3" presStyleCnt="0"/>
      <dgm:spPr/>
    </dgm:pt>
  </dgm:ptLst>
  <dgm:cxnLst>
    <dgm:cxn modelId="{395EF6A6-23D1-42CC-BDD4-123BF76AA1B9}" srcId="{566B0C4E-14FF-4745-8D57-774A202C6960}" destId="{C2CA4B33-13E8-4321-9B72-1C25B1B9B747}" srcOrd="1" destOrd="0" parTransId="{CBC5BD8C-5523-462C-9299-3076AA5E9A71}" sibTransId="{AF0B7B5D-949B-4FD7-8D1C-FED2FB26D991}"/>
    <dgm:cxn modelId="{068D4E0F-6E34-4C2D-B19B-7192CACBCD28}" type="presOf" srcId="{C2CA4B33-13E8-4321-9B72-1C25B1B9B747}" destId="{7248D928-DC38-470C-AAF5-804A9EE79788}" srcOrd="0" destOrd="0" presId="urn:microsoft.com/office/officeart/2005/8/layout/orgChart1"/>
    <dgm:cxn modelId="{8CB4DC69-44D3-4F30-8074-22F16047B671}" type="presOf" srcId="{BECB0C1F-A790-4C0C-B981-611AD07CD929}" destId="{F374FF04-B887-4C22-90E9-974A706A2C0A}" srcOrd="0" destOrd="0" presId="urn:microsoft.com/office/officeart/2005/8/layout/orgChart1"/>
    <dgm:cxn modelId="{1629AB7F-CB9F-415B-AA86-E148C4C8857D}" type="presOf" srcId="{C2CA4B33-13E8-4321-9B72-1C25B1B9B747}" destId="{F6ED9CB9-A32B-48E7-A59F-B703BC1F6F02}" srcOrd="1" destOrd="0" presId="urn:microsoft.com/office/officeart/2005/8/layout/orgChart1"/>
    <dgm:cxn modelId="{B3CE6775-CF85-48F0-92F7-15732CBE4F04}" type="presOf" srcId="{BECB0C1F-A790-4C0C-B981-611AD07CD929}" destId="{A95A29DE-222C-46B5-ACA9-F2B785CCDBC0}" srcOrd="1" destOrd="0" presId="urn:microsoft.com/office/officeart/2005/8/layout/orgChart1"/>
    <dgm:cxn modelId="{38ED1D4C-5647-4F21-BAF2-C8B7B55FF8A3}" srcId="{19F9C873-5371-48CF-BEE0-108A3A7BE17B}" destId="{566B0C4E-14FF-4745-8D57-774A202C6960}" srcOrd="0" destOrd="0" parTransId="{9F3EC2C1-93A3-4BF4-A589-746AFC33DE98}" sibTransId="{0817FEEF-B2EB-4D8F-8491-4980C368C215}"/>
    <dgm:cxn modelId="{1919C1D0-98D9-416C-B471-8710BF69BBCD}" type="presOf" srcId="{19F9C873-5371-48CF-BEE0-108A3A7BE17B}" destId="{4AEA30ED-84DE-489E-8642-E67DB6F5F7EC}" srcOrd="0" destOrd="0" presId="urn:microsoft.com/office/officeart/2005/8/layout/orgChart1"/>
    <dgm:cxn modelId="{3E1C41C4-3CC2-407A-AC16-B41D1735179E}" type="presOf" srcId="{CBC5BD8C-5523-462C-9299-3076AA5E9A71}" destId="{0BE9DCB8-A243-4249-A550-272DE6B43B4D}" srcOrd="0" destOrd="0" presId="urn:microsoft.com/office/officeart/2005/8/layout/orgChart1"/>
    <dgm:cxn modelId="{BCA8CDF9-DA2B-475A-8D47-B5A5FA8327EE}" type="presOf" srcId="{4C28BC92-6722-444A-A741-F6D4F2831982}" destId="{43F53ADF-F577-4F80-BEEB-3470005E8581}" srcOrd="0" destOrd="0" presId="urn:microsoft.com/office/officeart/2005/8/layout/orgChart1"/>
    <dgm:cxn modelId="{620DC78D-BB16-404E-9ED0-8D7605B4B980}" type="presOf" srcId="{566B0C4E-14FF-4745-8D57-774A202C6960}" destId="{1B93B35B-519B-471C-8876-0D997352356F}" srcOrd="1" destOrd="0" presId="urn:microsoft.com/office/officeart/2005/8/layout/orgChart1"/>
    <dgm:cxn modelId="{3E04955E-BE28-4E47-A613-CFAABDDC76FD}" srcId="{566B0C4E-14FF-4745-8D57-774A202C6960}" destId="{BECB0C1F-A790-4C0C-B981-611AD07CD929}" srcOrd="0" destOrd="0" parTransId="{4C28BC92-6722-444A-A741-F6D4F2831982}" sibTransId="{0F35B641-F95C-40D0-9022-8EAD0FE82147}"/>
    <dgm:cxn modelId="{1950895A-AE0B-471F-8515-5793AAF1DF47}" type="presOf" srcId="{566B0C4E-14FF-4745-8D57-774A202C6960}" destId="{71816004-732F-4526-BA38-61BFD3B341DC}" srcOrd="0" destOrd="0" presId="urn:microsoft.com/office/officeart/2005/8/layout/orgChart1"/>
    <dgm:cxn modelId="{A5AFF32E-B194-471C-BCB0-39A39340294A}" type="presParOf" srcId="{4AEA30ED-84DE-489E-8642-E67DB6F5F7EC}" destId="{B709867D-5893-4481-BECC-D617002B6DC7}" srcOrd="0" destOrd="0" presId="urn:microsoft.com/office/officeart/2005/8/layout/orgChart1"/>
    <dgm:cxn modelId="{2879CE2D-9E3E-462E-BCBC-7F72EF1087EE}" type="presParOf" srcId="{B709867D-5893-4481-BECC-D617002B6DC7}" destId="{5B6198E9-3CD2-4B7E-BE86-4CF1A210360C}" srcOrd="0" destOrd="0" presId="urn:microsoft.com/office/officeart/2005/8/layout/orgChart1"/>
    <dgm:cxn modelId="{5EB36202-D08C-48BE-BB32-34C913CE2C8B}" type="presParOf" srcId="{5B6198E9-3CD2-4B7E-BE86-4CF1A210360C}" destId="{71816004-732F-4526-BA38-61BFD3B341DC}" srcOrd="0" destOrd="0" presId="urn:microsoft.com/office/officeart/2005/8/layout/orgChart1"/>
    <dgm:cxn modelId="{3E987048-973E-421E-BF04-4F64B65D172B}" type="presParOf" srcId="{5B6198E9-3CD2-4B7E-BE86-4CF1A210360C}" destId="{1B93B35B-519B-471C-8876-0D997352356F}" srcOrd="1" destOrd="0" presId="urn:microsoft.com/office/officeart/2005/8/layout/orgChart1"/>
    <dgm:cxn modelId="{B9BF80AC-4D0B-4BE6-9DF1-9C7F41866F1C}" type="presParOf" srcId="{B709867D-5893-4481-BECC-D617002B6DC7}" destId="{3FEEB1C1-84D7-4443-A455-794067026DA5}" srcOrd="1" destOrd="0" presId="urn:microsoft.com/office/officeart/2005/8/layout/orgChart1"/>
    <dgm:cxn modelId="{8BEC947A-FA9A-4A1E-BAEF-CC5504101666}" type="presParOf" srcId="{3FEEB1C1-84D7-4443-A455-794067026DA5}" destId="{43F53ADF-F577-4F80-BEEB-3470005E8581}" srcOrd="0" destOrd="0" presId="urn:microsoft.com/office/officeart/2005/8/layout/orgChart1"/>
    <dgm:cxn modelId="{3B85168D-956D-49C4-A257-D6D3042E4E7E}" type="presParOf" srcId="{3FEEB1C1-84D7-4443-A455-794067026DA5}" destId="{997BC18D-0E89-4170-A308-FF40ECC5B2A2}" srcOrd="1" destOrd="0" presId="urn:microsoft.com/office/officeart/2005/8/layout/orgChart1"/>
    <dgm:cxn modelId="{795775E3-3323-425A-9A41-3305B0BB846C}" type="presParOf" srcId="{997BC18D-0E89-4170-A308-FF40ECC5B2A2}" destId="{AE2BE65C-9525-4D11-95B0-A184A1C432FA}" srcOrd="0" destOrd="0" presId="urn:microsoft.com/office/officeart/2005/8/layout/orgChart1"/>
    <dgm:cxn modelId="{220D2AD6-437E-474B-A31F-4E746869A9CA}" type="presParOf" srcId="{AE2BE65C-9525-4D11-95B0-A184A1C432FA}" destId="{F374FF04-B887-4C22-90E9-974A706A2C0A}" srcOrd="0" destOrd="0" presId="urn:microsoft.com/office/officeart/2005/8/layout/orgChart1"/>
    <dgm:cxn modelId="{5EFF6905-A19B-4CE2-A7AD-BDE6268481AD}" type="presParOf" srcId="{AE2BE65C-9525-4D11-95B0-A184A1C432FA}" destId="{A95A29DE-222C-46B5-ACA9-F2B785CCDBC0}" srcOrd="1" destOrd="0" presId="urn:microsoft.com/office/officeart/2005/8/layout/orgChart1"/>
    <dgm:cxn modelId="{7707DEA4-1C31-4D35-92D8-1EF638775173}" type="presParOf" srcId="{997BC18D-0E89-4170-A308-FF40ECC5B2A2}" destId="{95DF30F0-4735-4851-AEC0-8E205E7962BF}" srcOrd="1" destOrd="0" presId="urn:microsoft.com/office/officeart/2005/8/layout/orgChart1"/>
    <dgm:cxn modelId="{3EE56DCE-F287-4C47-9500-0DD3D96BB892}" type="presParOf" srcId="{997BC18D-0E89-4170-A308-FF40ECC5B2A2}" destId="{141BC927-0DA5-47DB-B6CB-1495D73160C9}" srcOrd="2" destOrd="0" presId="urn:microsoft.com/office/officeart/2005/8/layout/orgChart1"/>
    <dgm:cxn modelId="{90CEE795-58C0-4076-BA9D-4523529A98D9}" type="presParOf" srcId="{3FEEB1C1-84D7-4443-A455-794067026DA5}" destId="{0BE9DCB8-A243-4249-A550-272DE6B43B4D}" srcOrd="2" destOrd="0" presId="urn:microsoft.com/office/officeart/2005/8/layout/orgChart1"/>
    <dgm:cxn modelId="{59714AEE-52EB-45A1-9BE0-44797E050BF1}" type="presParOf" srcId="{3FEEB1C1-84D7-4443-A455-794067026DA5}" destId="{D9367158-0D1D-486D-8901-662968E7644E}" srcOrd="3" destOrd="0" presId="urn:microsoft.com/office/officeart/2005/8/layout/orgChart1"/>
    <dgm:cxn modelId="{CEAAD240-45BC-4DCA-BF88-CC9BD943A1E2}" type="presParOf" srcId="{D9367158-0D1D-486D-8901-662968E7644E}" destId="{179FBBDE-108C-4AFF-8BCA-54034C251ADF}" srcOrd="0" destOrd="0" presId="urn:microsoft.com/office/officeart/2005/8/layout/orgChart1"/>
    <dgm:cxn modelId="{DCA7BA82-5BC9-46FE-9446-D3807BC47BFB}" type="presParOf" srcId="{179FBBDE-108C-4AFF-8BCA-54034C251ADF}" destId="{7248D928-DC38-470C-AAF5-804A9EE79788}" srcOrd="0" destOrd="0" presId="urn:microsoft.com/office/officeart/2005/8/layout/orgChart1"/>
    <dgm:cxn modelId="{84D2D396-AF63-4646-8447-66DD55B2BDE1}" type="presParOf" srcId="{179FBBDE-108C-4AFF-8BCA-54034C251ADF}" destId="{F6ED9CB9-A32B-48E7-A59F-B703BC1F6F02}" srcOrd="1" destOrd="0" presId="urn:microsoft.com/office/officeart/2005/8/layout/orgChart1"/>
    <dgm:cxn modelId="{E313EE41-8530-44C6-BDA4-F968A8608EC2}" type="presParOf" srcId="{D9367158-0D1D-486D-8901-662968E7644E}" destId="{38C46207-9F29-45F9-ABC2-71F7CDAAB2AB}" srcOrd="1" destOrd="0" presId="urn:microsoft.com/office/officeart/2005/8/layout/orgChart1"/>
    <dgm:cxn modelId="{B25095ED-84B3-439C-B9F5-80032F727190}" type="presParOf" srcId="{D9367158-0D1D-486D-8901-662968E7644E}" destId="{E3597714-9DC8-4357-8C95-05FD70F3D1DB}" srcOrd="2" destOrd="0" presId="urn:microsoft.com/office/officeart/2005/8/layout/orgChart1"/>
    <dgm:cxn modelId="{09936CD1-3F7F-42D6-8D85-F15E2D48CD26}" type="presParOf" srcId="{B709867D-5893-4481-BECC-D617002B6DC7}" destId="{88DC175F-2AE9-4442-9E62-1CD28DE6D72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3AD0A2-2CE7-4E26-8BDA-283A86614112}">
      <dsp:nvSpPr>
        <dsp:cNvPr id="0" name=""/>
        <dsp:cNvSpPr/>
      </dsp:nvSpPr>
      <dsp:spPr>
        <a:xfrm rot="16200000">
          <a:off x="1284287" y="-1284287"/>
          <a:ext cx="1889125" cy="4457700"/>
        </a:xfrm>
        <a:prstGeom prst="round1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kern="1200" dirty="0"/>
            <a:t> О</a:t>
          </a:r>
          <a:r>
            <a:rPr lang="ru-RU" sz="1400" kern="1200" dirty="0"/>
            <a:t>беспечение киностудий, театров, реконструкторов музеев, патриотических клубов качественными муляжами воинских наград и знаков различия</a:t>
          </a:r>
        </a:p>
      </dsp:txBody>
      <dsp:txXfrm rot="5400000">
        <a:off x="0" y="0"/>
        <a:ext cx="4457700" cy="1416843"/>
      </dsp:txXfrm>
    </dsp:sp>
    <dsp:sp modelId="{28A33D31-E609-4655-AEAA-6EAB4B57DB71}">
      <dsp:nvSpPr>
        <dsp:cNvPr id="0" name=""/>
        <dsp:cNvSpPr/>
      </dsp:nvSpPr>
      <dsp:spPr>
        <a:xfrm>
          <a:off x="4457700" y="0"/>
          <a:ext cx="4457700" cy="1889125"/>
        </a:xfrm>
        <a:prstGeom prst="round1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kern="1200" dirty="0"/>
            <a:t>Показать возможность обеспечения достоверных, качественных, исторически точных муляжах воинских орденов, медалей и т.д.</a:t>
          </a:r>
        </a:p>
      </dsp:txBody>
      <dsp:txXfrm>
        <a:off x="4457700" y="0"/>
        <a:ext cx="4457700" cy="1416843"/>
      </dsp:txXfrm>
    </dsp:sp>
    <dsp:sp modelId="{85084C53-31CD-4888-8B9F-06B42E243C0E}">
      <dsp:nvSpPr>
        <dsp:cNvPr id="0" name=""/>
        <dsp:cNvSpPr/>
      </dsp:nvSpPr>
      <dsp:spPr>
        <a:xfrm rot="10800000">
          <a:off x="0" y="1889125"/>
          <a:ext cx="4457700" cy="1889125"/>
        </a:xfrm>
        <a:prstGeom prst="round1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lvl="0" algn="ctr" defTabSz="711200">
            <a:lnSpc>
              <a:spcPct val="90000"/>
            </a:lnSpc>
            <a:spcBef>
              <a:spcPct val="0"/>
            </a:spcBef>
            <a:spcAft>
              <a:spcPct val="35000"/>
            </a:spcAft>
          </a:pPr>
          <a:r>
            <a:rPr lang="ru-RU" sz="1600" kern="1200" dirty="0"/>
            <a:t>Проанализировать проблемы, с которыми можно столкнуться при налаживание производства и логистики предприятия</a:t>
          </a:r>
        </a:p>
      </dsp:txBody>
      <dsp:txXfrm rot="10800000">
        <a:off x="0" y="2361406"/>
        <a:ext cx="4457700" cy="1416843"/>
      </dsp:txXfrm>
    </dsp:sp>
    <dsp:sp modelId="{18670090-93D2-4873-BF6B-0CAD8E320CE1}">
      <dsp:nvSpPr>
        <dsp:cNvPr id="0" name=""/>
        <dsp:cNvSpPr/>
      </dsp:nvSpPr>
      <dsp:spPr>
        <a:xfrm rot="5400000">
          <a:off x="5741987" y="604837"/>
          <a:ext cx="1889125" cy="4457700"/>
        </a:xfrm>
        <a:prstGeom prst="round1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ru-RU" sz="2000" kern="1200" dirty="0"/>
            <a:t>Изучить номенклатуру производимых наград </a:t>
          </a:r>
          <a:r>
            <a:rPr lang="ru-RU" sz="2000" kern="1200" dirty="0" err="1"/>
            <a:t>наград</a:t>
          </a:r>
          <a:endParaRPr lang="ru-RU" sz="2000" kern="1200" dirty="0"/>
        </a:p>
      </dsp:txBody>
      <dsp:txXfrm rot="-5400000">
        <a:off x="4457700" y="2361406"/>
        <a:ext cx="4457700" cy="1416843"/>
      </dsp:txXfrm>
    </dsp:sp>
    <dsp:sp modelId="{04340F74-8576-49EC-9C98-5850C848683E}">
      <dsp:nvSpPr>
        <dsp:cNvPr id="0" name=""/>
        <dsp:cNvSpPr/>
      </dsp:nvSpPr>
      <dsp:spPr>
        <a:xfrm>
          <a:off x="3120390" y="1416843"/>
          <a:ext cx="2674620" cy="944562"/>
        </a:xfrm>
        <a:prstGeom prst="roundRect">
          <a:avLst/>
        </a:prstGeom>
        <a:solidFill>
          <a:schemeClr val="accent1">
            <a:tint val="60000"/>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ru-RU" sz="2200" kern="1200" dirty="0"/>
            <a:t>Создание муляжей наград</a:t>
          </a:r>
        </a:p>
      </dsp:txBody>
      <dsp:txXfrm>
        <a:off x="3166500" y="1462953"/>
        <a:ext cx="2582400" cy="8523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E9DCB8-A243-4249-A550-272DE6B43B4D}">
      <dsp:nvSpPr>
        <dsp:cNvPr id="0" name=""/>
        <dsp:cNvSpPr/>
      </dsp:nvSpPr>
      <dsp:spPr>
        <a:xfrm>
          <a:off x="4457700" y="1561735"/>
          <a:ext cx="1886387" cy="654779"/>
        </a:xfrm>
        <a:custGeom>
          <a:avLst/>
          <a:gdLst/>
          <a:ahLst/>
          <a:cxnLst/>
          <a:rect l="0" t="0" r="0" b="0"/>
          <a:pathLst>
            <a:path>
              <a:moveTo>
                <a:pt x="0" y="0"/>
              </a:moveTo>
              <a:lnTo>
                <a:pt x="0" y="327389"/>
              </a:lnTo>
              <a:lnTo>
                <a:pt x="1886387" y="327389"/>
              </a:lnTo>
              <a:lnTo>
                <a:pt x="1886387" y="654779"/>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3F53ADF-F577-4F80-BEEB-3470005E8581}">
      <dsp:nvSpPr>
        <dsp:cNvPr id="0" name=""/>
        <dsp:cNvSpPr/>
      </dsp:nvSpPr>
      <dsp:spPr>
        <a:xfrm>
          <a:off x="2571312" y="1561735"/>
          <a:ext cx="1886387" cy="654779"/>
        </a:xfrm>
        <a:custGeom>
          <a:avLst/>
          <a:gdLst/>
          <a:ahLst/>
          <a:cxnLst/>
          <a:rect l="0" t="0" r="0" b="0"/>
          <a:pathLst>
            <a:path>
              <a:moveTo>
                <a:pt x="1886387" y="0"/>
              </a:moveTo>
              <a:lnTo>
                <a:pt x="1886387" y="327389"/>
              </a:lnTo>
              <a:lnTo>
                <a:pt x="0" y="327389"/>
              </a:lnTo>
              <a:lnTo>
                <a:pt x="0" y="654779"/>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816004-732F-4526-BA38-61BFD3B341DC}">
      <dsp:nvSpPr>
        <dsp:cNvPr id="0" name=""/>
        <dsp:cNvSpPr/>
      </dsp:nvSpPr>
      <dsp:spPr>
        <a:xfrm>
          <a:off x="2898702" y="2737"/>
          <a:ext cx="3117995" cy="1558997"/>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lvl="0" algn="ctr" defTabSz="1911350">
            <a:lnSpc>
              <a:spcPct val="90000"/>
            </a:lnSpc>
            <a:spcBef>
              <a:spcPct val="0"/>
            </a:spcBef>
            <a:spcAft>
              <a:spcPct val="35000"/>
            </a:spcAft>
          </a:pPr>
          <a:r>
            <a:rPr lang="ru-RU" sz="4300" kern="1200" dirty="0">
              <a:latin typeface="Times New Roman" panose="02020603050405020304" pitchFamily="18" charset="0"/>
              <a:cs typeface="Times New Roman" panose="02020603050405020304" pitchFamily="18" charset="0"/>
            </a:rPr>
            <a:t>Ген. директор</a:t>
          </a:r>
        </a:p>
      </dsp:txBody>
      <dsp:txXfrm>
        <a:off x="2898702" y="2737"/>
        <a:ext cx="3117995" cy="1558997"/>
      </dsp:txXfrm>
    </dsp:sp>
    <dsp:sp modelId="{F374FF04-B887-4C22-90E9-974A706A2C0A}">
      <dsp:nvSpPr>
        <dsp:cNvPr id="0" name=""/>
        <dsp:cNvSpPr/>
      </dsp:nvSpPr>
      <dsp:spPr>
        <a:xfrm>
          <a:off x="1012314" y="2216514"/>
          <a:ext cx="3117995" cy="1558997"/>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lvl="0" algn="ctr" defTabSz="1911350">
            <a:lnSpc>
              <a:spcPct val="90000"/>
            </a:lnSpc>
            <a:spcBef>
              <a:spcPct val="0"/>
            </a:spcBef>
            <a:spcAft>
              <a:spcPct val="35000"/>
            </a:spcAft>
          </a:pPr>
          <a:r>
            <a:rPr lang="ru-RU" sz="4300" kern="1200" dirty="0">
              <a:latin typeface="Times New Roman" panose="02020603050405020304" pitchFamily="18" charset="0"/>
              <a:cs typeface="Times New Roman" panose="02020603050405020304" pitchFamily="18" charset="0"/>
            </a:rPr>
            <a:t>Инженерный отдел</a:t>
          </a:r>
        </a:p>
      </dsp:txBody>
      <dsp:txXfrm>
        <a:off x="1012314" y="2216514"/>
        <a:ext cx="3117995" cy="1558997"/>
      </dsp:txXfrm>
    </dsp:sp>
    <dsp:sp modelId="{7248D928-DC38-470C-AAF5-804A9EE79788}">
      <dsp:nvSpPr>
        <dsp:cNvPr id="0" name=""/>
        <dsp:cNvSpPr/>
      </dsp:nvSpPr>
      <dsp:spPr>
        <a:xfrm>
          <a:off x="4785089" y="2216514"/>
          <a:ext cx="3117995" cy="1558997"/>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lvl="0" algn="ctr" defTabSz="1911350">
            <a:lnSpc>
              <a:spcPct val="90000"/>
            </a:lnSpc>
            <a:spcBef>
              <a:spcPct val="0"/>
            </a:spcBef>
            <a:spcAft>
              <a:spcPct val="35000"/>
            </a:spcAft>
          </a:pPr>
          <a:r>
            <a:rPr lang="ru-RU" sz="4300" kern="1200" dirty="0">
              <a:latin typeface="Times New Roman" panose="02020603050405020304" pitchFamily="18" charset="0"/>
              <a:cs typeface="Times New Roman" panose="02020603050405020304" pitchFamily="18" charset="0"/>
            </a:rPr>
            <a:t>Бухгалтерия</a:t>
          </a:r>
        </a:p>
      </dsp:txBody>
      <dsp:txXfrm>
        <a:off x="4785089" y="2216514"/>
        <a:ext cx="3117995" cy="1558997"/>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2E8BE-9D22-45B9-AF9B-BB4BA4E50298}" type="datetimeFigureOut">
              <a:rPr lang="ru-RU" smtClean="0"/>
              <a:t>06.05.2020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D0746A1-D7BC-4BBF-9713-F221D064269B}" type="slidenum">
              <a:rPr lang="ru-RU" smtClean="0"/>
              <a:t>‹#›</a:t>
            </a:fld>
            <a:endParaRPr lang="ru-RU"/>
          </a:p>
        </p:txBody>
      </p:sp>
    </p:spTree>
    <p:extLst>
      <p:ext uri="{BB962C8B-B14F-4D97-AF65-F5344CB8AC3E}">
        <p14:creationId xmlns:p14="http://schemas.microsoft.com/office/powerpoint/2010/main" val="3392754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FD0746A1-D7BC-4BBF-9713-F221D064269B}" type="slidenum">
              <a:rPr lang="ru-RU" smtClean="0"/>
              <a:t>3</a:t>
            </a:fld>
            <a:endParaRPr lang="ru-RU" dirty="0"/>
          </a:p>
        </p:txBody>
      </p:sp>
    </p:spTree>
    <p:extLst>
      <p:ext uri="{BB962C8B-B14F-4D97-AF65-F5344CB8AC3E}">
        <p14:creationId xmlns:p14="http://schemas.microsoft.com/office/powerpoint/2010/main" val="2310258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51702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17532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33975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511697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8977854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309797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513407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47252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85556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691118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5/6/2020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171013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90681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62026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07616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smtClean="0"/>
              <a:t>5/6/2020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703207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smtClean="0"/>
              <a:pPr/>
              <a:t>5/6/2020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16179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5/6/2020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2584874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2.xml"/><Relationship Id="rId6" Type="http://schemas.openxmlformats.org/officeDocument/2006/relationships/slide" Target="slide6.xml"/><Relationship Id="rId5" Type="http://schemas.openxmlformats.org/officeDocument/2006/relationships/slide" Target="slide18.xml"/><Relationship Id="rId4" Type="http://schemas.openxmlformats.org/officeDocument/2006/relationships/slide" Target="slide15.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ru.wikipedia.org/wiki/1918_%D0%B3%D0%BE%D0%B4" TargetMode="External"/><Relationship Id="rId7" Type="http://schemas.openxmlformats.org/officeDocument/2006/relationships/image" Target="../media/image1.jpg"/><Relationship Id="rId2" Type="http://schemas.openxmlformats.org/officeDocument/2006/relationships/hyperlink" Target="https://ru.wikipedia.org/wiki/%D0%93%D1%80%D0%B0%D0%B6%D0%B4%D0%B0%D0%BD%D1%81%D0%BA%D0%B0%D1%8F_%D0%B2%D0%BE%D0%B9%D0%BD%D0%B0_%D0%B2_%D0%A0%D0%BE%D1%81%D1%81%D0%B8%D0%B8" TargetMode="External"/><Relationship Id="rId1" Type="http://schemas.openxmlformats.org/officeDocument/2006/relationships/slideLayout" Target="../slideLayouts/slideLayout2.xml"/><Relationship Id="rId6" Type="http://schemas.openxmlformats.org/officeDocument/2006/relationships/hyperlink" Target="https://ru.wikipedia.org/wiki/%D0%94%D0%B5%D0%BD%D0%B8%D0%BA%D0%B8%D0%BD,_%D0%90%D0%BD%D1%82%D0%BE%D0%BD_%D0%98%D0%B2%D0%B0%D0%BD%D0%BE%D0%B2%D0%B8%D1%87" TargetMode="External"/><Relationship Id="rId5" Type="http://schemas.openxmlformats.org/officeDocument/2006/relationships/hyperlink" Target="https://ru.wikipedia.org/wiki/%D0%93%D0%B5%D0%BD%D0%B5%D1%80%D0%B0%D0%BB-%D0%BB%D0%B5%D0%B9%D1%82%D0%B5%D0%BD%D0%B0%D0%BD%D1%82" TargetMode="External"/><Relationship Id="rId4" Type="http://schemas.openxmlformats.org/officeDocument/2006/relationships/hyperlink" Target="https://ru.wikipedia.org/wiki/%D0%92%D0%BE%D0%BE%D1%80%D1%83%D0%B6%D1%91%D0%BD%D0%BD%D1%8B%D0%B5_%D1%81%D0%B8%D0%BB%D1%8B_%D0%AE%D0%B3%D0%B0_%D0%A0%D0%BE%D1%81%D1%81%D0%B8%D0%B8"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0903" y="207819"/>
            <a:ext cx="9882231" cy="4062178"/>
          </a:xfrm>
        </p:spPr>
        <p:txBody>
          <a:bodyPr>
            <a:normAutofit fontScale="90000"/>
          </a:bodyPr>
          <a:lstStyle/>
          <a:p>
            <a:pPr algn="ctr"/>
            <a:r>
              <a:rPr lang="ru-RU"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Проект </a:t>
            </a:r>
            <a:r>
              <a:rPr lang="ru-RU" sz="32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на тему: </a:t>
            </a:r>
            <a:r>
              <a:rPr lang="ru-RU"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32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4800" b="1" dirty="0" smtClean="0">
                <a:solidFill>
                  <a:srgbClr val="920000"/>
                </a:solidFill>
                <a:latin typeface="Times New Roman" panose="02020603050405020304" pitchFamily="18" charset="0"/>
                <a:cs typeface="Times New Roman" panose="02020603050405020304" pitchFamily="18" charset="0"/>
              </a:rPr>
              <a:t>Разработка </a:t>
            </a:r>
            <a:r>
              <a:rPr lang="ru-RU" sz="4800" b="1" dirty="0">
                <a:solidFill>
                  <a:srgbClr val="920000"/>
                </a:solidFill>
                <a:latin typeface="Times New Roman" panose="02020603050405020304" pitchFamily="18" charset="0"/>
                <a:cs typeface="Times New Roman" panose="02020603050405020304" pitchFamily="18" charset="0"/>
              </a:rPr>
              <a:t>и создание</a:t>
            </a:r>
            <a:br>
              <a:rPr lang="ru-RU" sz="4800" b="1" dirty="0">
                <a:solidFill>
                  <a:srgbClr val="920000"/>
                </a:solidFill>
                <a:latin typeface="Times New Roman" panose="02020603050405020304" pitchFamily="18" charset="0"/>
                <a:cs typeface="Times New Roman" panose="02020603050405020304" pitchFamily="18" charset="0"/>
              </a:rPr>
            </a:br>
            <a:r>
              <a:rPr lang="ru-RU" sz="4800" b="1" dirty="0">
                <a:solidFill>
                  <a:srgbClr val="920000"/>
                </a:solidFill>
                <a:latin typeface="Times New Roman" panose="02020603050405020304" pitchFamily="18" charset="0"/>
                <a:cs typeface="Times New Roman" panose="02020603050405020304" pitchFamily="18" charset="0"/>
              </a:rPr>
              <a:t>муляжей наград, воинских знаков </a:t>
            </a:r>
            <a:r>
              <a:rPr lang="ru-RU" sz="4800" b="1" dirty="0" smtClean="0">
                <a:solidFill>
                  <a:srgbClr val="920000"/>
                </a:solidFill>
                <a:latin typeface="Times New Roman" panose="02020603050405020304" pitchFamily="18" charset="0"/>
                <a:cs typeface="Times New Roman" panose="02020603050405020304" pitchFamily="18" charset="0"/>
              </a:rPr>
              <a:t>различия</a:t>
            </a:r>
            <a:r>
              <a:rPr lang="ru-RU" b="1" dirty="0">
                <a:solidFill>
                  <a:srgbClr val="920000"/>
                </a:solidFill>
                <a:latin typeface="Times New Roman" panose="02020603050405020304" pitchFamily="18" charset="0"/>
                <a:cs typeface="Times New Roman" panose="02020603050405020304" pitchFamily="18" charset="0"/>
              </a:rPr>
              <a:t/>
            </a:r>
            <a:br>
              <a:rPr lang="ru-RU" b="1" dirty="0">
                <a:solidFill>
                  <a:srgbClr val="920000"/>
                </a:solidFill>
                <a:latin typeface="Times New Roman" panose="02020603050405020304" pitchFamily="18" charset="0"/>
                <a:cs typeface="Times New Roman" panose="02020603050405020304" pitchFamily="18" charset="0"/>
              </a:rPr>
            </a:br>
            <a:endParaRPr lang="ru-RU" b="1" dirty="0">
              <a:solidFill>
                <a:srgbClr val="92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6156434" y="4635061"/>
            <a:ext cx="5856889" cy="1481029"/>
          </a:xfrm>
        </p:spPr>
        <p:txBody>
          <a:bodyPr>
            <a:normAutofit/>
          </a:bodyPr>
          <a:lstStyle/>
          <a:p>
            <a:pPr algn="r"/>
            <a:r>
              <a:rPr lang="ru-RU"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Выполнил ученик 10” А” класса: </a:t>
            </a:r>
            <a:br>
              <a:rPr lang="ru-RU"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Брагинец Александр </a:t>
            </a:r>
            <a:endParaRPr lang="ru-RU"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r"/>
            <a:r>
              <a:rPr lang="ru-RU" sz="2000"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Проверил учитель </a:t>
            </a:r>
            <a:r>
              <a:rPr lang="ru-RU"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экономики</a:t>
            </a:r>
            <a:br>
              <a:rPr lang="ru-RU"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20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Лемешева В.Б</a:t>
            </a:r>
          </a:p>
          <a:p>
            <a:endParaRPr lang="ru-RU" sz="2000" dirty="0"/>
          </a:p>
        </p:txBody>
      </p:sp>
      <p:sp>
        <p:nvSpPr>
          <p:cNvPr id="5" name="TextBox 4"/>
          <p:cNvSpPr txBox="1"/>
          <p:nvPr/>
        </p:nvSpPr>
        <p:spPr>
          <a:xfrm>
            <a:off x="5070763" y="6116091"/>
            <a:ext cx="2026227" cy="800219"/>
          </a:xfrm>
          <a:prstGeom prst="rect">
            <a:avLst/>
          </a:prstGeom>
          <a:noFill/>
        </p:spPr>
        <p:txBody>
          <a:bodyPr wrap="square" rtlCol="0">
            <a:spAutoFit/>
          </a:bodyPr>
          <a:lstStyle/>
          <a:p>
            <a:pPr algn="ctr"/>
            <a:r>
              <a:rPr lang="ru-RU" sz="1400" dirty="0" smtClean="0">
                <a:latin typeface="Times New Roman" panose="02020603050405020304" pitchFamily="18" charset="0"/>
                <a:cs typeface="Times New Roman" panose="02020603050405020304" pitchFamily="18" charset="0"/>
              </a:rPr>
              <a:t>г. </a:t>
            </a:r>
            <a:r>
              <a:rPr lang="ru-RU" sz="1400" dirty="0">
                <a:latin typeface="Times New Roman" panose="02020603050405020304" pitchFamily="18" charset="0"/>
                <a:cs typeface="Times New Roman" panose="02020603050405020304" pitchFamily="18" charset="0"/>
              </a:rPr>
              <a:t>Азов </a:t>
            </a:r>
            <a:br>
              <a:rPr lang="ru-RU" sz="1400" dirty="0">
                <a:latin typeface="Times New Roman" panose="02020603050405020304" pitchFamily="18" charset="0"/>
                <a:cs typeface="Times New Roman" panose="02020603050405020304" pitchFamily="18" charset="0"/>
              </a:rPr>
            </a:br>
            <a:r>
              <a:rPr lang="ru-RU" sz="1400" dirty="0" smtClean="0">
                <a:latin typeface="Times New Roman" panose="02020603050405020304" pitchFamily="18" charset="0"/>
                <a:cs typeface="Times New Roman" panose="02020603050405020304" pitchFamily="18" charset="0"/>
              </a:rPr>
              <a:t>2019</a:t>
            </a:r>
            <a:endParaRPr lang="ru-RU" sz="1400"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40430855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48624" y="1859340"/>
            <a:ext cx="8095376" cy="2308324"/>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Медаль «За Оборону Кавказа»</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 выдавалась всем защитникам Кавказа от гитлеровских захватчиков, которые принимали участие в оборонительных сражениях в период с июля 1942 по октябрь 1943 в результате которых враг не смог захватить этот стратегически важный район, снабжавший армию и всю страну нефтью. </a:t>
            </a:r>
          </a:p>
          <a:p>
            <a:r>
              <a:rPr lang="ru-RU" dirty="0">
                <a:latin typeface="Times New Roman" panose="02020603050405020304" pitchFamily="18" charset="0"/>
                <a:cs typeface="Times New Roman" panose="02020603050405020304" pitchFamily="18" charset="0"/>
              </a:rPr>
              <a:t>Медаль проста в производстве.</a:t>
            </a:r>
          </a:p>
          <a:p>
            <a:r>
              <a:rPr lang="ru-RU" dirty="0">
                <a:latin typeface="Times New Roman" panose="02020603050405020304" pitchFamily="18" charset="0"/>
                <a:cs typeface="Times New Roman" panose="02020603050405020304" pitchFamily="18" charset="0"/>
              </a:rPr>
              <a:t>Материалы: метал, краска, крепление, ткань.</a:t>
            </a:r>
          </a:p>
          <a:p>
            <a:endParaRPr lang="ru-RU" dirty="0"/>
          </a:p>
        </p:txBody>
      </p:sp>
      <p:pic>
        <p:nvPicPr>
          <p:cNvPr id="6" name="Рисунок 5"/>
          <p:cNvPicPr>
            <a:picLocks noChangeAspect="1"/>
          </p:cNvPicPr>
          <p:nvPr/>
        </p:nvPicPr>
        <p:blipFill>
          <a:blip r:embed="rId2"/>
          <a:stretch>
            <a:fillRect/>
          </a:stretch>
        </p:blipFill>
        <p:spPr>
          <a:xfrm>
            <a:off x="6665053" y="3875785"/>
            <a:ext cx="4957894" cy="2786842"/>
          </a:xfrm>
          <a:prstGeom prst="rect">
            <a:avLst/>
          </a:prstGeom>
        </p:spPr>
      </p:pic>
    </p:spTree>
    <p:extLst>
      <p:ext uri="{BB962C8B-B14F-4D97-AF65-F5344CB8AC3E}">
        <p14:creationId xmlns:p14="http://schemas.microsoft.com/office/powerpoint/2010/main" val="169330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35852" y="522913"/>
            <a:ext cx="10061706" cy="3777622"/>
          </a:xfrm>
        </p:spPr>
        <p:txBody>
          <a:bodyPr/>
          <a:lstStyle/>
          <a:p>
            <a:r>
              <a:rPr lang="ru-RU" b="1" dirty="0">
                <a:latin typeface="Times New Roman" panose="02020603050405020304" pitchFamily="18" charset="0"/>
                <a:cs typeface="Times New Roman" panose="02020603050405020304" pitchFamily="18" charset="0"/>
              </a:rPr>
              <a:t>Жетон </a:t>
            </a:r>
            <a:r>
              <a:rPr lang="ru-RU" b="1" dirty="0" err="1">
                <a:latin typeface="Times New Roman" panose="02020603050405020304" pitchFamily="18" charset="0"/>
                <a:cs typeface="Times New Roman" panose="02020603050405020304" pitchFamily="18" charset="0"/>
              </a:rPr>
              <a:t>Корниловского</a:t>
            </a:r>
            <a:r>
              <a:rPr lang="ru-RU" b="1" dirty="0">
                <a:latin typeface="Times New Roman" panose="02020603050405020304" pitchFamily="18" charset="0"/>
                <a:cs typeface="Times New Roman" panose="02020603050405020304" pitchFamily="18" charset="0"/>
              </a:rPr>
              <a:t> ударного полка</a:t>
            </a:r>
            <a:endParaRPr lang="ru-RU" dirty="0">
              <a:latin typeface="Times New Roman" panose="02020603050405020304" pitchFamily="18" charset="0"/>
              <a:cs typeface="Times New Roman" panose="02020603050405020304" pitchFamily="18" charset="0"/>
            </a:endParaRPr>
          </a:p>
          <a:p>
            <a:pPr marL="0" indent="0">
              <a:buNone/>
            </a:pPr>
            <a:r>
              <a:rPr lang="ru-RU" dirty="0" err="1">
                <a:latin typeface="Times New Roman" panose="02020603050405020304" pitchFamily="18" charset="0"/>
                <a:cs typeface="Times New Roman" panose="02020603050405020304" pitchFamily="18" charset="0"/>
              </a:rPr>
              <a:t>Корниловский</a:t>
            </a:r>
            <a:r>
              <a:rPr lang="ru-RU" dirty="0">
                <a:latin typeface="Times New Roman" panose="02020603050405020304" pitchFamily="18" charset="0"/>
                <a:cs typeface="Times New Roman" panose="02020603050405020304" pitchFamily="18" charset="0"/>
              </a:rPr>
              <a:t> ударный полк стал основной опорой и надеждой Добровольческой армии, а в июле 1919 года он развернулся в состоящую из трех полков </a:t>
            </a:r>
            <a:r>
              <a:rPr lang="ru-RU" dirty="0" err="1">
                <a:latin typeface="Times New Roman" panose="02020603050405020304" pitchFamily="18" charset="0"/>
                <a:cs typeface="Times New Roman" panose="02020603050405020304" pitchFamily="18" charset="0"/>
              </a:rPr>
              <a:t>Корниловскую</a:t>
            </a:r>
            <a:r>
              <a:rPr lang="ru-RU" dirty="0">
                <a:latin typeface="Times New Roman" panose="02020603050405020304" pitchFamily="18" charset="0"/>
                <a:cs typeface="Times New Roman" panose="02020603050405020304" pitchFamily="18" charset="0"/>
              </a:rPr>
              <a:t> дивизию. В Азове зимой 1919 года сформировался из донецких шахтеров и 4-й </a:t>
            </a:r>
            <a:r>
              <a:rPr lang="ru-RU" dirty="0" err="1">
                <a:latin typeface="Times New Roman" panose="02020603050405020304" pitchFamily="18" charset="0"/>
                <a:cs typeface="Times New Roman" panose="02020603050405020304" pitchFamily="18" charset="0"/>
              </a:rPr>
              <a:t>Корниловский</a:t>
            </a:r>
            <a:r>
              <a:rPr lang="ru-RU" dirty="0">
                <a:latin typeface="Times New Roman" panose="02020603050405020304" pitchFamily="18" charset="0"/>
                <a:cs typeface="Times New Roman" panose="02020603050405020304" pitchFamily="18" charset="0"/>
              </a:rPr>
              <a:t> ударный полк, вошедший в эту дивизию. Корниловцы имели два наградных знака – жетон и знак </a:t>
            </a:r>
            <a:r>
              <a:rPr lang="ru-RU" dirty="0" err="1">
                <a:latin typeface="Times New Roman" panose="02020603050405020304" pitchFamily="18" charset="0"/>
                <a:cs typeface="Times New Roman" panose="02020603050405020304" pitchFamily="18" charset="0"/>
              </a:rPr>
              <a:t>Корниловского</a:t>
            </a:r>
            <a:r>
              <a:rPr lang="ru-RU" dirty="0">
                <a:latin typeface="Times New Roman" panose="02020603050405020304" pitchFamily="18" charset="0"/>
                <a:cs typeface="Times New Roman" panose="02020603050405020304" pitchFamily="18" charset="0"/>
              </a:rPr>
              <a:t> ударного полка.</a:t>
            </a:r>
          </a:p>
          <a:p>
            <a:pPr marL="0" indent="0">
              <a:buNone/>
            </a:pPr>
            <a:r>
              <a:rPr lang="ru-RU" dirty="0">
                <a:latin typeface="Times New Roman" panose="02020603050405020304" pitchFamily="18" charset="0"/>
                <a:cs typeface="Times New Roman" panose="02020603050405020304" pitchFamily="18" charset="0"/>
              </a:rPr>
              <a:t>Знак прост в производстве.</a:t>
            </a:r>
          </a:p>
          <a:p>
            <a:pPr marL="0" indent="0">
              <a:buNone/>
            </a:pPr>
            <a:r>
              <a:rPr lang="ru-RU" dirty="0">
                <a:latin typeface="Times New Roman" panose="02020603050405020304" pitchFamily="18" charset="0"/>
                <a:cs typeface="Times New Roman" panose="02020603050405020304" pitchFamily="18" charset="0"/>
              </a:rPr>
              <a:t>Материалы: метал, краска, крепление.</a:t>
            </a:r>
          </a:p>
          <a:p>
            <a:endParaRPr lang="ru-RU" dirty="0"/>
          </a:p>
        </p:txBody>
      </p:sp>
      <p:pic>
        <p:nvPicPr>
          <p:cNvPr id="5" name="Рисунок 4"/>
          <p:cNvPicPr>
            <a:picLocks noChangeAspect="1"/>
          </p:cNvPicPr>
          <p:nvPr/>
        </p:nvPicPr>
        <p:blipFill>
          <a:blip r:embed="rId2"/>
          <a:stretch>
            <a:fillRect/>
          </a:stretch>
        </p:blipFill>
        <p:spPr>
          <a:xfrm>
            <a:off x="8167424" y="2613777"/>
            <a:ext cx="3238927" cy="4116071"/>
          </a:xfrm>
          <a:prstGeom prst="rect">
            <a:avLst/>
          </a:prstGeom>
        </p:spPr>
      </p:pic>
    </p:spTree>
    <p:extLst>
      <p:ext uri="{BB962C8B-B14F-4D97-AF65-F5344CB8AC3E}">
        <p14:creationId xmlns:p14="http://schemas.microsoft.com/office/powerpoint/2010/main" val="1255908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78467" y="400110"/>
            <a:ext cx="9726146" cy="1504890"/>
          </a:xfrm>
        </p:spPr>
        <p:txBody>
          <a:bodyPr/>
          <a:lstStyle/>
          <a:p>
            <a:pPr algn="ctr"/>
            <a:r>
              <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Расходы планируемые для организации проекта</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159591764"/>
              </p:ext>
            </p:extLst>
          </p:nvPr>
        </p:nvGraphicFramePr>
        <p:xfrm>
          <a:off x="2080470" y="1789381"/>
          <a:ext cx="8963274" cy="5029898"/>
        </p:xfrm>
        <a:graphic>
          <a:graphicData uri="http://schemas.openxmlformats.org/drawingml/2006/table">
            <a:tbl>
              <a:tblPr firstRow="1" firstCol="1" bandRow="1">
                <a:tableStyleId>{5C22544A-7EE6-4342-B048-85BDC9FD1C3A}</a:tableStyleId>
              </a:tblPr>
              <a:tblGrid>
                <a:gridCol w="645458">
                  <a:extLst>
                    <a:ext uri="{9D8B030D-6E8A-4147-A177-3AD203B41FA5}">
                      <a16:colId xmlns:a16="http://schemas.microsoft.com/office/drawing/2014/main" val="1547845498"/>
                    </a:ext>
                  </a:extLst>
                </a:gridCol>
                <a:gridCol w="3982459">
                  <a:extLst>
                    <a:ext uri="{9D8B030D-6E8A-4147-A177-3AD203B41FA5}">
                      <a16:colId xmlns:a16="http://schemas.microsoft.com/office/drawing/2014/main" val="2448495568"/>
                    </a:ext>
                  </a:extLst>
                </a:gridCol>
                <a:gridCol w="1364971">
                  <a:extLst>
                    <a:ext uri="{9D8B030D-6E8A-4147-A177-3AD203B41FA5}">
                      <a16:colId xmlns:a16="http://schemas.microsoft.com/office/drawing/2014/main" val="193325460"/>
                    </a:ext>
                  </a:extLst>
                </a:gridCol>
                <a:gridCol w="1156521">
                  <a:extLst>
                    <a:ext uri="{9D8B030D-6E8A-4147-A177-3AD203B41FA5}">
                      <a16:colId xmlns:a16="http://schemas.microsoft.com/office/drawing/2014/main" val="738768687"/>
                    </a:ext>
                  </a:extLst>
                </a:gridCol>
                <a:gridCol w="1813865">
                  <a:extLst>
                    <a:ext uri="{9D8B030D-6E8A-4147-A177-3AD203B41FA5}">
                      <a16:colId xmlns:a16="http://schemas.microsoft.com/office/drawing/2014/main" val="1739312555"/>
                    </a:ext>
                  </a:extLst>
                </a:gridCol>
              </a:tblGrid>
              <a:tr h="381091">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Наименования расходов</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Цена (руб.)</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Кол-во</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Стоимость (руб.)</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895131013"/>
                  </a:ext>
                </a:extLst>
              </a:tr>
              <a:tr h="228625">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Аренда Здания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15000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8</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120000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624038622"/>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Ремонт Здания</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310423230"/>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Страховка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612956164"/>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4</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Склад Аренда</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10000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99411890"/>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4.1</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Авто </a:t>
                      </a:r>
                      <a:r>
                        <a:rPr lang="ru-RU" sz="1400" dirty="0" err="1">
                          <a:effectLst/>
                          <a:latin typeface="Times New Roman" panose="02020603050405020304" pitchFamily="18" charset="0"/>
                          <a:cs typeface="Times New Roman" panose="02020603050405020304" pitchFamily="18" charset="0"/>
                        </a:rPr>
                        <a:t>погрущик</a:t>
                      </a:r>
                      <a:r>
                        <a:rPr lang="ru-RU" sz="1400" dirty="0">
                          <a:effectLst/>
                          <a:latin typeface="Times New Roman" panose="02020603050405020304" pitchFamily="18" charset="0"/>
                          <a:cs typeface="Times New Roman" panose="02020603050405020304" pitchFamily="18" charset="0"/>
                        </a:rPr>
                        <a:t> и кран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638690077"/>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Оборудование</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351029480"/>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Фен</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627740735"/>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6</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Печь по выплавке</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683001992"/>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Мелкий инвентарь</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234428672"/>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7</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Защитные костюмы</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448771975"/>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8</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Формы для выплавки</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25</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12500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064638559"/>
                  </a:ext>
                </a:extLst>
              </a:tr>
              <a:tr h="381091">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9</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Приспособления для тонкой работы</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5000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3429897689"/>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Расходные материалы</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013162518"/>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Металлы</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30000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500кг</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2578775556"/>
                  </a:ext>
                </a:extLst>
              </a:tr>
              <a:tr h="381091">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10,1</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Горюч материалы</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120кг</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597342398"/>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11</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Крепление для наград</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500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10000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4061302860"/>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12</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Краска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15000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4104091857"/>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13</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Раб.места</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5000</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25000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032731736"/>
                  </a:ext>
                </a:extLst>
              </a:tr>
              <a:tr h="228625">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Итого</a:t>
                      </a: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614500</a:t>
                      </a: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9350" marR="49350" marT="0" marB="0"/>
                </a:tc>
                <a:extLst>
                  <a:ext uri="{0D108BD9-81ED-4DB2-BD59-A6C34878D82A}">
                    <a16:rowId xmlns:a16="http://schemas.microsoft.com/office/drawing/2014/main" val="1539249114"/>
                  </a:ext>
                </a:extLst>
              </a:tr>
            </a:tbl>
          </a:graphicData>
        </a:graphic>
      </p:graphicFrame>
      <p:sp>
        <p:nvSpPr>
          <p:cNvPr id="5" name="Прямоугольник 4"/>
          <p:cNvSpPr/>
          <p:nvPr/>
        </p:nvSpPr>
        <p:spPr>
          <a:xfrm>
            <a:off x="11885506" y="0"/>
            <a:ext cx="319318" cy="400110"/>
          </a:xfrm>
          <a:prstGeom prst="rect">
            <a:avLst/>
          </a:prstGeom>
        </p:spPr>
        <p:txBody>
          <a:bodyPr wrap="none">
            <a:spAutoFit/>
          </a:bodyPr>
          <a:lstStyle/>
          <a:p>
            <a:r>
              <a:rPr lang="ru-RU" sz="2000" dirty="0"/>
              <a:t>7</a:t>
            </a:r>
            <a:endParaRPr lang="en-US" sz="2000" dirty="0"/>
          </a:p>
        </p:txBody>
      </p:sp>
    </p:spTree>
    <p:extLst>
      <p:ext uri="{BB962C8B-B14F-4D97-AF65-F5344CB8AC3E}">
        <p14:creationId xmlns:p14="http://schemas.microsoft.com/office/powerpoint/2010/main" val="850813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a:latin typeface="Times New Roman" panose="02020603050405020304" pitchFamily="18" charset="0"/>
                <a:cs typeface="Times New Roman" panose="02020603050405020304" pitchFamily="18" charset="0"/>
              </a:rPr>
              <a:t>Описание предприятия</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93240" y="1375794"/>
            <a:ext cx="10011372" cy="4535428"/>
          </a:xfrm>
        </p:spPr>
        <p:txBody>
          <a:bodyPr>
            <a:normAutofit/>
          </a:bodyPr>
          <a:lstStyle/>
          <a:p>
            <a:pPr marL="0" indent="0">
              <a:buNone/>
            </a:pPr>
            <a:r>
              <a:rPr lang="ru-RU" i="1" dirty="0">
                <a:latin typeface="Times New Roman" panose="02020603050405020304" pitchFamily="18" charset="0"/>
                <a:cs typeface="Times New Roman" panose="02020603050405020304" pitchFamily="18" charset="0"/>
              </a:rPr>
              <a:t>Предприятие  </a:t>
            </a:r>
            <a:r>
              <a:rPr lang="ru-RU" i="1" u="sng" dirty="0">
                <a:latin typeface="Times New Roman" panose="02020603050405020304" pitchFamily="18" charset="0"/>
                <a:cs typeface="Times New Roman" panose="02020603050405020304" pitchFamily="18" charset="0"/>
              </a:rPr>
              <a:t>расположено</a:t>
            </a:r>
            <a:r>
              <a:rPr lang="ru-RU" i="1" dirty="0">
                <a:latin typeface="Times New Roman" panose="02020603050405020304" pitchFamily="18" charset="0"/>
                <a:cs typeface="Times New Roman" panose="02020603050405020304" pitchFamily="18" charset="0"/>
              </a:rPr>
              <a:t>  в промышленной зоне  города. К зданию есть подъезд для автотранспорта,  который связан с крупной автомагистралью. </a:t>
            </a:r>
            <a:r>
              <a:rPr lang="ru-RU" dirty="0">
                <a:latin typeface="Times New Roman" panose="02020603050405020304" pitchFamily="18" charset="0"/>
                <a:cs typeface="Times New Roman" panose="02020603050405020304" pitchFamily="18" charset="0"/>
              </a:rPr>
              <a:t>Участок: Собственными силами проводился восстановительный ремонт и подготовка к производству территории, производственных и административно-бытовых помещений.</a:t>
            </a:r>
          </a:p>
          <a:p>
            <a:pPr marL="0" indent="0">
              <a:buNone/>
            </a:pPr>
            <a:r>
              <a:rPr lang="ru-RU" dirty="0">
                <a:latin typeface="Times New Roman" panose="02020603050405020304" pitchFamily="18" charset="0"/>
                <a:cs typeface="Times New Roman" panose="02020603050405020304" pitchFamily="18" charset="0"/>
              </a:rPr>
              <a:t>Наличие всех к</a:t>
            </a:r>
            <a:r>
              <a:rPr lang="ru-RU" u="sng" dirty="0">
                <a:latin typeface="Times New Roman" panose="02020603050405020304" pitchFamily="18" charset="0"/>
                <a:cs typeface="Times New Roman" panose="02020603050405020304" pitchFamily="18" charset="0"/>
              </a:rPr>
              <a:t>оммуникаций </a:t>
            </a:r>
            <a:r>
              <a:rPr lang="ru-RU" dirty="0">
                <a:latin typeface="Times New Roman" panose="02020603050405020304" pitchFamily="18" charset="0"/>
                <a:cs typeface="Times New Roman" panose="02020603050405020304" pitchFamily="18" charset="0"/>
              </a:rPr>
              <a:t>( свет, газ, канализация,  отопление). Имеется трансформаторная подстанция на 800 кВт. , что достаточно для производственного процесса.</a:t>
            </a:r>
          </a:p>
          <a:p>
            <a:pPr marL="0" indent="0">
              <a:buNone/>
            </a:pPr>
            <a:r>
              <a:rPr lang="ru-RU" u="sng" dirty="0" err="1">
                <a:latin typeface="Times New Roman" panose="02020603050405020304" pitchFamily="18" charset="0"/>
                <a:cs typeface="Times New Roman" panose="02020603050405020304" pitchFamily="18" charset="0"/>
              </a:rPr>
              <a:t>Рециклирование</a:t>
            </a:r>
            <a:r>
              <a:rPr lang="ru-RU" u="sng"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Отходы данного производства подлежат </a:t>
            </a:r>
            <a:r>
              <a:rPr lang="ru-RU" dirty="0" err="1">
                <a:latin typeface="Times New Roman" panose="02020603050405020304" pitchFamily="18" charset="0"/>
                <a:cs typeface="Times New Roman" panose="02020603050405020304" pitchFamily="18" charset="0"/>
              </a:rPr>
              <a:t>рециклированию</a:t>
            </a:r>
            <a:r>
              <a:rPr lang="ru-RU" dirty="0">
                <a:latin typeface="Times New Roman" panose="02020603050405020304" pitchFamily="18" charset="0"/>
                <a:cs typeface="Times New Roman" panose="02020603050405020304" pitchFamily="18" charset="0"/>
              </a:rPr>
              <a:t>  в рамках предприятия и отправляются на переработку и вторичное производство.</a:t>
            </a:r>
          </a:p>
          <a:p>
            <a:pPr marL="0" indent="0">
              <a:buNone/>
            </a:pPr>
            <a:r>
              <a:rPr lang="ru-RU" u="sng" dirty="0">
                <a:latin typeface="Times New Roman" panose="02020603050405020304" pitchFamily="18" charset="0"/>
                <a:cs typeface="Times New Roman" panose="02020603050405020304" pitchFamily="18" charset="0"/>
              </a:rPr>
              <a:t>Технология:   </a:t>
            </a:r>
            <a:r>
              <a:rPr lang="ru-RU" dirty="0">
                <a:latin typeface="Times New Roman" panose="02020603050405020304" pitchFamily="18" charset="0"/>
                <a:cs typeface="Times New Roman" panose="02020603050405020304" pitchFamily="18" charset="0"/>
              </a:rPr>
              <a:t>      Технологический уровень проектируемого производства полностью соответствует европейскому на данный вид производства.</a:t>
            </a:r>
          </a:p>
          <a:p>
            <a:pPr marL="0" indent="0">
              <a:buNone/>
            </a:pPr>
            <a:endParaRPr lang="ru-RU" sz="2000"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11885506" y="0"/>
            <a:ext cx="319318" cy="400110"/>
          </a:xfrm>
          <a:prstGeom prst="rect">
            <a:avLst/>
          </a:prstGeom>
        </p:spPr>
        <p:txBody>
          <a:bodyPr wrap="none">
            <a:spAutoFit/>
          </a:bodyPr>
          <a:lstStyle/>
          <a:p>
            <a:r>
              <a:rPr lang="ru-RU" sz="2000" dirty="0"/>
              <a:t>8</a:t>
            </a:r>
            <a:endParaRPr lang="en-US" sz="2000" dirty="0"/>
          </a:p>
        </p:txBody>
      </p:sp>
    </p:spTree>
    <p:extLst>
      <p:ext uri="{BB962C8B-B14F-4D97-AF65-F5344CB8AC3E}">
        <p14:creationId xmlns:p14="http://schemas.microsoft.com/office/powerpoint/2010/main" val="4244374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effectLst>
                  <a:outerShdw blurRad="38100" dist="38100" dir="2700000" algn="tl">
                    <a:srgbClr val="000000">
                      <a:alpha val="43137"/>
                    </a:srgbClr>
                  </a:outerShdw>
                </a:effectLst>
              </a:rPr>
              <a:t>Оборудование и расходные материалы</a:t>
            </a:r>
            <a:endParaRPr lang="ru-RU" dirty="0">
              <a:effectLst>
                <a:outerShdw blurRad="38100" dist="38100" dir="2700000" algn="tl">
                  <a:srgbClr val="000000">
                    <a:alpha val="43137"/>
                  </a:srgbClr>
                </a:outerShdw>
              </a:effectLst>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3229820520"/>
              </p:ext>
            </p:extLst>
          </p:nvPr>
        </p:nvGraphicFramePr>
        <p:xfrm>
          <a:off x="2332139" y="2424745"/>
          <a:ext cx="7827545" cy="2739396"/>
        </p:xfrm>
        <a:graphic>
          <a:graphicData uri="http://schemas.openxmlformats.org/drawingml/2006/table">
            <a:tbl>
              <a:tblPr firstRow="1" firstCol="1" bandRow="1">
                <a:tableStyleId>{5C22544A-7EE6-4342-B048-85BDC9FD1C3A}</a:tableStyleId>
              </a:tblPr>
              <a:tblGrid>
                <a:gridCol w="563673">
                  <a:extLst>
                    <a:ext uri="{9D8B030D-6E8A-4147-A177-3AD203B41FA5}">
                      <a16:colId xmlns:a16="http://schemas.microsoft.com/office/drawing/2014/main" val="277909914"/>
                    </a:ext>
                  </a:extLst>
                </a:gridCol>
                <a:gridCol w="3477844">
                  <a:extLst>
                    <a:ext uri="{9D8B030D-6E8A-4147-A177-3AD203B41FA5}">
                      <a16:colId xmlns:a16="http://schemas.microsoft.com/office/drawing/2014/main" val="3138591108"/>
                    </a:ext>
                  </a:extLst>
                </a:gridCol>
                <a:gridCol w="1192016">
                  <a:extLst>
                    <a:ext uri="{9D8B030D-6E8A-4147-A177-3AD203B41FA5}">
                      <a16:colId xmlns:a16="http://schemas.microsoft.com/office/drawing/2014/main" val="3136013039"/>
                    </a:ext>
                  </a:extLst>
                </a:gridCol>
                <a:gridCol w="1009980">
                  <a:extLst>
                    <a:ext uri="{9D8B030D-6E8A-4147-A177-3AD203B41FA5}">
                      <a16:colId xmlns:a16="http://schemas.microsoft.com/office/drawing/2014/main" val="2674654747"/>
                    </a:ext>
                  </a:extLst>
                </a:gridCol>
                <a:gridCol w="1584032">
                  <a:extLst>
                    <a:ext uri="{9D8B030D-6E8A-4147-A177-3AD203B41FA5}">
                      <a16:colId xmlns:a16="http://schemas.microsoft.com/office/drawing/2014/main" val="1563821377"/>
                    </a:ext>
                  </a:extLst>
                </a:gridCol>
              </a:tblGrid>
              <a:tr h="0">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Оборудование</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rPr>
                        <a:t> Цена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rPr>
                        <a:t> Кол-во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rPr>
                        <a:t> Стоимость</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3715119"/>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Фен</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200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2000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7425234"/>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Печь по выплавке</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2000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06012231"/>
                  </a:ext>
                </a:extLst>
              </a:tr>
              <a:tr h="0">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Мелкий инвентарь</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14992329"/>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Защитные костюмы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17966866"/>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Формы для выплавки</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500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25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12500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74650836"/>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Приспособления для тонкой работы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5000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20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52475362"/>
                  </a:ext>
                </a:extLst>
              </a:tr>
              <a:tr h="0">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Расходные материалы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28670701"/>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Металлы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30000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500кг</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30000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8068556"/>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Горюч материалы</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120кг</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28806616"/>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Крепление для наград</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20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500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10000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526442822"/>
                  </a:ext>
                </a:extLst>
              </a:tr>
              <a:tr h="0">
                <a:tc>
                  <a:txBody>
                    <a:bodyPr/>
                    <a:lstStyle/>
                    <a:p>
                      <a:pPr>
                        <a:lnSpc>
                          <a:spcPct val="107000"/>
                        </a:lnSpc>
                        <a:spcAft>
                          <a:spcPts val="0"/>
                        </a:spcAft>
                      </a:pPr>
                      <a:r>
                        <a:rPr lang="ru-RU" sz="1400" dirty="0">
                          <a:effectLst/>
                          <a:latin typeface="Calibri" panose="020F0502020204030204" pitchFamily="34" charset="0"/>
                          <a:ea typeface="Calibri" panose="020F0502020204030204" pitchFamily="34" charset="0"/>
                          <a:cs typeface="Times New Roman" panose="02020603050405020304" pitchFamily="18" charset="0"/>
                        </a:rPr>
                        <a:t>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Краска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500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rPr>
                        <a:t>30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rPr>
                        <a:t>15000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85392062"/>
                  </a:ext>
                </a:extLst>
              </a:tr>
            </a:tbl>
          </a:graphicData>
        </a:graphic>
      </p:graphicFrame>
      <p:sp>
        <p:nvSpPr>
          <p:cNvPr id="7" name="Прямоугольник 6"/>
          <p:cNvSpPr/>
          <p:nvPr/>
        </p:nvSpPr>
        <p:spPr>
          <a:xfrm>
            <a:off x="11738030" y="0"/>
            <a:ext cx="453970" cy="400110"/>
          </a:xfrm>
          <a:prstGeom prst="rect">
            <a:avLst/>
          </a:prstGeom>
        </p:spPr>
        <p:txBody>
          <a:bodyPr wrap="none">
            <a:spAutoFit/>
          </a:bodyPr>
          <a:lstStyle/>
          <a:p>
            <a:r>
              <a:rPr lang="ru-RU" sz="2000" dirty="0"/>
              <a:t>17</a:t>
            </a:r>
            <a:endParaRPr lang="en-US" sz="2000" dirty="0"/>
          </a:p>
        </p:txBody>
      </p:sp>
    </p:spTree>
    <p:extLst>
      <p:ext uri="{BB962C8B-B14F-4D97-AF65-F5344CB8AC3E}">
        <p14:creationId xmlns:p14="http://schemas.microsoft.com/office/powerpoint/2010/main" val="20847399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Производственный план</a:t>
            </a:r>
          </a:p>
        </p:txBody>
      </p:sp>
      <p:sp>
        <p:nvSpPr>
          <p:cNvPr id="3" name="Объект 2"/>
          <p:cNvSpPr>
            <a:spLocks noGrp="1"/>
          </p:cNvSpPr>
          <p:nvPr>
            <p:ph idx="1"/>
          </p:nvPr>
        </p:nvSpPr>
        <p:spPr>
          <a:xfrm>
            <a:off x="746620" y="2133600"/>
            <a:ext cx="10757992" cy="3777622"/>
          </a:xfrm>
        </p:spPr>
        <p:txBody>
          <a:bodyPr/>
          <a:lstStyle/>
          <a:p>
            <a:r>
              <a:rPr lang="ru-RU" dirty="0">
                <a:latin typeface="Times New Roman" panose="02020603050405020304" pitchFamily="18" charset="0"/>
                <a:cs typeface="Times New Roman" panose="02020603050405020304" pitchFamily="18" charset="0"/>
              </a:rPr>
              <a:t>Производство рассчитано на односменную работу   ( 8 - часовой  рабочий день)  при 250 рабочих днях в году и коэффициенте использования рабочего времени 0,7.   Заработная плата - сдельная </a:t>
            </a:r>
          </a:p>
          <a:p>
            <a:r>
              <a:rPr lang="ru-RU" dirty="0">
                <a:latin typeface="Times New Roman" panose="02020603050405020304" pitchFamily="18" charset="0"/>
                <a:cs typeface="Times New Roman" panose="02020603050405020304" pitchFamily="18" charset="0"/>
              </a:rPr>
              <a:t>Доля затрат на заработную плату в производственных накладных расходах - 92% </a:t>
            </a:r>
          </a:p>
          <a:p>
            <a:r>
              <a:rPr lang="ru-RU" dirty="0">
                <a:latin typeface="Times New Roman" panose="02020603050405020304" pitchFamily="18" charset="0"/>
                <a:cs typeface="Times New Roman" panose="02020603050405020304" pitchFamily="18" charset="0"/>
              </a:rPr>
              <a:t>Доля затрат на заработную плату в общей сумме производственных затрат - 6,6%.</a:t>
            </a:r>
          </a:p>
          <a:p>
            <a:r>
              <a:rPr lang="ru-RU" dirty="0">
                <a:latin typeface="Times New Roman" panose="02020603050405020304" pitchFamily="18" charset="0"/>
                <a:cs typeface="Times New Roman" panose="02020603050405020304" pitchFamily="18" charset="0"/>
              </a:rPr>
              <a:t>Количество продукции рассчитывается по количеству заказов и дополнительно  производится примерно по 100 штук каждого муляжа.</a:t>
            </a:r>
          </a:p>
          <a:p>
            <a:endParaRPr lang="ru-RU" dirty="0"/>
          </a:p>
        </p:txBody>
      </p:sp>
    </p:spTree>
    <p:extLst>
      <p:ext uri="{BB962C8B-B14F-4D97-AF65-F5344CB8AC3E}">
        <p14:creationId xmlns:p14="http://schemas.microsoft.com/office/powerpoint/2010/main" val="1464309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План по маркетингу и объёму </a:t>
            </a:r>
            <a:r>
              <a:rPr lang="ru-RU" dirty="0" smtClean="0">
                <a:latin typeface="Times New Roman" panose="02020603050405020304" pitchFamily="18" charset="0"/>
                <a:cs typeface="Times New Roman" panose="02020603050405020304" pitchFamily="18" charset="0"/>
              </a:rPr>
              <a:t>продаж</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90254" y="2032932"/>
            <a:ext cx="10014358" cy="3777622"/>
          </a:xfrm>
        </p:spPr>
        <p:txBody>
          <a:bodyPr>
            <a:normAutofit/>
          </a:bodyPr>
          <a:lstStyle/>
          <a:p>
            <a:r>
              <a:rPr lang="ru-RU" i="1" u="sng" dirty="0">
                <a:latin typeface="Times New Roman" panose="02020603050405020304" pitchFamily="18" charset="0"/>
                <a:cs typeface="Times New Roman" panose="02020603050405020304" pitchFamily="18" charset="0"/>
              </a:rPr>
              <a:t>Ценовая стратегия</a:t>
            </a:r>
            <a:r>
              <a:rPr lang="ru-RU" i="1" dirty="0">
                <a:latin typeface="Times New Roman" panose="02020603050405020304" pitchFamily="18" charset="0"/>
                <a:cs typeface="Times New Roman" panose="02020603050405020304" pitchFamily="18" charset="0"/>
              </a:rPr>
              <a:t>: Низкие цены при высоком качестве.</a:t>
            </a:r>
            <a:endParaRPr lang="ru-RU" dirty="0">
              <a:latin typeface="Times New Roman" panose="02020603050405020304" pitchFamily="18" charset="0"/>
              <a:cs typeface="Times New Roman" panose="02020603050405020304" pitchFamily="18" charset="0"/>
            </a:endParaRPr>
          </a:p>
          <a:p>
            <a:r>
              <a:rPr lang="ru-RU" i="1" dirty="0">
                <a:latin typeface="Times New Roman" panose="02020603050405020304" pitchFamily="18" charset="0"/>
                <a:cs typeface="Times New Roman" panose="02020603050405020304" pitchFamily="18" charset="0"/>
              </a:rPr>
              <a:t>Внедрение продукции на рынок через СМИ и интернет, реклама на сайтах реконструкторов, поездка к потенциальным покупателям, бегущая строка на местных каналах.</a:t>
            </a:r>
            <a:endParaRPr lang="ru-RU" dirty="0">
              <a:latin typeface="Times New Roman" panose="02020603050405020304" pitchFamily="18" charset="0"/>
              <a:cs typeface="Times New Roman" panose="02020603050405020304" pitchFamily="18" charset="0"/>
            </a:endParaRPr>
          </a:p>
          <a:p>
            <a:r>
              <a:rPr lang="ru-RU" i="1" dirty="0">
                <a:latin typeface="Times New Roman" panose="02020603050405020304" pitchFamily="18" charset="0"/>
                <a:cs typeface="Times New Roman" panose="02020603050405020304" pitchFamily="18" charset="0"/>
              </a:rPr>
              <a:t>Предусмотрена система скидок для постоянных клиентов.</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Несовершенство налогового законодательства в России, безусловно оказывает отрицательное влияние на конкурентоспособность производства, так как ныне действующие ставки налогов делают себестоимость продукции чрезвычайно высокой. Однако, существующие налоговые льготы для малых предприятий (возможность ускоренной амортизации) позволят предприятию значительно сократить сумму налогов в первый год производства, что для предприятия особенно важно. В дальнейшем, вступление в силу проектируемого в настоящее время нового налогового законодательства должно несколько улучшить ситуацию.</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389479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latin typeface="Times New Roman" panose="02020603050405020304" pitchFamily="18" charset="0"/>
                <a:cs typeface="Times New Roman" panose="02020603050405020304" pitchFamily="18" charset="0"/>
              </a:rPr>
              <a:t>Ценовая политика</a:t>
            </a:r>
          </a:p>
        </p:txBody>
      </p:sp>
      <p:sp>
        <p:nvSpPr>
          <p:cNvPr id="3" name="Объект 2"/>
          <p:cNvSpPr>
            <a:spLocks noGrp="1"/>
          </p:cNvSpPr>
          <p:nvPr>
            <p:ph idx="1"/>
          </p:nvPr>
        </p:nvSpPr>
        <p:spPr/>
        <p:txBody>
          <a:bodyPr/>
          <a:lstStyle/>
          <a:p>
            <a:r>
              <a:rPr lang="ru-RU" u="sng" dirty="0">
                <a:latin typeface="Times New Roman" panose="02020603050405020304" pitchFamily="18" charset="0"/>
                <a:cs typeface="Times New Roman" panose="02020603050405020304" pitchFamily="18" charset="0"/>
              </a:rPr>
              <a:t>Эффективность использования запасов:   </a:t>
            </a:r>
            <a:r>
              <a:rPr lang="ru-RU" dirty="0">
                <a:latin typeface="Times New Roman" panose="02020603050405020304" pitchFamily="18" charset="0"/>
                <a:cs typeface="Times New Roman" panose="02020603050405020304" pitchFamily="18" charset="0"/>
              </a:rPr>
              <a:t>Средний срок хранения готовой продукции на складе -  неограничен при правильном хранении. Потребность в запасе готовой продукции - 20% от месячного объема производства.</a:t>
            </a:r>
          </a:p>
          <a:p>
            <a:r>
              <a:rPr lang="ru-RU" i="1" dirty="0">
                <a:latin typeface="Times New Roman" panose="02020603050405020304" pitchFamily="18" charset="0"/>
                <a:cs typeface="Times New Roman" panose="02020603050405020304" pitchFamily="18" charset="0"/>
              </a:rPr>
              <a:t>Факторы,   влияющие на колебания цен:  удорожание топлива, металла, поломка печи, пожар и т.д.</a:t>
            </a:r>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Выбранный уровень цены на 15 - 20% ниже сложившегося уровня цен на Западном рынке на аналогичную продукцию.</a:t>
            </a:r>
          </a:p>
          <a:p>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5300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8215" y="624110"/>
            <a:ext cx="9636398" cy="1280890"/>
          </a:xfrm>
        </p:spPr>
        <p:txBody>
          <a:bodyPr/>
          <a:lstStyle/>
          <a:p>
            <a:r>
              <a:rPr lang="ru-RU" dirty="0">
                <a:latin typeface="Times New Roman" panose="02020603050405020304" pitchFamily="18" charset="0"/>
                <a:cs typeface="Times New Roman" panose="02020603050405020304" pitchFamily="18" charset="0"/>
              </a:rPr>
              <a:t>Анализ </a:t>
            </a:r>
            <a:r>
              <a:rPr lang="ru-RU" dirty="0" smtClean="0">
                <a:latin typeface="Times New Roman" panose="02020603050405020304" pitchFamily="18" charset="0"/>
                <a:cs typeface="Times New Roman" panose="02020603050405020304" pitchFamily="18" charset="0"/>
              </a:rPr>
              <a:t>рисков</a:t>
            </a:r>
            <a:endParaRPr lang="ru-RU" dirty="0">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1209888299"/>
              </p:ext>
            </p:extLst>
          </p:nvPr>
        </p:nvGraphicFramePr>
        <p:xfrm>
          <a:off x="1868215" y="1905001"/>
          <a:ext cx="8685135" cy="3713607"/>
        </p:xfrm>
        <a:graphic>
          <a:graphicData uri="http://schemas.openxmlformats.org/drawingml/2006/table">
            <a:tbl>
              <a:tblPr firstRow="1" firstCol="1" bandRow="1">
                <a:tableStyleId>{5C22544A-7EE6-4342-B048-85BDC9FD1C3A}</a:tableStyleId>
              </a:tblPr>
              <a:tblGrid>
                <a:gridCol w="436058">
                  <a:extLst>
                    <a:ext uri="{9D8B030D-6E8A-4147-A177-3AD203B41FA5}">
                      <a16:colId xmlns:a16="http://schemas.microsoft.com/office/drawing/2014/main" val="3223999657"/>
                    </a:ext>
                  </a:extLst>
                </a:gridCol>
                <a:gridCol w="3906509">
                  <a:extLst>
                    <a:ext uri="{9D8B030D-6E8A-4147-A177-3AD203B41FA5}">
                      <a16:colId xmlns:a16="http://schemas.microsoft.com/office/drawing/2014/main" val="1599352655"/>
                    </a:ext>
                  </a:extLst>
                </a:gridCol>
                <a:gridCol w="4342568">
                  <a:extLst>
                    <a:ext uri="{9D8B030D-6E8A-4147-A177-3AD203B41FA5}">
                      <a16:colId xmlns:a16="http://schemas.microsoft.com/office/drawing/2014/main" val="1729813037"/>
                    </a:ext>
                  </a:extLst>
                </a:gridCol>
              </a:tblGrid>
              <a:tr h="265606">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Наименование рисков</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Способы устранения</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74574381"/>
                  </a:ext>
                </a:extLst>
              </a:tr>
              <a:tr h="1062423">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Пожар</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Огнетушители, система оповещения, штрафы за нарушение техники пожарной безопасности,</a:t>
                      </a:r>
                      <a:endParaRPr lang="ru-RU" sz="1100">
                        <a:effectLst/>
                        <a:latin typeface="Times New Roman" panose="02020603050405020304" pitchFamily="18" charset="0"/>
                        <a:cs typeface="Times New Roman" panose="02020603050405020304" pitchFamily="18" charset="0"/>
                      </a:endParaRPr>
                    </a:p>
                    <a:p>
                      <a:pPr>
                        <a:lnSpc>
                          <a:spcPct val="107000"/>
                        </a:lnSpc>
                        <a:spcAft>
                          <a:spcPts val="0"/>
                        </a:spcAft>
                      </a:pPr>
                      <a:r>
                        <a:rPr lang="ru-RU" sz="1400">
                          <a:effectLst/>
                          <a:latin typeface="Times New Roman" panose="02020603050405020304" pitchFamily="18" charset="0"/>
                          <a:cs typeface="Times New Roman" panose="02020603050405020304" pitchFamily="18" charset="0"/>
                        </a:rPr>
                        <a:t>страховка</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12282472"/>
                  </a:ext>
                </a:extLst>
              </a:tr>
              <a:tr h="531212">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Падение курса рубля</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Размещение финансовых активов в нескольких валютах.</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68957125"/>
                  </a:ext>
                </a:extLst>
              </a:tr>
              <a:tr h="531212">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Конкуренты</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Акции, низкие цены, рекламная компания.</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15462567"/>
                  </a:ext>
                </a:extLst>
              </a:tr>
              <a:tr h="265606">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4</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ЧП</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Охрана, страховка.</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0791577"/>
                  </a:ext>
                </a:extLst>
              </a:tr>
              <a:tr h="531212">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r>
                        <a:rPr lang="ru-RU" sz="1400">
                          <a:effectLst/>
                          <a:latin typeface="Times New Roman" panose="02020603050405020304" pitchFamily="18" charset="0"/>
                          <a:cs typeface="Times New Roman" panose="02020603050405020304" pitchFamily="18" charset="0"/>
                        </a:rPr>
                        <a:t>Риск ошибок на стадии проектирования и строительства</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Тщательное планирование, резервный фонд.</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49288086"/>
                  </a:ext>
                </a:extLst>
              </a:tr>
              <a:tr h="526336">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6</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6000"/>
                        </a:lnSpc>
                        <a:spcAft>
                          <a:spcPts val="0"/>
                        </a:spcAft>
                      </a:pPr>
                      <a:r>
                        <a:rPr lang="ru-RU" sz="1400">
                          <a:effectLst/>
                          <a:latin typeface="Times New Roman" panose="02020603050405020304" pitchFamily="18" charset="0"/>
                          <a:cs typeface="Times New Roman" panose="02020603050405020304" pitchFamily="18" charset="0"/>
                        </a:rPr>
                        <a:t>Риск ненадёжности обеспечения энергоснабжения</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Резервный генератор</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36932698"/>
                  </a:ext>
                </a:extLst>
              </a:tr>
            </a:tbl>
          </a:graphicData>
        </a:graphic>
      </p:graphicFrame>
    </p:spTree>
    <p:extLst>
      <p:ext uri="{BB962C8B-B14F-4D97-AF65-F5344CB8AC3E}">
        <p14:creationId xmlns:p14="http://schemas.microsoft.com/office/powerpoint/2010/main" val="37268376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Штатное расписание</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589212" y="1442906"/>
            <a:ext cx="8915400" cy="4468316"/>
          </a:xfrm>
        </p:spPr>
        <p:txBody>
          <a:bodyPr/>
          <a:lstStyle/>
          <a:p>
            <a:r>
              <a:rPr lang="ru-RU" b="1" dirty="0" smtClean="0">
                <a:latin typeface="Times New Roman" panose="02020603050405020304" pitchFamily="18" charset="0"/>
                <a:cs typeface="Times New Roman" panose="02020603050405020304" pitchFamily="18" charset="0"/>
              </a:rPr>
              <a:t>Со ш</a:t>
            </a:r>
            <a:r>
              <a:rPr lang="ru-RU"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татным </a:t>
            </a:r>
            <a:r>
              <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расписанием вы можете ознакомиться в таблице</a:t>
            </a:r>
            <a:endParaRPr lang="ru-RU" b="1"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11738030" y="0"/>
            <a:ext cx="453970" cy="400110"/>
          </a:xfrm>
          <a:prstGeom prst="rect">
            <a:avLst/>
          </a:prstGeom>
        </p:spPr>
        <p:txBody>
          <a:bodyPr wrap="none">
            <a:spAutoFit/>
          </a:bodyPr>
          <a:lstStyle/>
          <a:p>
            <a:r>
              <a:rPr lang="ru-RU" sz="2000" dirty="0"/>
              <a:t>19</a:t>
            </a:r>
            <a:endParaRPr lang="en-US" sz="2000" dirty="0"/>
          </a:p>
        </p:txBody>
      </p:sp>
      <p:graphicFrame>
        <p:nvGraphicFramePr>
          <p:cNvPr id="4" name="Таблица 3"/>
          <p:cNvGraphicFramePr>
            <a:graphicFrameLocks noGrp="1"/>
          </p:cNvGraphicFramePr>
          <p:nvPr>
            <p:extLst>
              <p:ext uri="{D42A27DB-BD31-4B8C-83A1-F6EECF244321}">
                <p14:modId xmlns:p14="http://schemas.microsoft.com/office/powerpoint/2010/main" val="2382983328"/>
              </p:ext>
            </p:extLst>
          </p:nvPr>
        </p:nvGraphicFramePr>
        <p:xfrm>
          <a:off x="2114026" y="2406778"/>
          <a:ext cx="8724550" cy="2914080"/>
        </p:xfrm>
        <a:graphic>
          <a:graphicData uri="http://schemas.openxmlformats.org/drawingml/2006/table">
            <a:tbl>
              <a:tblPr firstRow="1" firstCol="1" bandRow="1">
                <a:tableStyleId>{5C22544A-7EE6-4342-B048-85BDC9FD1C3A}</a:tableStyleId>
              </a:tblPr>
              <a:tblGrid>
                <a:gridCol w="438038">
                  <a:extLst>
                    <a:ext uri="{9D8B030D-6E8A-4147-A177-3AD203B41FA5}">
                      <a16:colId xmlns:a16="http://schemas.microsoft.com/office/drawing/2014/main" val="280320110"/>
                    </a:ext>
                  </a:extLst>
                </a:gridCol>
                <a:gridCol w="3411081">
                  <a:extLst>
                    <a:ext uri="{9D8B030D-6E8A-4147-A177-3AD203B41FA5}">
                      <a16:colId xmlns:a16="http://schemas.microsoft.com/office/drawing/2014/main" val="1310171556"/>
                    </a:ext>
                  </a:extLst>
                </a:gridCol>
                <a:gridCol w="2951324">
                  <a:extLst>
                    <a:ext uri="{9D8B030D-6E8A-4147-A177-3AD203B41FA5}">
                      <a16:colId xmlns:a16="http://schemas.microsoft.com/office/drawing/2014/main" val="2118740019"/>
                    </a:ext>
                  </a:extLst>
                </a:gridCol>
                <a:gridCol w="1924107">
                  <a:extLst>
                    <a:ext uri="{9D8B030D-6E8A-4147-A177-3AD203B41FA5}">
                      <a16:colId xmlns:a16="http://schemas.microsoft.com/office/drawing/2014/main" val="2682636318"/>
                    </a:ext>
                  </a:extLst>
                </a:gridCol>
              </a:tblGrid>
              <a:tr h="291408">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Должность</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Зарплата</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Дата ввода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9157479"/>
                  </a:ext>
                </a:extLst>
              </a:tr>
              <a:tr h="291408">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На постоянной основе</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00510572"/>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Ген. директор</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15000</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smtClean="0">
                          <a:effectLst/>
                          <a:latin typeface="Times New Roman" panose="02020603050405020304" pitchFamily="18" charset="0"/>
                          <a:cs typeface="Times New Roman" panose="02020603050405020304" pitchFamily="18" charset="0"/>
                        </a:rPr>
                        <a:t>12.05.2019</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24565369"/>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Ювелир </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12.05.2019</a:t>
                      </a: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7639247"/>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Ювелир</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10000</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12.05.2019</a:t>
                      </a: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98507853"/>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4</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Металлург</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11000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12.05.2019</a:t>
                      </a: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49819916"/>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5</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 Металлург</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11000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12.05.2019</a:t>
                      </a: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10059582"/>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6</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Бухгалтер</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15000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12.05.2019</a:t>
                      </a: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71718473"/>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По совместительству</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 </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5413696"/>
                  </a:ext>
                </a:extLst>
              </a:tr>
              <a:tr h="291408">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a:effectLst/>
                          <a:latin typeface="Times New Roman" panose="02020603050405020304" pitchFamily="18" charset="0"/>
                          <a:cs typeface="Times New Roman" panose="02020603050405020304" pitchFamily="18" charset="0"/>
                        </a:rPr>
                        <a:t>Охранник</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ru-RU" sz="1400" dirty="0">
                          <a:effectLst/>
                          <a:latin typeface="Times New Roman" panose="02020603050405020304" pitchFamily="18" charset="0"/>
                          <a:cs typeface="Times New Roman" panose="02020603050405020304" pitchFamily="18" charset="0"/>
                        </a:rPr>
                        <a:t>5000</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marL="0" marR="0" lvl="0" indent="0" algn="l" defTabSz="457200" rtl="0" eaLnBrk="1" fontAlgn="auto" latinLnBrk="0" hangingPunct="1">
                        <a:lnSpc>
                          <a:spcPct val="107000"/>
                        </a:lnSpc>
                        <a:spcBef>
                          <a:spcPts val="0"/>
                        </a:spcBef>
                        <a:spcAft>
                          <a:spcPts val="0"/>
                        </a:spcAft>
                        <a:buClrTx/>
                        <a:buSzTx/>
                        <a:buFontTx/>
                        <a:buNone/>
                        <a:tabLst/>
                        <a:defRPr/>
                      </a:pPr>
                      <a:r>
                        <a:rPr kumimoji="0" lang="ru-RU" sz="14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12.05.2019</a:t>
                      </a:r>
                      <a:endPar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4318693"/>
                  </a:ext>
                </a:extLst>
              </a:tr>
            </a:tbl>
          </a:graphicData>
        </a:graphic>
      </p:graphicFrame>
    </p:spTree>
    <p:extLst>
      <p:ext uri="{BB962C8B-B14F-4D97-AF65-F5344CB8AC3E}">
        <p14:creationId xmlns:p14="http://schemas.microsoft.com/office/powerpoint/2010/main" val="295650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outerShdw blurRad="38100" dist="38100" dir="2700000" algn="tl">
                    <a:srgbClr val="000000">
                      <a:alpha val="43137"/>
                    </a:srgbClr>
                  </a:outerShdw>
                </a:effectLst>
              </a:rPr>
              <a:t>Структура</a:t>
            </a:r>
          </a:p>
        </p:txBody>
      </p:sp>
      <p:sp>
        <p:nvSpPr>
          <p:cNvPr id="3" name="Объект 2"/>
          <p:cNvSpPr>
            <a:spLocks noGrp="1"/>
          </p:cNvSpPr>
          <p:nvPr>
            <p:ph idx="1"/>
          </p:nvPr>
        </p:nvSpPr>
        <p:spPr/>
        <p:txBody>
          <a:bodyPr>
            <a:normAutofit/>
          </a:bodyPr>
          <a:lstStyle/>
          <a:p>
            <a:r>
              <a:rPr lang="ru-RU" sz="2400" b="1" dirty="0">
                <a:hlinkClick r:id="rId2" action="ppaction://hlinksldjump"/>
              </a:rPr>
              <a:t>Резюме</a:t>
            </a:r>
            <a:endParaRPr lang="ru-RU" sz="2400" b="1" dirty="0"/>
          </a:p>
          <a:p>
            <a:r>
              <a:rPr lang="ru-RU" sz="2400" b="1" dirty="0">
                <a:hlinkClick r:id="rId3" action="ppaction://hlinksldjump"/>
              </a:rPr>
              <a:t>Анализ рынка и концепция маркетинга</a:t>
            </a:r>
            <a:endParaRPr lang="ru-RU" sz="2400" b="1" dirty="0"/>
          </a:p>
          <a:p>
            <a:r>
              <a:rPr lang="ru-RU" sz="2400" b="1" dirty="0">
                <a:hlinkClick r:id="rId4" action="ppaction://hlinksldjump"/>
              </a:rPr>
              <a:t>Материальные ресурсы</a:t>
            </a:r>
            <a:endParaRPr lang="ru-RU" sz="2400" b="1" dirty="0"/>
          </a:p>
          <a:p>
            <a:r>
              <a:rPr lang="ru-RU" sz="2400" b="1" dirty="0">
                <a:hlinkClick r:id="rId5" action="ppaction://hlinksldjump"/>
              </a:rPr>
              <a:t>Организация</a:t>
            </a:r>
            <a:endParaRPr lang="ru-RU" sz="2400" b="1" dirty="0"/>
          </a:p>
          <a:p>
            <a:r>
              <a:rPr lang="ru-RU" sz="2400" b="1" dirty="0">
                <a:hlinkClick r:id="" action="ppaction://noaction"/>
              </a:rPr>
              <a:t>Анализ рисков</a:t>
            </a:r>
            <a:endParaRPr lang="ru-RU" sz="2400" b="1" dirty="0"/>
          </a:p>
          <a:p>
            <a:r>
              <a:rPr lang="ru-RU" sz="2400" b="1" dirty="0">
                <a:hlinkClick r:id="rId6" action="ppaction://hlinksldjump"/>
              </a:rPr>
              <a:t>Матрица </a:t>
            </a:r>
            <a:r>
              <a:rPr lang="ru-RU" sz="2400" b="1" dirty="0" smtClean="0">
                <a:hlinkClick r:id="rId6" action="ppaction://hlinksldjump"/>
              </a:rPr>
              <a:t>ответственности</a:t>
            </a:r>
            <a:endParaRPr lang="ru-RU" sz="2400" b="1" dirty="0"/>
          </a:p>
        </p:txBody>
      </p:sp>
      <p:sp>
        <p:nvSpPr>
          <p:cNvPr id="13" name="Прямоугольник 12"/>
          <p:cNvSpPr/>
          <p:nvPr/>
        </p:nvSpPr>
        <p:spPr>
          <a:xfrm>
            <a:off x="11885506" y="0"/>
            <a:ext cx="319318" cy="400110"/>
          </a:xfrm>
          <a:prstGeom prst="rect">
            <a:avLst/>
          </a:prstGeom>
        </p:spPr>
        <p:txBody>
          <a:bodyPr wrap="none">
            <a:spAutoFit/>
          </a:bodyPr>
          <a:lstStyle/>
          <a:p>
            <a:r>
              <a:rPr lang="ru-RU" sz="2000" dirty="0"/>
              <a:t>3</a:t>
            </a:r>
            <a:endParaRPr lang="en-US" sz="2000" dirty="0"/>
          </a:p>
        </p:txBody>
      </p:sp>
    </p:spTree>
    <p:extLst>
      <p:ext uri="{BB962C8B-B14F-4D97-AF65-F5344CB8AC3E}">
        <p14:creationId xmlns:p14="http://schemas.microsoft.com/office/powerpoint/2010/main" val="39028565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Организационная структура</a:t>
            </a: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3754103772"/>
              </p:ext>
            </p:extLst>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p:cNvSpPr/>
          <p:nvPr/>
        </p:nvSpPr>
        <p:spPr>
          <a:xfrm>
            <a:off x="11738030" y="0"/>
            <a:ext cx="453970" cy="400110"/>
          </a:xfrm>
          <a:prstGeom prst="rect">
            <a:avLst/>
          </a:prstGeom>
        </p:spPr>
        <p:txBody>
          <a:bodyPr wrap="none">
            <a:spAutoFit/>
          </a:bodyPr>
          <a:lstStyle/>
          <a:p>
            <a:r>
              <a:rPr lang="ru-RU" sz="2000" dirty="0"/>
              <a:t>20</a:t>
            </a:r>
            <a:endParaRPr lang="en-US" sz="2000" dirty="0"/>
          </a:p>
        </p:txBody>
      </p:sp>
    </p:spTree>
    <p:extLst>
      <p:ext uri="{BB962C8B-B14F-4D97-AF65-F5344CB8AC3E}">
        <p14:creationId xmlns:p14="http://schemas.microsoft.com/office/powerpoint/2010/main" val="594277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92925" y="226504"/>
            <a:ext cx="8911687" cy="1115736"/>
          </a:xfrm>
        </p:spPr>
        <p:txBody>
          <a:bodyPr/>
          <a:lstStyle/>
          <a:p>
            <a:r>
              <a:rPr lang="ru-RU" dirty="0">
                <a:latin typeface="Times New Roman" panose="02020603050405020304" pitchFamily="18" charset="0"/>
                <a:cs typeface="Times New Roman" panose="02020603050405020304" pitchFamily="18" charset="0"/>
              </a:rPr>
              <a:t>Обязанности</a:t>
            </a:r>
          </a:p>
        </p:txBody>
      </p:sp>
      <p:sp>
        <p:nvSpPr>
          <p:cNvPr id="3" name="Объект 2"/>
          <p:cNvSpPr>
            <a:spLocks noGrp="1"/>
          </p:cNvSpPr>
          <p:nvPr>
            <p:ph idx="1"/>
          </p:nvPr>
        </p:nvSpPr>
        <p:spPr>
          <a:xfrm>
            <a:off x="1442906" y="1426128"/>
            <a:ext cx="10061706" cy="4485094"/>
          </a:xfrm>
        </p:spPr>
        <p:txBody>
          <a:bodyPr/>
          <a:lstStyle/>
          <a:p>
            <a:r>
              <a:rPr lang="ru-RU" sz="2400" dirty="0">
                <a:latin typeface="Times New Roman" panose="02020603050405020304" pitchFamily="18" charset="0"/>
                <a:cs typeface="Times New Roman" panose="02020603050405020304" pitchFamily="18" charset="0"/>
              </a:rPr>
              <a:t>Бухгалтер -составления ежемесячного бухгалтерского учёта, финансового плана, договоров и </a:t>
            </a:r>
            <a:r>
              <a:rPr lang="ru-RU" sz="2400" dirty="0" err="1">
                <a:latin typeface="Times New Roman" panose="02020603050405020304" pitchFamily="18" charset="0"/>
                <a:cs typeface="Times New Roman" panose="02020603050405020304" pitchFamily="18" charset="0"/>
              </a:rPr>
              <a:t>т.д</a:t>
            </a:r>
            <a:endParaRPr lang="ru-RU" sz="2400" dirty="0">
              <a:latin typeface="Times New Roman" panose="02020603050405020304" pitchFamily="18" charset="0"/>
              <a:cs typeface="Times New Roman" panose="02020603050405020304" pitchFamily="18" charset="0"/>
            </a:endParaRPr>
          </a:p>
          <a:p>
            <a:r>
              <a:rPr lang="ru-RU" sz="2400" dirty="0">
                <a:latin typeface="Times New Roman" panose="02020603050405020304" pitchFamily="18" charset="0"/>
                <a:cs typeface="Times New Roman" panose="02020603050405020304" pitchFamily="18" charset="0"/>
              </a:rPr>
              <a:t>Металлург- выплавка, охлаждение металла. Разливка металла по формам. </a:t>
            </a:r>
          </a:p>
          <a:p>
            <a:r>
              <a:rPr lang="ru-RU" sz="2400" dirty="0">
                <a:latin typeface="Times New Roman" panose="02020603050405020304" pitchFamily="18" charset="0"/>
                <a:cs typeface="Times New Roman" panose="02020603050405020304" pitchFamily="18" charset="0"/>
              </a:rPr>
              <a:t>Ювелир- тонкая работа с муляжами, покраска, прикрепление фурнитуры и мелких деталей.</a:t>
            </a:r>
          </a:p>
          <a:p>
            <a:r>
              <a:rPr lang="ru-RU" sz="2400" dirty="0">
                <a:latin typeface="Times New Roman" panose="02020603050405020304" pitchFamily="18" charset="0"/>
                <a:cs typeface="Times New Roman" panose="02020603050405020304" pitchFamily="18" charset="0"/>
              </a:rPr>
              <a:t>Ген. Директор- организация связей с покупателями, логистики, контролем за предприятием, принятие и закупка расходных материалов.</a:t>
            </a:r>
          </a:p>
          <a:p>
            <a:endParaRPr lang="ru-RU" dirty="0"/>
          </a:p>
        </p:txBody>
      </p:sp>
    </p:spTree>
    <p:extLst>
      <p:ext uri="{BB962C8B-B14F-4D97-AF65-F5344CB8AC3E}">
        <p14:creationId xmlns:p14="http://schemas.microsoft.com/office/powerpoint/2010/main" val="1845604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atin typeface="Times New Roman" panose="02020603050405020304" pitchFamily="18" charset="0"/>
                <a:cs typeface="Times New Roman" panose="02020603050405020304" pitchFamily="18" charset="0"/>
              </a:rPr>
              <a:t>Финансовый план</a:t>
            </a:r>
          </a:p>
        </p:txBody>
      </p:sp>
      <p:graphicFrame>
        <p:nvGraphicFramePr>
          <p:cNvPr id="4" name="Объект 3"/>
          <p:cNvGraphicFramePr>
            <a:graphicFrameLocks noGrp="1"/>
          </p:cNvGraphicFramePr>
          <p:nvPr>
            <p:ph idx="1"/>
            <p:extLst>
              <p:ext uri="{D42A27DB-BD31-4B8C-83A1-F6EECF244321}">
                <p14:modId xmlns:p14="http://schemas.microsoft.com/office/powerpoint/2010/main" val="862971517"/>
              </p:ext>
            </p:extLst>
          </p:nvPr>
        </p:nvGraphicFramePr>
        <p:xfrm>
          <a:off x="2592925" y="2133600"/>
          <a:ext cx="8287596" cy="3835616"/>
        </p:xfrm>
        <a:graphic>
          <a:graphicData uri="http://schemas.openxmlformats.org/drawingml/2006/table">
            <a:tbl>
              <a:tblPr firstRow="1" firstCol="1" bandRow="1">
                <a:tableStyleId>{5C22544A-7EE6-4342-B048-85BDC9FD1C3A}</a:tableStyleId>
              </a:tblPr>
              <a:tblGrid>
                <a:gridCol w="2004069">
                  <a:extLst>
                    <a:ext uri="{9D8B030D-6E8A-4147-A177-3AD203B41FA5}">
                      <a16:colId xmlns:a16="http://schemas.microsoft.com/office/drawing/2014/main" val="2429643961"/>
                    </a:ext>
                  </a:extLst>
                </a:gridCol>
                <a:gridCol w="839325">
                  <a:extLst>
                    <a:ext uri="{9D8B030D-6E8A-4147-A177-3AD203B41FA5}">
                      <a16:colId xmlns:a16="http://schemas.microsoft.com/office/drawing/2014/main" val="3589175122"/>
                    </a:ext>
                  </a:extLst>
                </a:gridCol>
                <a:gridCol w="871445">
                  <a:extLst>
                    <a:ext uri="{9D8B030D-6E8A-4147-A177-3AD203B41FA5}">
                      <a16:colId xmlns:a16="http://schemas.microsoft.com/office/drawing/2014/main" val="976448447"/>
                    </a:ext>
                  </a:extLst>
                </a:gridCol>
                <a:gridCol w="963575">
                  <a:extLst>
                    <a:ext uri="{9D8B030D-6E8A-4147-A177-3AD203B41FA5}">
                      <a16:colId xmlns:a16="http://schemas.microsoft.com/office/drawing/2014/main" val="2545839695"/>
                    </a:ext>
                  </a:extLst>
                </a:gridCol>
                <a:gridCol w="963575">
                  <a:extLst>
                    <a:ext uri="{9D8B030D-6E8A-4147-A177-3AD203B41FA5}">
                      <a16:colId xmlns:a16="http://schemas.microsoft.com/office/drawing/2014/main" val="274217857"/>
                    </a:ext>
                  </a:extLst>
                </a:gridCol>
                <a:gridCol w="963575">
                  <a:extLst>
                    <a:ext uri="{9D8B030D-6E8A-4147-A177-3AD203B41FA5}">
                      <a16:colId xmlns:a16="http://schemas.microsoft.com/office/drawing/2014/main" val="266124200"/>
                    </a:ext>
                  </a:extLst>
                </a:gridCol>
                <a:gridCol w="963575">
                  <a:extLst>
                    <a:ext uri="{9D8B030D-6E8A-4147-A177-3AD203B41FA5}">
                      <a16:colId xmlns:a16="http://schemas.microsoft.com/office/drawing/2014/main" val="4125717447"/>
                    </a:ext>
                  </a:extLst>
                </a:gridCol>
                <a:gridCol w="718457">
                  <a:extLst>
                    <a:ext uri="{9D8B030D-6E8A-4147-A177-3AD203B41FA5}">
                      <a16:colId xmlns:a16="http://schemas.microsoft.com/office/drawing/2014/main" val="4145370812"/>
                    </a:ext>
                  </a:extLst>
                </a:gridCol>
              </a:tblGrid>
              <a:tr h="335559">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Наименование показателей</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smtClean="0">
                          <a:effectLst/>
                          <a:latin typeface="Times New Roman" panose="02020603050405020304" pitchFamily="18" charset="0"/>
                          <a:cs typeface="Times New Roman" panose="02020603050405020304" pitchFamily="18" charset="0"/>
                        </a:rPr>
                        <a:t>2019 </a:t>
                      </a:r>
                      <a:r>
                        <a:rPr lang="ru-RU" sz="1200" dirty="0">
                          <a:effectLst/>
                          <a:latin typeface="Times New Roman" panose="02020603050405020304" pitchFamily="18" charset="0"/>
                          <a:cs typeface="Times New Roman" panose="02020603050405020304" pitchFamily="18" charset="0"/>
                        </a:rPr>
                        <a:t>г</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smtClean="0">
                          <a:effectLst/>
                          <a:latin typeface="Times New Roman" panose="02020603050405020304" pitchFamily="18" charset="0"/>
                          <a:cs typeface="Times New Roman" panose="02020603050405020304" pitchFamily="18" charset="0"/>
                        </a:rPr>
                        <a:t>2017 </a:t>
                      </a:r>
                      <a:r>
                        <a:rPr lang="ru-RU" sz="1200" dirty="0">
                          <a:effectLst/>
                          <a:latin typeface="Times New Roman" panose="02020603050405020304" pitchFamily="18" charset="0"/>
                          <a:cs typeface="Times New Roman" panose="02020603050405020304" pitchFamily="18" charset="0"/>
                        </a:rPr>
                        <a:t>г</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smtClean="0">
                          <a:effectLst/>
                          <a:latin typeface="Times New Roman" panose="02020603050405020304" pitchFamily="18" charset="0"/>
                          <a:cs typeface="Times New Roman" panose="02020603050405020304" pitchFamily="18" charset="0"/>
                        </a:rPr>
                        <a:t>2020г</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smtClean="0">
                          <a:effectLst/>
                          <a:latin typeface="Times New Roman" panose="02020603050405020304" pitchFamily="18" charset="0"/>
                          <a:cs typeface="Times New Roman" panose="02020603050405020304" pitchFamily="18" charset="0"/>
                        </a:rPr>
                        <a:t>2020г</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Всего</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3273291892"/>
                  </a:ext>
                </a:extLst>
              </a:tr>
              <a:tr h="758219">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Всего:</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незавер шенные</a:t>
                      </a:r>
                    </a:p>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инвестиции</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3 квартал</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4 квартал</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1 квартал</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2 квартал</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1898866057"/>
                  </a:ext>
                </a:extLst>
              </a:tr>
              <a:tr h="335559">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Капитальные вложения, всего:</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650000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50000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3 304</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4 673</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57877</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2300988851"/>
                  </a:ext>
                </a:extLst>
              </a:tr>
              <a:tr h="167779">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В том числе:</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1869185309"/>
                  </a:ext>
                </a:extLst>
              </a:tr>
              <a:tr h="335559">
                <a:tc>
                  <a:txBody>
                    <a:bodyPr/>
                    <a:lstStyle/>
                    <a:p>
                      <a:pPr algn="ctr">
                        <a:lnSpc>
                          <a:spcPct val="107000"/>
                        </a:lnSpc>
                        <a:spcAft>
                          <a:spcPts val="800"/>
                        </a:spcAft>
                      </a:pPr>
                      <a:r>
                        <a:rPr lang="ru-RU" sz="1200" dirty="0" err="1">
                          <a:effectLst/>
                          <a:latin typeface="Times New Roman" panose="02020603050405020304" pitchFamily="18" charset="0"/>
                          <a:cs typeface="Times New Roman" panose="02020603050405020304" pitchFamily="18" charset="0"/>
                        </a:rPr>
                        <a:t>Предпроектные</a:t>
                      </a:r>
                      <a:r>
                        <a:rPr lang="ru-RU" sz="1200" dirty="0">
                          <a:effectLst/>
                          <a:latin typeface="Times New Roman" panose="02020603050405020304" pitchFamily="18" charset="0"/>
                          <a:cs typeface="Times New Roman" panose="02020603050405020304" pitchFamily="18" charset="0"/>
                        </a:rPr>
                        <a:t> и проектно-</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10000,0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15000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2000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17000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1098373019"/>
                  </a:ext>
                </a:extLst>
              </a:tr>
              <a:tr h="335559">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изыскательские работы</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 </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nSpc>
                          <a:spcPct val="107000"/>
                        </a:lnSpc>
                      </a:pPr>
                      <a:endParaRPr lang="ru-RU" sz="1200">
                        <a:effectLst/>
                        <a:latin typeface="Times New Roman" panose="02020603050405020304" pitchFamily="18"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 </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907417653"/>
                  </a:ext>
                </a:extLst>
              </a:tr>
              <a:tr h="671118">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Строительно-монтажные работы и ремонт зданий и сооружений</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30000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12000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1149</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379</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13528</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869084654"/>
                  </a:ext>
                </a:extLst>
              </a:tr>
              <a:tr h="335559">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Приобретение оборудования</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12000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0</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2492</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5883</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a:effectLst/>
                          <a:latin typeface="Times New Roman" panose="02020603050405020304" pitchFamily="18" charset="0"/>
                          <a:cs typeface="Times New Roman" panose="02020603050405020304" pitchFamily="18" charset="0"/>
                        </a:rPr>
                        <a:t>8375</a:t>
                      </a:r>
                      <a:endParaRPr lang="ru-RU" sz="120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2191864298"/>
                  </a:ext>
                </a:extLst>
              </a:tr>
              <a:tr h="503338">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Прочие инвестиционные затраты</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572500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70000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310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tc>
                  <a:txBody>
                    <a:bodyPr/>
                    <a:lstStyle/>
                    <a:p>
                      <a:pPr algn="ctr">
                        <a:lnSpc>
                          <a:spcPct val="107000"/>
                        </a:lnSpc>
                        <a:spcAft>
                          <a:spcPts val="800"/>
                        </a:spcAft>
                      </a:pPr>
                      <a:r>
                        <a:rPr lang="ru-RU" sz="1200" dirty="0">
                          <a:effectLst/>
                          <a:latin typeface="Times New Roman" panose="02020603050405020304" pitchFamily="18" charset="0"/>
                          <a:cs typeface="Times New Roman" panose="02020603050405020304" pitchFamily="18" charset="0"/>
                        </a:rPr>
                        <a:t>70310</a:t>
                      </a:r>
                      <a:endParaRPr lang="ru-RU" sz="12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16876" marR="16876" marT="0" marB="0"/>
                </a:tc>
                <a:extLst>
                  <a:ext uri="{0D108BD9-81ED-4DB2-BD59-A6C34878D82A}">
                    <a16:rowId xmlns:a16="http://schemas.microsoft.com/office/drawing/2014/main" val="3527389893"/>
                  </a:ext>
                </a:extLst>
              </a:tr>
            </a:tbl>
          </a:graphicData>
        </a:graphic>
      </p:graphicFrame>
    </p:spTree>
    <p:extLst>
      <p:ext uri="{BB962C8B-B14F-4D97-AF65-F5344CB8AC3E}">
        <p14:creationId xmlns:p14="http://schemas.microsoft.com/office/powerpoint/2010/main" val="27117358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outerShdw blurRad="38100" dist="38100" dir="2700000" algn="tl">
                    <a:srgbClr val="000000">
                      <a:alpha val="43137"/>
                    </a:srgbClr>
                  </a:outerShdw>
                </a:effectLst>
              </a:rPr>
              <a:t>Цель проекта</a:t>
            </a:r>
          </a:p>
        </p:txBody>
      </p:sp>
      <p:graphicFrame>
        <p:nvGraphicFramePr>
          <p:cNvPr id="5" name="Объект 4"/>
          <p:cNvGraphicFramePr>
            <a:graphicFrameLocks noGrp="1"/>
          </p:cNvGraphicFramePr>
          <p:nvPr>
            <p:ph idx="1"/>
            <p:extLst>
              <p:ext uri="{D42A27DB-BD31-4B8C-83A1-F6EECF244321}">
                <p14:modId xmlns:p14="http://schemas.microsoft.com/office/powerpoint/2010/main" val="3646962720"/>
              </p:ext>
            </p:extLst>
          </p:nvPr>
        </p:nvGraphicFramePr>
        <p:xfrm>
          <a:off x="2589213" y="2133600"/>
          <a:ext cx="8915400" cy="3778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Номер слайда 7"/>
          <p:cNvSpPr>
            <a:spLocks noGrp="1"/>
          </p:cNvSpPr>
          <p:nvPr>
            <p:ph type="sldNum" sz="quarter" idx="12"/>
          </p:nvPr>
        </p:nvSpPr>
        <p:spPr>
          <a:xfrm>
            <a:off x="11508661" y="0"/>
            <a:ext cx="683339" cy="365125"/>
          </a:xfrm>
        </p:spPr>
        <p:txBody>
          <a:bodyPr/>
          <a:lstStyle/>
          <a:p>
            <a:fld id="{D57F1E4F-1CFF-5643-939E-217C01CDF565}" type="slidenum">
              <a:rPr lang="en-US" sz="2000" smtClean="0">
                <a:solidFill>
                  <a:schemeClr val="tx1"/>
                </a:solidFill>
              </a:rPr>
              <a:pPr/>
              <a:t>3</a:t>
            </a:fld>
            <a:endParaRPr lang="en-US" sz="2000" dirty="0">
              <a:solidFill>
                <a:schemeClr val="tx1"/>
              </a:solidFill>
            </a:endParaRPr>
          </a:p>
        </p:txBody>
      </p:sp>
      <p:sp>
        <p:nvSpPr>
          <p:cNvPr id="6" name="5-конечная звезда 5">
            <a:hlinkClick r:id="rId8" action="ppaction://hlinksldjump"/>
          </p:cNvPr>
          <p:cNvSpPr/>
          <p:nvPr/>
        </p:nvSpPr>
        <p:spPr>
          <a:xfrm>
            <a:off x="11832000" y="6498000"/>
            <a:ext cx="360000" cy="3600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307929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a:latin typeface="Times New Roman" panose="02020603050405020304" pitchFamily="18" charset="0"/>
                <a:cs typeface="Times New Roman" panose="02020603050405020304" pitchFamily="18" charset="0"/>
              </a:rPr>
              <a:t>Общие положения</a:t>
            </a:r>
            <a:r>
              <a:rPr lang="ru-RU" dirty="0" smtClean="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a:r>
            <a:br>
              <a:rPr lang="ru-RU" dirty="0">
                <a:latin typeface="Times New Roman" panose="02020603050405020304" pitchFamily="18" charset="0"/>
                <a:cs typeface="Times New Roman" panose="02020603050405020304" pitchFamily="18" charset="0"/>
              </a:rPr>
            </a:br>
            <a:endPar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73791" y="1300294"/>
            <a:ext cx="10321764" cy="5184396"/>
          </a:xfrm>
        </p:spPr>
        <p:txBody>
          <a:bodyPr>
            <a:normAutofit/>
          </a:bodyPr>
          <a:lstStyle/>
          <a:p>
            <a:r>
              <a:rPr lang="ru-RU" dirty="0">
                <a:solidFill>
                  <a:schemeClr val="tx1"/>
                </a:solidFill>
                <a:latin typeface="Times New Roman" panose="02020603050405020304" pitchFamily="18" charset="0"/>
                <a:cs typeface="Times New Roman" panose="02020603050405020304" pitchFamily="18" charset="0"/>
              </a:rPr>
              <a:t>Название проекта  Разработка и создание  муляжей наград, воинских знаков различия  для реконструкторов исторических событий,  киностудий </a:t>
            </a:r>
          </a:p>
          <a:p>
            <a:r>
              <a:rPr lang="ru-RU" dirty="0">
                <a:solidFill>
                  <a:schemeClr val="tx1"/>
                </a:solidFill>
                <a:latin typeface="Times New Roman" panose="02020603050405020304" pitchFamily="18" charset="0"/>
                <a:cs typeface="Times New Roman" panose="02020603050405020304" pitchFamily="18" charset="0"/>
              </a:rPr>
              <a:t>Дата регистрации  проекта: </a:t>
            </a:r>
            <a:r>
              <a:rPr lang="ru-RU" dirty="0" smtClean="0">
                <a:solidFill>
                  <a:schemeClr val="tx1"/>
                </a:solidFill>
                <a:latin typeface="Times New Roman" panose="02020603050405020304" pitchFamily="18" charset="0"/>
                <a:cs typeface="Times New Roman" panose="02020603050405020304" pitchFamily="18" charset="0"/>
              </a:rPr>
              <a:t>23.03.2019г</a:t>
            </a:r>
            <a:r>
              <a:rPr lang="ru-RU" dirty="0">
                <a:solidFill>
                  <a:schemeClr val="tx1"/>
                </a:solidFill>
                <a:latin typeface="Times New Roman" panose="02020603050405020304" pitchFamily="18" charset="0"/>
                <a:cs typeface="Times New Roman" panose="02020603050405020304" pitchFamily="18" charset="0"/>
              </a:rPr>
              <a:t>.</a:t>
            </a:r>
          </a:p>
          <a:p>
            <a:r>
              <a:rPr lang="ru-RU" dirty="0">
                <a:solidFill>
                  <a:schemeClr val="tx1"/>
                </a:solidFill>
                <a:latin typeface="Times New Roman" panose="02020603050405020304" pitchFamily="18" charset="0"/>
                <a:cs typeface="Times New Roman" panose="02020603050405020304" pitchFamily="18" charset="0"/>
              </a:rPr>
              <a:t>Организационно-правовая форма:  ИП</a:t>
            </a:r>
          </a:p>
          <a:p>
            <a:r>
              <a:rPr lang="ru-RU" dirty="0">
                <a:solidFill>
                  <a:schemeClr val="tx1"/>
                </a:solidFill>
                <a:latin typeface="Times New Roman" panose="02020603050405020304" pitchFamily="18" charset="0"/>
                <a:cs typeface="Times New Roman" panose="02020603050405020304" pitchFamily="18" charset="0"/>
              </a:rPr>
              <a:t>Адрес:  г. Азов,  Ростовская область,  ул. Промышленная, 2</a:t>
            </a:r>
          </a:p>
          <a:p>
            <a:r>
              <a:rPr lang="ru-RU" dirty="0">
                <a:solidFill>
                  <a:schemeClr val="tx1"/>
                </a:solidFill>
                <a:latin typeface="Times New Roman" panose="02020603050405020304" pitchFamily="18" charset="0"/>
                <a:cs typeface="Times New Roman" panose="02020603050405020304" pitchFamily="18" charset="0"/>
              </a:rPr>
              <a:t>Основные виды деятельности:  изготовление и реализация муляжей воинских наград, знаков различия из металла, композитных материалов, орденских лент.</a:t>
            </a:r>
          </a:p>
          <a:p>
            <a:r>
              <a:rPr lang="ru-RU" dirty="0">
                <a:solidFill>
                  <a:schemeClr val="tx1"/>
                </a:solidFill>
                <a:latin typeface="Times New Roman" panose="02020603050405020304" pitchFamily="18" charset="0"/>
                <a:cs typeface="Times New Roman" panose="02020603050405020304" pitchFamily="18" charset="0"/>
              </a:rPr>
              <a:t> - Общая стоимость проекта:  650000 руб.</a:t>
            </a:r>
          </a:p>
          <a:p>
            <a:r>
              <a:rPr lang="ru-RU" dirty="0">
                <a:solidFill>
                  <a:schemeClr val="tx1"/>
                </a:solidFill>
                <a:latin typeface="Times New Roman" panose="02020603050405020304" pitchFamily="18" charset="0"/>
                <a:cs typeface="Times New Roman" panose="02020603050405020304" pitchFamily="18" charset="0"/>
              </a:rPr>
              <a:t>- Собственные средства:         490000 руб.</a:t>
            </a:r>
          </a:p>
          <a:p>
            <a:r>
              <a:rPr lang="ru-RU" dirty="0">
                <a:solidFill>
                  <a:schemeClr val="tx1"/>
                </a:solidFill>
                <a:latin typeface="Times New Roman" panose="02020603050405020304" pitchFamily="18" charset="0"/>
                <a:cs typeface="Times New Roman" panose="02020603050405020304" pitchFamily="18" charset="0"/>
              </a:rPr>
              <a:t>- Привлеченные средства:      160000 руб.</a:t>
            </a:r>
          </a:p>
          <a:p>
            <a:pPr marL="0" lvl="0" indent="0">
              <a:buNone/>
            </a:pPr>
            <a:endParaRPr lang="ru-RU" sz="2000" dirty="0"/>
          </a:p>
        </p:txBody>
      </p:sp>
      <p:sp>
        <p:nvSpPr>
          <p:cNvPr id="5" name="Прямоугольник 4"/>
          <p:cNvSpPr/>
          <p:nvPr/>
        </p:nvSpPr>
        <p:spPr>
          <a:xfrm>
            <a:off x="11885506" y="0"/>
            <a:ext cx="319318" cy="400110"/>
          </a:xfrm>
          <a:prstGeom prst="rect">
            <a:avLst/>
          </a:prstGeom>
        </p:spPr>
        <p:txBody>
          <a:bodyPr wrap="none">
            <a:spAutoFit/>
          </a:bodyPr>
          <a:lstStyle/>
          <a:p>
            <a:r>
              <a:rPr lang="ru-RU" sz="2000" dirty="0"/>
              <a:t>5</a:t>
            </a:r>
            <a:endParaRPr lang="en-US" sz="2000" dirty="0"/>
          </a:p>
        </p:txBody>
      </p:sp>
    </p:spTree>
    <p:extLst>
      <p:ext uri="{BB962C8B-B14F-4D97-AF65-F5344CB8AC3E}">
        <p14:creationId xmlns:p14="http://schemas.microsoft.com/office/powerpoint/2010/main" val="3740658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Резюме</a:t>
            </a:r>
          </a:p>
        </p:txBody>
      </p:sp>
      <p:sp>
        <p:nvSpPr>
          <p:cNvPr id="3" name="Объект 2"/>
          <p:cNvSpPr>
            <a:spLocks noGrp="1"/>
          </p:cNvSpPr>
          <p:nvPr>
            <p:ph idx="1"/>
          </p:nvPr>
        </p:nvSpPr>
        <p:spPr>
          <a:xfrm>
            <a:off x="1173033" y="1182849"/>
            <a:ext cx="10872132" cy="5587068"/>
          </a:xfrm>
        </p:spPr>
        <p:txBody>
          <a:bodyPr>
            <a:noAutofit/>
          </a:bodyPr>
          <a:lstStyle/>
          <a:p>
            <a:r>
              <a:rPr lang="ru-RU" dirty="0">
                <a:latin typeface="Times New Roman" panose="02020603050405020304" pitchFamily="18" charset="0"/>
                <a:cs typeface="Times New Roman" panose="02020603050405020304" pitchFamily="18" charset="0"/>
              </a:rPr>
              <a:t>Целью создания нашего ИП является обеспечение киностудий, театров, реконструкторов музеев, патриотических клубов качественными муляжами воинских наград и знаков различия для выполнения программы президента по историческому воспитанию подрастающего поколения, а также реализации качественных изделий на территории Российской Федерации и за рубежом.</a:t>
            </a:r>
          </a:p>
          <a:p>
            <a:r>
              <a:rPr lang="ru-RU" dirty="0">
                <a:latin typeface="Times New Roman" panose="02020603050405020304" pitchFamily="18" charset="0"/>
                <a:cs typeface="Times New Roman" panose="02020603050405020304" pitchFamily="18" charset="0"/>
              </a:rPr>
              <a:t>В настоящее время в связи с возросшим количеством исторических фильмов, патриотических кружков и растущему в обществе интересу к своему героическому прошлому возникла потребность в достоверных, качественных, исторически точных муляжах воинских орденов, медалей и т.д.</a:t>
            </a:r>
          </a:p>
          <a:p>
            <a:r>
              <a:rPr lang="ru-RU" dirty="0">
                <a:latin typeface="Times New Roman" panose="02020603050405020304" pitchFamily="18" charset="0"/>
                <a:cs typeface="Times New Roman" panose="02020603050405020304" pitchFamily="18" charset="0"/>
              </a:rPr>
              <a:t>Некоторые металлические ресурсы для изготовления “муляжей” будут переплавлены непосредственно в цеху, что даст предприятию выгоду как, денежную так и рейтинговую.</a:t>
            </a:r>
          </a:p>
          <a:p>
            <a:r>
              <a:rPr lang="ru-RU" dirty="0">
                <a:latin typeface="Times New Roman" panose="02020603050405020304" pitchFamily="18" charset="0"/>
                <a:cs typeface="Times New Roman" panose="02020603050405020304" pitchFamily="18" charset="0"/>
              </a:rPr>
              <a:t>Фурнитура несложна в производстве, в связи с этим наше предприятие в последствии будет переходить на собственное производство фурнитур для наград, что уменьшит расходы на производство и перевозку.</a:t>
            </a:r>
          </a:p>
          <a:p>
            <a:r>
              <a:rPr lang="ru-RU" dirty="0">
                <a:latin typeface="Times New Roman" panose="02020603050405020304" pitchFamily="18" charset="0"/>
                <a:cs typeface="Times New Roman" panose="02020603050405020304" pitchFamily="18" charset="0"/>
              </a:rPr>
              <a:t>Продукция, будет реализовываться по всей России, но преимущественно в Краснодаре, и Ростовской области.</a:t>
            </a:r>
          </a:p>
          <a:p>
            <a:r>
              <a:rPr lang="ru-RU" dirty="0">
                <a:latin typeface="Times New Roman" panose="02020603050405020304" pitchFamily="18" charset="0"/>
                <a:cs typeface="Times New Roman" panose="02020603050405020304" pitchFamily="18" charset="0"/>
              </a:rPr>
              <a:t>Виду малых размеров «муляжи» могут быть доставлены «Почтой России», что не должно составить больших финансовых и логистических проблем.</a:t>
            </a:r>
          </a:p>
          <a:p>
            <a:pPr marL="0" indent="0">
              <a:buNone/>
            </a:pPr>
            <a:endParaRPr lang="ru-RU" sz="2400" dirty="0"/>
          </a:p>
        </p:txBody>
      </p:sp>
      <p:sp>
        <p:nvSpPr>
          <p:cNvPr id="5" name="Прямоугольник 4"/>
          <p:cNvSpPr/>
          <p:nvPr/>
        </p:nvSpPr>
        <p:spPr>
          <a:xfrm>
            <a:off x="11885506" y="0"/>
            <a:ext cx="319318" cy="400110"/>
          </a:xfrm>
          <a:prstGeom prst="rect">
            <a:avLst/>
          </a:prstGeom>
        </p:spPr>
        <p:txBody>
          <a:bodyPr wrap="none">
            <a:spAutoFit/>
          </a:bodyPr>
          <a:lstStyle/>
          <a:p>
            <a:r>
              <a:rPr lang="ru-RU" sz="2000" dirty="0"/>
              <a:t>4</a:t>
            </a:r>
            <a:endParaRPr lang="en-US" sz="2000" dirty="0"/>
          </a:p>
        </p:txBody>
      </p:sp>
    </p:spTree>
    <p:extLst>
      <p:ext uri="{BB962C8B-B14F-4D97-AF65-F5344CB8AC3E}">
        <p14:creationId xmlns:p14="http://schemas.microsoft.com/office/powerpoint/2010/main" val="35538650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latin typeface="Times New Roman" panose="02020603050405020304" pitchFamily="18" charset="0"/>
                <a:cs typeface="Times New Roman" panose="02020603050405020304" pitchFamily="18" charset="0"/>
              </a:rPr>
              <a:t>Описание продукции</a:t>
            </a:r>
            <a:endParaRPr lang="ru-RU"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763398" y="1233183"/>
            <a:ext cx="10741214" cy="5410898"/>
          </a:xfrm>
        </p:spPr>
        <p:txBody>
          <a:bodyPr>
            <a:normAutofit/>
          </a:bodyPr>
          <a:lstStyle/>
          <a:p>
            <a:r>
              <a:rPr lang="ru-RU" b="1" dirty="0">
                <a:latin typeface="Times New Roman" panose="02020603050405020304" pitchFamily="18" charset="0"/>
                <a:cs typeface="Times New Roman" panose="02020603050405020304" pitchFamily="18" charset="0"/>
              </a:rPr>
              <a:t>Знак отличия 1-го Кубанского (Ледяного) похода</a:t>
            </a:r>
            <a:endParaRPr lang="ru-RU" dirty="0">
              <a:latin typeface="Times New Roman" panose="02020603050405020304" pitchFamily="18" charset="0"/>
              <a:cs typeface="Times New Roman" panose="02020603050405020304" pitchFamily="18" charset="0"/>
            </a:endParaRPr>
          </a:p>
          <a:p>
            <a:pPr marL="0" indent="0">
              <a:buNone/>
            </a:pP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награда времён </a:t>
            </a:r>
            <a:r>
              <a:rPr lang="ru-RU" dirty="0">
                <a:latin typeface="Times New Roman" panose="02020603050405020304" pitchFamily="18" charset="0"/>
                <a:cs typeface="Times New Roman" panose="02020603050405020304" pitchFamily="18" charset="0"/>
                <a:hlinkClick r:id="rId2" tooltip="Гражданская война в России"/>
              </a:rPr>
              <a:t>гражданской войны</a:t>
            </a:r>
            <a:r>
              <a:rPr lang="ru-RU" dirty="0">
                <a:latin typeface="Times New Roman" panose="02020603050405020304" pitchFamily="18" charset="0"/>
                <a:cs typeface="Times New Roman" panose="02020603050405020304" pitchFamily="18" charset="0"/>
              </a:rPr>
              <a:t>, учрежден в августе </a:t>
            </a:r>
            <a:r>
              <a:rPr lang="ru-RU" dirty="0">
                <a:latin typeface="Times New Roman" panose="02020603050405020304" pitchFamily="18" charset="0"/>
                <a:cs typeface="Times New Roman" panose="02020603050405020304" pitchFamily="18" charset="0"/>
                <a:hlinkClick r:id="rId3" tooltip="1918 год"/>
              </a:rPr>
              <a:t>1918 года</a:t>
            </a:r>
            <a:r>
              <a:rPr lang="ru-RU" dirty="0">
                <a:latin typeface="Times New Roman" panose="02020603050405020304" pitchFamily="18" charset="0"/>
                <a:cs typeface="Times New Roman" panose="02020603050405020304" pitchFamily="18" charset="0"/>
              </a:rPr>
              <a:t> приказом главнокомандующего </a:t>
            </a:r>
            <a:r>
              <a:rPr lang="ru-RU" dirty="0">
                <a:latin typeface="Times New Roman" panose="02020603050405020304" pitchFamily="18" charset="0"/>
                <a:cs typeface="Times New Roman" panose="02020603050405020304" pitchFamily="18" charset="0"/>
                <a:hlinkClick r:id="rId4" tooltip="Вооружённые силы Юга России"/>
              </a:rPr>
              <a:t>Вооружёнными силами Юга России</a:t>
            </a:r>
            <a:r>
              <a:rPr lang="ru-RU"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hlinkClick r:id="rId5" tooltip="Генерал-лейтенант"/>
              </a:rPr>
              <a:t>генерал-лейтенантом</a:t>
            </a:r>
            <a:r>
              <a:rPr lang="ru-RU"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hlinkClick r:id="rId6" tooltip="Деникин, Антон Иванович"/>
              </a:rPr>
              <a:t>А. И. Деникиным</a:t>
            </a:r>
            <a:r>
              <a:rPr lang="ru-RU" dirty="0">
                <a:latin typeface="Times New Roman" panose="02020603050405020304" pitchFamily="18" charset="0"/>
                <a:cs typeface="Times New Roman" panose="02020603050405020304" pitchFamily="18" charset="0"/>
              </a:rPr>
              <a:t>. Знак вошёл в историю Белого движения как самая уважаемая и почитаемая награда. </a:t>
            </a:r>
          </a:p>
          <a:p>
            <a:pPr marL="0" indent="0">
              <a:buNone/>
            </a:pPr>
            <a:r>
              <a:rPr lang="ru-RU" dirty="0">
                <a:latin typeface="Times New Roman" panose="02020603050405020304" pitchFamily="18" charset="0"/>
                <a:cs typeface="Times New Roman" panose="02020603050405020304" pitchFamily="18" charset="0"/>
              </a:rPr>
              <a:t>Знак довольно сложен в производстве. </a:t>
            </a:r>
          </a:p>
          <a:p>
            <a:pPr marL="0" indent="0">
              <a:buNone/>
            </a:pPr>
            <a:r>
              <a:rPr lang="ru-RU" dirty="0">
                <a:latin typeface="Times New Roman" panose="02020603050405020304" pitchFamily="18" charset="0"/>
                <a:cs typeface="Times New Roman" panose="02020603050405020304" pitchFamily="18" charset="0"/>
              </a:rPr>
              <a:t>Материалы: метал, краска, крепление.</a:t>
            </a:r>
          </a:p>
          <a:p>
            <a:pPr marL="0" indent="0">
              <a:buNone/>
            </a:pPr>
            <a:endParaRPr lang="ru-RU" dirty="0"/>
          </a:p>
        </p:txBody>
      </p:sp>
      <p:pic>
        <p:nvPicPr>
          <p:cNvPr id="6" name="Рисунок 5"/>
          <p:cNvPicPr>
            <a:picLocks noChangeAspect="1"/>
          </p:cNvPicPr>
          <p:nvPr/>
        </p:nvPicPr>
        <p:blipFill>
          <a:blip r:embed="rId7"/>
          <a:stretch>
            <a:fillRect/>
          </a:stretch>
        </p:blipFill>
        <p:spPr>
          <a:xfrm>
            <a:off x="6845241" y="2957118"/>
            <a:ext cx="4387617" cy="3290713"/>
          </a:xfrm>
          <a:prstGeom prst="rect">
            <a:avLst/>
          </a:prstGeom>
        </p:spPr>
      </p:pic>
    </p:spTree>
    <p:extLst>
      <p:ext uri="{BB962C8B-B14F-4D97-AF65-F5344CB8AC3E}">
        <p14:creationId xmlns:p14="http://schemas.microsoft.com/office/powerpoint/2010/main" val="3013946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17072" y="83890"/>
            <a:ext cx="10187540" cy="5827332"/>
          </a:xfrm>
        </p:spPr>
        <p:txBody>
          <a:bodyPr>
            <a:normAutofit/>
          </a:bodyPr>
          <a:lstStyle/>
          <a:p>
            <a:r>
              <a:rPr lang="ru-RU" b="1" dirty="0">
                <a:latin typeface="Times New Roman" panose="02020603050405020304" pitchFamily="18" charset="0"/>
                <a:cs typeface="Times New Roman" panose="02020603050405020304" pitchFamily="18" charset="0"/>
              </a:rPr>
              <a:t>Крест „Спасение Кубани”</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Весной 1918 года на Кубани была создана Северо-Кавказская Советская Республика, но она не устояла перед пришедшей сюда в июне Добровольческой армией, хотя войска А. И. Деникина насчитывали в три раза меньше бойцов, чем было у красных. В победе белых сказалось и настроение местного населения, выражавшееся в многочисленных казачьих восстаниях. Созданный в Царицыне 22 июля Военный совет Северо-Кавказского военного округа в составе И. В. Сталина, К. Е. Ворошилова и С. К. Манина оказался беспомощным, и около года власть в этом крае находилась в руках белых. После занятия ими всего Ставрополья образовалась Чрезвычайная рада Кубанского края, которая и учредила крест «За спасение Кубани» и медаль «За освобождение Кубани».</a:t>
            </a:r>
          </a:p>
          <a:p>
            <a:pPr marL="0" indent="0">
              <a:buNone/>
            </a:pPr>
            <a:r>
              <a:rPr lang="ru-RU" dirty="0">
                <a:latin typeface="Times New Roman" panose="02020603050405020304" pitchFamily="18" charset="0"/>
                <a:cs typeface="Times New Roman" panose="02020603050405020304" pitchFamily="18" charset="0"/>
              </a:rPr>
              <a:t>Крест имеет среднюю сложность производства.</a:t>
            </a:r>
          </a:p>
          <a:p>
            <a:pPr marL="0" indent="0">
              <a:buNone/>
            </a:pPr>
            <a:r>
              <a:rPr lang="ru-RU" dirty="0">
                <a:latin typeface="Times New Roman" panose="02020603050405020304" pitchFamily="18" charset="0"/>
                <a:cs typeface="Times New Roman" panose="02020603050405020304" pitchFamily="18" charset="0"/>
              </a:rPr>
              <a:t>Материалы: метал, краска, крепление, ткань</a:t>
            </a:r>
          </a:p>
        </p:txBody>
      </p:sp>
      <p:pic>
        <p:nvPicPr>
          <p:cNvPr id="5" name="Рисунок 4"/>
          <p:cNvPicPr>
            <a:picLocks noChangeAspect="1"/>
          </p:cNvPicPr>
          <p:nvPr/>
        </p:nvPicPr>
        <p:blipFill>
          <a:blip r:embed="rId2"/>
          <a:stretch>
            <a:fillRect/>
          </a:stretch>
        </p:blipFill>
        <p:spPr>
          <a:xfrm>
            <a:off x="1909063" y="4330205"/>
            <a:ext cx="6696075" cy="2190750"/>
          </a:xfrm>
          <a:prstGeom prst="rect">
            <a:avLst/>
          </a:prstGeom>
        </p:spPr>
      </p:pic>
    </p:spTree>
    <p:extLst>
      <p:ext uri="{BB962C8B-B14F-4D97-AF65-F5344CB8AC3E}">
        <p14:creationId xmlns:p14="http://schemas.microsoft.com/office/powerpoint/2010/main" val="410698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419450" y="2133600"/>
            <a:ext cx="11085162" cy="3777622"/>
          </a:xfrm>
        </p:spPr>
        <p:txBody>
          <a:bodyPr/>
          <a:lstStyle/>
          <a:p>
            <a:r>
              <a:rPr lang="ru-RU" b="1" dirty="0">
                <a:latin typeface="Times New Roman" panose="02020603050405020304" pitchFamily="18" charset="0"/>
                <a:cs typeface="Times New Roman" panose="02020603050405020304" pitchFamily="18" charset="0"/>
              </a:rPr>
              <a:t>Медаль «За боевые заслуги» </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была учреждена 17 октября 1938 года по указу Президиума Верховного Совета СССР в качестве награды военнослужащим и гражданским лицам за активное содействие успеху боевых действий и укреплению боевой готовности войск.</a:t>
            </a:r>
          </a:p>
          <a:p>
            <a:pPr marL="0" indent="0">
              <a:buNone/>
            </a:pPr>
            <a:r>
              <a:rPr lang="ru-RU" dirty="0">
                <a:latin typeface="Times New Roman" panose="02020603050405020304" pitchFamily="18" charset="0"/>
                <a:cs typeface="Times New Roman" panose="02020603050405020304" pitchFamily="18" charset="0"/>
              </a:rPr>
              <a:t>Медаль проста в производстве.</a:t>
            </a:r>
          </a:p>
          <a:p>
            <a:pPr marL="0" indent="0">
              <a:buNone/>
            </a:pPr>
            <a:r>
              <a:rPr lang="ru-RU" dirty="0">
                <a:latin typeface="Times New Roman" panose="02020603050405020304" pitchFamily="18" charset="0"/>
                <a:cs typeface="Times New Roman" panose="02020603050405020304" pitchFamily="18" charset="0"/>
              </a:rPr>
              <a:t>Материалы: метал, краска, крепление, ткань.</a:t>
            </a:r>
          </a:p>
          <a:p>
            <a:pPr marL="0" indent="0">
              <a:buNone/>
            </a:pPr>
            <a:r>
              <a:rPr lang="ru-RU" dirty="0">
                <a:latin typeface="Times New Roman" panose="02020603050405020304" pitchFamily="18" charset="0"/>
                <a:cs typeface="Times New Roman" panose="02020603050405020304" pitchFamily="18" charset="0"/>
              </a:rPr>
              <a:t>.</a:t>
            </a:r>
          </a:p>
          <a:p>
            <a:endParaRPr lang="ru-RU" dirty="0"/>
          </a:p>
        </p:txBody>
      </p:sp>
      <p:pic>
        <p:nvPicPr>
          <p:cNvPr id="5" name="Рисунок 4"/>
          <p:cNvPicPr>
            <a:picLocks noChangeAspect="1"/>
          </p:cNvPicPr>
          <p:nvPr/>
        </p:nvPicPr>
        <p:blipFill>
          <a:blip r:embed="rId2"/>
          <a:stretch>
            <a:fillRect/>
          </a:stretch>
        </p:blipFill>
        <p:spPr>
          <a:xfrm>
            <a:off x="6563161" y="4025065"/>
            <a:ext cx="4334137" cy="2427117"/>
          </a:xfrm>
          <a:prstGeom prst="rect">
            <a:avLst/>
          </a:prstGeom>
        </p:spPr>
      </p:pic>
    </p:spTree>
    <p:extLst>
      <p:ext uri="{BB962C8B-B14F-4D97-AF65-F5344CB8AC3E}">
        <p14:creationId xmlns:p14="http://schemas.microsoft.com/office/powerpoint/2010/main" val="10906170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17739" y="251670"/>
            <a:ext cx="10086873" cy="5659552"/>
          </a:xfrm>
        </p:spPr>
        <p:txBody>
          <a:bodyPr>
            <a:normAutofit/>
          </a:bodyPr>
          <a:lstStyle/>
          <a:p>
            <a:r>
              <a:rPr lang="ru-RU" b="1" dirty="0">
                <a:latin typeface="Times New Roman" panose="02020603050405020304" pitchFamily="18" charset="0"/>
                <a:cs typeface="Times New Roman" panose="02020603050405020304" pitchFamily="18" charset="0"/>
              </a:rPr>
              <a:t>Крест 1-й и 2-й степени генерала </a:t>
            </a:r>
            <a:r>
              <a:rPr lang="ru-RU" b="1" dirty="0" err="1">
                <a:latin typeface="Times New Roman" panose="02020603050405020304" pitchFamily="18" charset="0"/>
                <a:cs typeface="Times New Roman" panose="02020603050405020304" pitchFamily="18" charset="0"/>
              </a:rPr>
              <a:t>Бермонт</a:t>
            </a:r>
            <a:r>
              <a:rPr lang="ru-RU" b="1" dirty="0">
                <a:latin typeface="Times New Roman" panose="02020603050405020304" pitchFamily="18" charset="0"/>
                <a:cs typeface="Times New Roman" panose="02020603050405020304" pitchFamily="18" charset="0"/>
              </a:rPr>
              <a:t>-Авалова.</a:t>
            </a:r>
            <a:endParaRPr lang="ru-RU" dirty="0">
              <a:latin typeface="Times New Roman" panose="02020603050405020304" pitchFamily="18" charset="0"/>
              <a:cs typeface="Times New Roman" panose="02020603050405020304" pitchFamily="18" charset="0"/>
            </a:endParaRPr>
          </a:p>
          <a:p>
            <a:pPr marL="0" indent="0">
              <a:buNone/>
            </a:pPr>
            <a:r>
              <a:rPr lang="ru-RU" dirty="0">
                <a:latin typeface="Times New Roman" panose="02020603050405020304" pitchFamily="18" charset="0"/>
                <a:cs typeface="Times New Roman" panose="02020603050405020304" pitchFamily="18" charset="0"/>
              </a:rPr>
              <a:t>Для чинов Западной Добровольческой армии генерала </a:t>
            </a:r>
            <a:r>
              <a:rPr lang="ru-RU" dirty="0" err="1">
                <a:latin typeface="Times New Roman" panose="02020603050405020304" pitchFamily="18" charset="0"/>
                <a:cs typeface="Times New Roman" panose="02020603050405020304" pitchFamily="18" charset="0"/>
              </a:rPr>
              <a:t>Бермонт</a:t>
            </a:r>
            <a:r>
              <a:rPr lang="ru-RU" dirty="0">
                <a:latin typeface="Times New Roman" panose="02020603050405020304" pitchFamily="18" charset="0"/>
                <a:cs typeface="Times New Roman" panose="02020603050405020304" pitchFamily="18" charset="0"/>
              </a:rPr>
              <a:t>-Авалова были утверждены в качестве наград знак и крест. Знак утвержден полковником П. М. </a:t>
            </a:r>
            <a:r>
              <a:rPr lang="ru-RU" dirty="0" err="1">
                <a:latin typeface="Times New Roman" panose="02020603050405020304" pitchFamily="18" charset="0"/>
                <a:cs typeface="Times New Roman" panose="02020603050405020304" pitchFamily="18" charset="0"/>
              </a:rPr>
              <a:t>Бермонт</a:t>
            </a:r>
            <a:r>
              <a:rPr lang="ru-RU" dirty="0">
                <a:latin typeface="Times New Roman" panose="02020603050405020304" pitchFamily="18" charset="0"/>
                <a:cs typeface="Times New Roman" panose="02020603050405020304" pitchFamily="18" charset="0"/>
              </a:rPr>
              <a:t>-Аваловым 4 марта 1919 года (приказ № 24) еще в Германии при начале формирования Русского корпуса.</a:t>
            </a:r>
          </a:p>
          <a:p>
            <a:pPr marL="0" indent="0">
              <a:buNone/>
            </a:pPr>
            <a:r>
              <a:rPr lang="ru-RU" dirty="0">
                <a:latin typeface="Times New Roman" panose="02020603050405020304" pitchFamily="18" charset="0"/>
                <a:cs typeface="Times New Roman" panose="02020603050405020304" pitchFamily="18" charset="0"/>
              </a:rPr>
              <a:t>Описание знака: «Мальтийский крест белого металла, покрытый черным матовым лаком или черной эмалью, размер 51 мм, носимый на левой стороне груди на винте». Этот крест назывался орденом и имел две степени. Военные награждались крестом с мечами, а штатские – без мечей.</a:t>
            </a:r>
          </a:p>
          <a:p>
            <a:pPr marL="0" indent="0">
              <a:buNone/>
            </a:pPr>
            <a:r>
              <a:rPr lang="ru-RU" dirty="0">
                <a:latin typeface="Times New Roman" panose="02020603050405020304" pitchFamily="18" charset="0"/>
                <a:cs typeface="Times New Roman" panose="02020603050405020304" pitchFamily="18" charset="0"/>
              </a:rPr>
              <a:t>Крест сложен в производстве.</a:t>
            </a:r>
          </a:p>
          <a:p>
            <a:pPr marL="0" indent="0">
              <a:buNone/>
            </a:pPr>
            <a:r>
              <a:rPr lang="ru-RU" dirty="0">
                <a:latin typeface="Times New Roman" panose="02020603050405020304" pitchFamily="18" charset="0"/>
                <a:cs typeface="Times New Roman" panose="02020603050405020304" pitchFamily="18" charset="0"/>
              </a:rPr>
              <a:t>Материалы: метал, краска, крепление, ткань.</a:t>
            </a:r>
          </a:p>
          <a:p>
            <a:pPr marL="0" indent="0">
              <a:buNone/>
            </a:pPr>
            <a:endParaRPr lang="ru-RU" dirty="0"/>
          </a:p>
          <a:p>
            <a:endParaRPr lang="ru-RU" dirty="0"/>
          </a:p>
        </p:txBody>
      </p:sp>
      <p:pic>
        <p:nvPicPr>
          <p:cNvPr id="5" name="Рисунок 4"/>
          <p:cNvPicPr>
            <a:picLocks noChangeAspect="1"/>
          </p:cNvPicPr>
          <p:nvPr/>
        </p:nvPicPr>
        <p:blipFill>
          <a:blip r:embed="rId2"/>
          <a:stretch>
            <a:fillRect/>
          </a:stretch>
        </p:blipFill>
        <p:spPr>
          <a:xfrm>
            <a:off x="7741814" y="2838755"/>
            <a:ext cx="2962537" cy="3586993"/>
          </a:xfrm>
          <a:prstGeom prst="rect">
            <a:avLst/>
          </a:prstGeom>
        </p:spPr>
      </p:pic>
    </p:spTree>
    <p:extLst>
      <p:ext uri="{BB962C8B-B14F-4D97-AF65-F5344CB8AC3E}">
        <p14:creationId xmlns:p14="http://schemas.microsoft.com/office/powerpoint/2010/main" val="3084382453"/>
      </p:ext>
    </p:extLst>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200</TotalTime>
  <Words>1471</Words>
  <Application>Microsoft Office PowerPoint</Application>
  <PresentationFormat>Широкоэкранный</PresentationFormat>
  <Paragraphs>397</Paragraphs>
  <Slides>22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22</vt:i4>
      </vt:variant>
    </vt:vector>
  </HeadingPairs>
  <TitlesOfParts>
    <vt:vector size="28" baseType="lpstr">
      <vt:lpstr>Arial</vt:lpstr>
      <vt:lpstr>Calibri</vt:lpstr>
      <vt:lpstr>Century Gothic</vt:lpstr>
      <vt:lpstr>Times New Roman</vt:lpstr>
      <vt:lpstr>Wingdings 3</vt:lpstr>
      <vt:lpstr>Легкий дым</vt:lpstr>
      <vt:lpstr>Проект на тему:   Разработка и создание муляжей наград, воинских знаков различия </vt:lpstr>
      <vt:lpstr>Структура</vt:lpstr>
      <vt:lpstr>Цель проекта</vt:lpstr>
      <vt:lpstr>Общие положения: </vt:lpstr>
      <vt:lpstr>Резюме</vt:lpstr>
      <vt:lpstr>Описание продукции</vt:lpstr>
      <vt:lpstr>Презентация PowerPoint</vt:lpstr>
      <vt:lpstr>Презентация PowerPoint</vt:lpstr>
      <vt:lpstr>Презентация PowerPoint</vt:lpstr>
      <vt:lpstr>Презентация PowerPoint</vt:lpstr>
      <vt:lpstr>Презентация PowerPoint</vt:lpstr>
      <vt:lpstr>Расходы планируемые для организации проекта</vt:lpstr>
      <vt:lpstr>Описание предприятия  </vt:lpstr>
      <vt:lpstr>Оборудование и расходные материалы</vt:lpstr>
      <vt:lpstr>Производственный план</vt:lpstr>
      <vt:lpstr>План по маркетингу и объёму продаж</vt:lpstr>
      <vt:lpstr>Ценовая политика</vt:lpstr>
      <vt:lpstr>Анализ рисков</vt:lpstr>
      <vt:lpstr>Штатное расписание</vt:lpstr>
      <vt:lpstr>Организационная структура</vt:lpstr>
      <vt:lpstr>Обязанности</vt:lpstr>
      <vt:lpstr>Финансовый план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Саша</dc:creator>
  <cp:lastModifiedBy>Владелец</cp:lastModifiedBy>
  <cp:revision>26</cp:revision>
  <dcterms:created xsi:type="dcterms:W3CDTF">2017-04-16T15:53:05Z</dcterms:created>
  <dcterms:modified xsi:type="dcterms:W3CDTF">2020-05-06T07:51:32Z</dcterms:modified>
</cp:coreProperties>
</file>