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6" r:id="rId19"/>
    <p:sldId id="284" r:id="rId20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01" autoAdjust="0"/>
  </p:normalViewPr>
  <p:slideViewPr>
    <p:cSldViewPr>
      <p:cViewPr>
        <p:scale>
          <a:sx n="107" d="100"/>
          <a:sy n="107" d="100"/>
        </p:scale>
        <p:origin x="-90" y="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FF0000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FFFF66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FF0000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27575" y="1624330"/>
            <a:ext cx="4037329" cy="38061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bg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10/27/2021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FF0000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10/27/2021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10/27/2021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685799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1140" y="-85851"/>
            <a:ext cx="8681719" cy="19805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FF0000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7340" y="2462911"/>
            <a:ext cx="8608060" cy="33794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FFFF66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1653539" y="2119883"/>
            <a:ext cx="6187440" cy="1569720"/>
            <a:chOff x="1653539" y="2119883"/>
            <a:chExt cx="6187440" cy="156972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53539" y="2119883"/>
              <a:ext cx="6187440" cy="89916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14243" y="2790443"/>
              <a:ext cx="3906011" cy="899159"/>
            </a:xfrm>
            <a:prstGeom prst="rect">
              <a:avLst/>
            </a:prstGeom>
          </p:spPr>
        </p:pic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1987042" y="2282774"/>
            <a:ext cx="5321300" cy="13677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073150" marR="5080" indent="-1061085">
              <a:lnSpc>
                <a:spcPct val="100000"/>
              </a:lnSpc>
              <a:spcBef>
                <a:spcPts val="105"/>
              </a:spcBef>
            </a:pPr>
            <a:r>
              <a:rPr sz="4400" dirty="0">
                <a:solidFill>
                  <a:srgbClr val="C00000"/>
                </a:solidFill>
              </a:rPr>
              <a:t>ЛИЧНАЯ</a:t>
            </a:r>
            <a:r>
              <a:rPr sz="4400" spc="-120" dirty="0">
                <a:solidFill>
                  <a:srgbClr val="C00000"/>
                </a:solidFill>
              </a:rPr>
              <a:t> </a:t>
            </a:r>
            <a:r>
              <a:rPr sz="4400" dirty="0">
                <a:solidFill>
                  <a:srgbClr val="C00000"/>
                </a:solidFill>
              </a:rPr>
              <a:t>ГИГИЕНА </a:t>
            </a:r>
            <a:r>
              <a:rPr sz="4400" spc="-1275" dirty="0">
                <a:solidFill>
                  <a:srgbClr val="C00000"/>
                </a:solidFill>
              </a:rPr>
              <a:t> </a:t>
            </a:r>
            <a:r>
              <a:rPr sz="4400" dirty="0">
                <a:solidFill>
                  <a:srgbClr val="C00000"/>
                </a:solidFill>
              </a:rPr>
              <a:t>ПАЦИЕНТА</a:t>
            </a:r>
            <a:endParaRPr sz="4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86608" y="72644"/>
            <a:ext cx="381698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A40020"/>
                </a:solidFill>
                <a:latin typeface="Times New Roman"/>
                <a:cs typeface="Times New Roman"/>
              </a:rPr>
              <a:t>Умывание</a:t>
            </a:r>
            <a:r>
              <a:rPr spc="-65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spc="-5" dirty="0">
                <a:solidFill>
                  <a:srgbClr val="A40020"/>
                </a:solidFill>
                <a:latin typeface="Times New Roman"/>
                <a:cs typeface="Times New Roman"/>
              </a:rPr>
              <a:t>пациента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270375" y="905002"/>
            <a:ext cx="4486910" cy="5059077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355600" marR="224154" indent="-342900">
              <a:lnSpc>
                <a:spcPts val="2380"/>
              </a:lnSpc>
              <a:spcBef>
                <a:spcPts val="390"/>
              </a:spcBef>
            </a:pPr>
            <a:r>
              <a:rPr lang="ru-RU" sz="2200" b="1" spc="-1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      </a:t>
            </a:r>
            <a:r>
              <a:rPr sz="2200" b="1" spc="-10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Пациентам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,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находящимся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на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постельном</a:t>
            </a:r>
            <a:r>
              <a:rPr sz="2200" b="1" spc="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режиме,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1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3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оказыва</a:t>
            </a:r>
            <a:r>
              <a:rPr lang="ru-RU" sz="22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ют</a:t>
            </a:r>
            <a:r>
              <a:rPr sz="22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помощь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при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утреннем</a:t>
            </a:r>
            <a:r>
              <a:rPr sz="22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туалете.</a:t>
            </a:r>
            <a:endParaRPr sz="2200" dirty="0">
              <a:latin typeface="Times New Roman"/>
              <a:cs typeface="Times New Roman"/>
            </a:endParaRPr>
          </a:p>
          <a:p>
            <a:pPr marL="12700">
              <a:lnSpc>
                <a:spcPts val="2510"/>
              </a:lnSpc>
              <a:spcBef>
                <a:spcPts val="220"/>
              </a:spcBef>
            </a:pPr>
            <a:r>
              <a:rPr lang="ru-RU" sz="22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      </a:t>
            </a:r>
            <a:r>
              <a:rPr sz="2200" b="1" spc="-5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Необходимо</a:t>
            </a:r>
            <a:r>
              <a:rPr sz="2200" b="1" spc="-5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предоставить</a:t>
            </a:r>
            <a:endParaRPr sz="2200" dirty="0">
              <a:latin typeface="Times New Roman"/>
              <a:cs typeface="Times New Roman"/>
            </a:endParaRPr>
          </a:p>
          <a:p>
            <a:pPr marL="355600">
              <a:lnSpc>
                <a:spcPts val="2375"/>
              </a:lnSpc>
            </a:pP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пациенту</a:t>
            </a:r>
            <a:r>
              <a:rPr sz="22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возможность</a:t>
            </a:r>
            <a:endParaRPr sz="2200" dirty="0">
              <a:latin typeface="Times New Roman"/>
              <a:cs typeface="Times New Roman"/>
            </a:endParaRPr>
          </a:p>
          <a:p>
            <a:pPr marL="355600" marR="5080">
              <a:lnSpc>
                <a:spcPct val="90000"/>
              </a:lnSpc>
              <a:spcBef>
                <a:spcPts val="130"/>
              </a:spcBef>
            </a:pP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самостоятельно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выполнять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посильные</a:t>
            </a:r>
            <a:r>
              <a:rPr sz="22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для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него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действия.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ru-RU" sz="22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Необходимо</a:t>
            </a:r>
            <a:r>
              <a:rPr sz="22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создать для 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этого</a:t>
            </a:r>
            <a:r>
              <a:rPr sz="22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условия,</a:t>
            </a:r>
            <a:r>
              <a:rPr sz="2200" b="1" spc="-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оказать</a:t>
            </a:r>
            <a:r>
              <a:rPr sz="22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пациенту </a:t>
            </a:r>
            <a:r>
              <a:rPr sz="2200" b="1" spc="-5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необ­ходимую</a:t>
            </a:r>
            <a:r>
              <a:rPr sz="2200" b="1" spc="-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помощь.</a:t>
            </a:r>
            <a:endParaRPr sz="2200" dirty="0">
              <a:latin typeface="Times New Roman"/>
              <a:cs typeface="Times New Roman"/>
            </a:endParaRPr>
          </a:p>
          <a:p>
            <a:pPr marL="355600" marR="566420" indent="-342900">
              <a:lnSpc>
                <a:spcPct val="90000"/>
              </a:lnSpc>
              <a:spcBef>
                <a:spcPts val="530"/>
              </a:spcBef>
            </a:pPr>
            <a:r>
              <a:rPr lang="ru-RU" sz="22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        </a:t>
            </a:r>
            <a:r>
              <a:rPr sz="2200" b="1" spc="-5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Некоторые</a:t>
            </a:r>
            <a:r>
              <a:rPr sz="2200" b="1" spc="-3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пациенты</a:t>
            </a:r>
            <a:r>
              <a:rPr sz="22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не</a:t>
            </a:r>
            <a:r>
              <a:rPr sz="2200" b="1" spc="-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могут </a:t>
            </a:r>
            <a:r>
              <a:rPr sz="2200" b="1" spc="-5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умыться даже с 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чужой </a:t>
            </a:r>
            <a:r>
              <a:rPr sz="22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помощью. В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этом </a:t>
            </a:r>
            <a:r>
              <a:rPr sz="2200" b="1" dirty="0" err="1">
                <a:solidFill>
                  <a:srgbClr val="FFFFFF"/>
                </a:solidFill>
                <a:latin typeface="Times New Roman"/>
                <a:cs typeface="Times New Roman"/>
              </a:rPr>
              <a:t>случае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ru-RU" sz="2200" b="1" spc="5" dirty="0" smtClean="0">
                <a:solidFill>
                  <a:srgbClr val="FFFFFF"/>
                </a:solidFill>
                <a:latin typeface="Times New Roman"/>
                <a:cs typeface="Times New Roman"/>
              </a:rPr>
              <a:t>ухаживающий</a:t>
            </a:r>
            <a:r>
              <a:rPr sz="22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сам</a:t>
            </a:r>
            <a:r>
              <a:rPr sz="2200" b="1" spc="-1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умывает 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пациента.</a:t>
            </a:r>
            <a:endParaRPr sz="2200" dirty="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90600" y="905002"/>
            <a:ext cx="2133600" cy="48099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140" y="0"/>
            <a:ext cx="8653145" cy="198056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173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A40020"/>
                </a:solidFill>
                <a:latin typeface="Times New Roman"/>
                <a:cs typeface="Times New Roman"/>
              </a:rPr>
              <a:t>Обтирание</a:t>
            </a:r>
            <a:r>
              <a:rPr sz="2800" spc="-20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A40020"/>
                </a:solidFill>
                <a:latin typeface="Times New Roman"/>
                <a:cs typeface="Times New Roman"/>
              </a:rPr>
              <a:t>кожи</a:t>
            </a:r>
            <a:endParaRPr sz="28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30"/>
              </a:spcBef>
            </a:pPr>
            <a:r>
              <a:rPr sz="2000" spc="-5" dirty="0">
                <a:solidFill>
                  <a:srgbClr val="E4FFFF"/>
                </a:solidFill>
                <a:latin typeface="Times New Roman"/>
                <a:cs typeface="Times New Roman"/>
              </a:rPr>
              <a:t>Пациенты, </a:t>
            </a:r>
            <a:r>
              <a:rPr sz="2000" dirty="0">
                <a:solidFill>
                  <a:srgbClr val="E4FFFF"/>
                </a:solidFill>
                <a:latin typeface="Times New Roman"/>
                <a:cs typeface="Times New Roman"/>
              </a:rPr>
              <a:t>находящиеся </a:t>
            </a:r>
            <a:r>
              <a:rPr sz="2000" spc="-5" dirty="0">
                <a:solidFill>
                  <a:srgbClr val="E4FFFF"/>
                </a:solidFill>
                <a:latin typeface="Times New Roman"/>
                <a:cs typeface="Times New Roman"/>
              </a:rPr>
              <a:t>на </a:t>
            </a:r>
            <a:r>
              <a:rPr sz="2000" dirty="0">
                <a:solidFill>
                  <a:srgbClr val="E4FFFF"/>
                </a:solidFill>
                <a:latin typeface="Times New Roman"/>
                <a:cs typeface="Times New Roman"/>
              </a:rPr>
              <a:t>общем </a:t>
            </a:r>
            <a:r>
              <a:rPr sz="2000" spc="-5" dirty="0">
                <a:solidFill>
                  <a:srgbClr val="E4FFFF"/>
                </a:solidFill>
                <a:latin typeface="Times New Roman"/>
                <a:cs typeface="Times New Roman"/>
              </a:rPr>
              <a:t>режиме, </a:t>
            </a:r>
            <a:r>
              <a:rPr sz="2000" dirty="0">
                <a:solidFill>
                  <a:srgbClr val="E4FFFF"/>
                </a:solidFill>
                <a:latin typeface="Times New Roman"/>
                <a:cs typeface="Times New Roman"/>
              </a:rPr>
              <a:t>если </a:t>
            </a:r>
            <a:r>
              <a:rPr sz="2000" spc="-5" dirty="0">
                <a:solidFill>
                  <a:srgbClr val="E4FFFF"/>
                </a:solidFill>
                <a:latin typeface="Times New Roman"/>
                <a:cs typeface="Times New Roman"/>
              </a:rPr>
              <a:t>нет противопоказаний, </a:t>
            </a:r>
            <a:r>
              <a:rPr sz="2000" dirty="0">
                <a:solidFill>
                  <a:srgbClr val="E4FFFF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E4FFFF"/>
                </a:solidFill>
                <a:latin typeface="Times New Roman"/>
                <a:cs typeface="Times New Roman"/>
              </a:rPr>
              <a:t>принимают ванну </a:t>
            </a:r>
            <a:r>
              <a:rPr sz="2000" dirty="0">
                <a:solidFill>
                  <a:srgbClr val="E4FFFF"/>
                </a:solidFill>
                <a:latin typeface="Times New Roman"/>
                <a:cs typeface="Times New Roman"/>
              </a:rPr>
              <a:t>или </a:t>
            </a:r>
            <a:r>
              <a:rPr sz="2000" spc="5" dirty="0">
                <a:solidFill>
                  <a:srgbClr val="E4FFFF"/>
                </a:solidFill>
                <a:latin typeface="Times New Roman"/>
                <a:cs typeface="Times New Roman"/>
              </a:rPr>
              <a:t>душ </a:t>
            </a:r>
            <a:r>
              <a:rPr sz="2000" dirty="0">
                <a:solidFill>
                  <a:srgbClr val="E4FFFF"/>
                </a:solidFill>
                <a:latin typeface="Times New Roman"/>
                <a:cs typeface="Times New Roman"/>
              </a:rPr>
              <a:t>не </a:t>
            </a:r>
            <a:r>
              <a:rPr sz="2000" spc="-5" dirty="0">
                <a:solidFill>
                  <a:srgbClr val="E4FFFF"/>
                </a:solidFill>
                <a:latin typeface="Times New Roman"/>
                <a:cs typeface="Times New Roman"/>
              </a:rPr>
              <a:t>реже </a:t>
            </a:r>
            <a:r>
              <a:rPr sz="2000" dirty="0">
                <a:solidFill>
                  <a:srgbClr val="E4FFFF"/>
                </a:solidFill>
                <a:latin typeface="Times New Roman"/>
                <a:cs typeface="Times New Roman"/>
              </a:rPr>
              <a:t>1 </a:t>
            </a:r>
            <a:r>
              <a:rPr sz="2000" spc="-5" dirty="0">
                <a:solidFill>
                  <a:srgbClr val="E4FFFF"/>
                </a:solidFill>
                <a:latin typeface="Times New Roman"/>
                <a:cs typeface="Times New Roman"/>
              </a:rPr>
              <a:t>раза </a:t>
            </a:r>
            <a:r>
              <a:rPr sz="2000" spc="5" dirty="0">
                <a:solidFill>
                  <a:srgbClr val="E4FFFF"/>
                </a:solidFill>
                <a:latin typeface="Times New Roman"/>
                <a:cs typeface="Times New Roman"/>
              </a:rPr>
              <a:t>7-10 </a:t>
            </a:r>
            <a:r>
              <a:rPr sz="2000" spc="-5" dirty="0">
                <a:solidFill>
                  <a:srgbClr val="E4FFFF"/>
                </a:solidFill>
                <a:latin typeface="Times New Roman"/>
                <a:cs typeface="Times New Roman"/>
              </a:rPr>
              <a:t>дней. </a:t>
            </a:r>
            <a:r>
              <a:rPr sz="2000" dirty="0">
                <a:solidFill>
                  <a:srgbClr val="E4FFFF"/>
                </a:solidFill>
                <a:latin typeface="Times New Roman"/>
                <a:cs typeface="Times New Roman"/>
              </a:rPr>
              <a:t>Кожу тяжелобольного </a:t>
            </a:r>
            <a:r>
              <a:rPr sz="2000" spc="-484" dirty="0">
                <a:solidFill>
                  <a:srgbClr val="E4FFFF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E4FFFF"/>
                </a:solidFill>
                <a:latin typeface="Times New Roman"/>
                <a:cs typeface="Times New Roman"/>
              </a:rPr>
              <a:t>пациента </a:t>
            </a:r>
            <a:r>
              <a:rPr sz="2000" dirty="0">
                <a:solidFill>
                  <a:srgbClr val="E4FFFF"/>
                </a:solidFill>
                <a:latin typeface="Times New Roman"/>
                <a:cs typeface="Times New Roman"/>
              </a:rPr>
              <a:t>необходимо </a:t>
            </a:r>
            <a:r>
              <a:rPr sz="2000" spc="-5" dirty="0">
                <a:solidFill>
                  <a:srgbClr val="E4FFFF"/>
                </a:solidFill>
                <a:latin typeface="Times New Roman"/>
                <a:cs typeface="Times New Roman"/>
              </a:rPr>
              <a:t>ежедневно, не ме­нее </a:t>
            </a:r>
            <a:r>
              <a:rPr sz="2000" dirty="0">
                <a:solidFill>
                  <a:srgbClr val="E4FFFF"/>
                </a:solidFill>
                <a:latin typeface="Times New Roman"/>
                <a:cs typeface="Times New Roman"/>
              </a:rPr>
              <a:t>2 </a:t>
            </a:r>
            <a:r>
              <a:rPr sz="2000" spc="-5" dirty="0">
                <a:solidFill>
                  <a:srgbClr val="E4FFFF"/>
                </a:solidFill>
                <a:latin typeface="Times New Roman"/>
                <a:cs typeface="Times New Roman"/>
              </a:rPr>
              <a:t>раз, обтирать. </a:t>
            </a:r>
            <a:r>
              <a:rPr sz="2000" dirty="0">
                <a:solidFill>
                  <a:srgbClr val="E4FFFF"/>
                </a:solidFill>
                <a:latin typeface="Times New Roman"/>
                <a:cs typeface="Times New Roman"/>
              </a:rPr>
              <a:t>Особенно </a:t>
            </a:r>
            <a:r>
              <a:rPr sz="2000" spc="5" dirty="0">
                <a:solidFill>
                  <a:srgbClr val="E4FFFF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E4FFFF"/>
                </a:solidFill>
                <a:latin typeface="Times New Roman"/>
                <a:cs typeface="Times New Roman"/>
              </a:rPr>
              <a:t>тщательного </a:t>
            </a:r>
            <a:r>
              <a:rPr sz="2000" spc="5" dirty="0">
                <a:solidFill>
                  <a:srgbClr val="E4FFFF"/>
                </a:solidFill>
                <a:latin typeface="Times New Roman"/>
                <a:cs typeface="Times New Roman"/>
              </a:rPr>
              <a:t>ухода </a:t>
            </a:r>
            <a:r>
              <a:rPr sz="2000" dirty="0">
                <a:solidFill>
                  <a:srgbClr val="E4FFFF"/>
                </a:solidFill>
                <a:latin typeface="Times New Roman"/>
                <a:cs typeface="Times New Roman"/>
              </a:rPr>
              <a:t>требуют </a:t>
            </a:r>
            <a:r>
              <a:rPr sz="2000" spc="-5" dirty="0">
                <a:solidFill>
                  <a:srgbClr val="E4FFFF"/>
                </a:solidFill>
                <a:latin typeface="Times New Roman"/>
                <a:cs typeface="Times New Roman"/>
              </a:rPr>
              <a:t>естественные </a:t>
            </a:r>
            <a:r>
              <a:rPr sz="2000" dirty="0">
                <a:solidFill>
                  <a:srgbClr val="E4FFFF"/>
                </a:solidFill>
                <a:latin typeface="Times New Roman"/>
                <a:cs typeface="Times New Roman"/>
              </a:rPr>
              <a:t>складки </a:t>
            </a:r>
            <a:r>
              <a:rPr sz="2000" spc="-5" dirty="0">
                <a:solidFill>
                  <a:srgbClr val="E4FFFF"/>
                </a:solidFill>
                <a:latin typeface="Times New Roman"/>
                <a:cs typeface="Times New Roman"/>
              </a:rPr>
              <a:t>кожи </a:t>
            </a:r>
            <a:r>
              <a:rPr sz="2000" dirty="0">
                <a:solidFill>
                  <a:srgbClr val="E4FFFF"/>
                </a:solidFill>
                <a:latin typeface="Times New Roman"/>
                <a:cs typeface="Times New Roman"/>
              </a:rPr>
              <a:t>и </a:t>
            </a:r>
            <a:r>
              <a:rPr sz="2000" spc="-5" dirty="0">
                <a:solidFill>
                  <a:srgbClr val="E4FFFF"/>
                </a:solidFill>
                <a:latin typeface="Times New Roman"/>
                <a:cs typeface="Times New Roman"/>
              </a:rPr>
              <a:t>места </a:t>
            </a:r>
            <a:r>
              <a:rPr sz="2000" dirty="0">
                <a:solidFill>
                  <a:srgbClr val="E4FFFF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E4FFFF"/>
                </a:solidFill>
                <a:latin typeface="Times New Roman"/>
                <a:cs typeface="Times New Roman"/>
              </a:rPr>
              <a:t>возможного</a:t>
            </a:r>
            <a:r>
              <a:rPr sz="2000" spc="-55" dirty="0">
                <a:solidFill>
                  <a:srgbClr val="E4FFF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E4FFFF"/>
                </a:solidFill>
                <a:latin typeface="Times New Roman"/>
                <a:cs typeface="Times New Roman"/>
              </a:rPr>
              <a:t>образования</a:t>
            </a:r>
            <a:r>
              <a:rPr sz="2000" spc="-55" dirty="0">
                <a:solidFill>
                  <a:srgbClr val="E4FFFF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E4FFFF"/>
                </a:solidFill>
                <a:latin typeface="Times New Roman"/>
                <a:cs typeface="Times New Roman"/>
              </a:rPr>
              <a:t>пролежней.</a:t>
            </a:r>
            <a:endParaRPr sz="2000">
              <a:latin typeface="Times New Roman"/>
              <a:cs typeface="Times New Roman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81000" y="2133600"/>
            <a:ext cx="8534400" cy="3962400"/>
            <a:chOff x="381000" y="2133600"/>
            <a:chExt cx="8534400" cy="39624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1000" y="2133600"/>
              <a:ext cx="4038600" cy="29718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95800" y="3048000"/>
              <a:ext cx="4419600" cy="30480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71852" y="225044"/>
            <a:ext cx="540385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A40020"/>
                </a:solidFill>
                <a:latin typeface="Times New Roman"/>
                <a:cs typeface="Times New Roman"/>
              </a:rPr>
              <a:t>Мытье</a:t>
            </a:r>
            <a:r>
              <a:rPr spc="-10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dirty="0">
                <a:solidFill>
                  <a:srgbClr val="A40020"/>
                </a:solidFill>
                <a:latin typeface="Times New Roman"/>
                <a:cs typeface="Times New Roman"/>
              </a:rPr>
              <a:t>ног</a:t>
            </a:r>
            <a:r>
              <a:rPr spc="-5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dirty="0">
                <a:solidFill>
                  <a:srgbClr val="A40020"/>
                </a:solidFill>
                <a:latin typeface="Times New Roman"/>
                <a:cs typeface="Times New Roman"/>
              </a:rPr>
              <a:t>и</a:t>
            </a:r>
            <a:r>
              <a:rPr spc="-15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dirty="0">
                <a:solidFill>
                  <a:srgbClr val="A40020"/>
                </a:solidFill>
                <a:latin typeface="Times New Roman"/>
                <a:cs typeface="Times New Roman"/>
              </a:rPr>
              <a:t>стрижка</a:t>
            </a:r>
            <a:r>
              <a:rPr spc="5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spc="-5" dirty="0">
                <a:solidFill>
                  <a:srgbClr val="A40020"/>
                </a:solidFill>
                <a:latin typeface="Times New Roman"/>
                <a:cs typeface="Times New Roman"/>
              </a:rPr>
              <a:t>ногтей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31140" y="871473"/>
            <a:ext cx="8684260" cy="1970405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355600" marR="5080" indent="-342900" algn="just">
              <a:lnSpc>
                <a:spcPct val="80000"/>
              </a:lnSpc>
              <a:spcBef>
                <a:spcPts val="620"/>
              </a:spcBef>
            </a:pPr>
            <a:r>
              <a:rPr lang="ru-RU" sz="22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      </a:t>
            </a:r>
            <a:r>
              <a:rPr sz="2200" b="1" spc="-5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Ноги</a:t>
            </a:r>
            <a:r>
              <a:rPr sz="22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тяжелобольному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пациенту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моют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1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раз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в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неделю. 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Тяжелобольным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пациентам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необходимо регулярно,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но не реже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1 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раза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в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неделю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подстригать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ногти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на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руках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и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ногах.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Ногти 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необходимо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подстригать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так,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чтобы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свободный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край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был 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округлым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(на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руках) </a:t>
            </a:r>
            <a:r>
              <a:rPr sz="22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или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прямым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(на ногах).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Слишком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коротко 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ногти</a:t>
            </a:r>
            <a:r>
              <a:rPr sz="2200" b="1" spc="50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срезать</a:t>
            </a:r>
            <a:r>
              <a:rPr sz="2200" b="1" spc="50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не</a:t>
            </a:r>
            <a:r>
              <a:rPr sz="2200" b="1" spc="509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следует,</a:t>
            </a:r>
            <a:r>
              <a:rPr sz="2200" b="1" spc="50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так</a:t>
            </a:r>
            <a:r>
              <a:rPr sz="2200" b="1" spc="509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как</a:t>
            </a:r>
            <a:r>
              <a:rPr sz="2200" b="1" spc="50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кончики</a:t>
            </a:r>
            <a:r>
              <a:rPr sz="2200" b="1" spc="5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пальцев</a:t>
            </a:r>
            <a:r>
              <a:rPr sz="2200" b="1" spc="5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будут </a:t>
            </a:r>
            <a:r>
              <a:rPr sz="2200" b="1" spc="-5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чрезмерно</a:t>
            </a:r>
            <a:r>
              <a:rPr sz="22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чувствительны</a:t>
            </a:r>
            <a:r>
              <a:rPr sz="2200" b="1" spc="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к давлению.</a:t>
            </a:r>
            <a:endParaRPr sz="2200" dirty="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876800" y="3505200"/>
            <a:ext cx="4114800" cy="281940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8200" y="3505200"/>
            <a:ext cx="3505200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94055" rIns="0" bIns="0" rtlCol="0">
            <a:spAutoFit/>
          </a:bodyPr>
          <a:lstStyle/>
          <a:p>
            <a:pPr marL="3596004" marR="5080" indent="-2728595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A40020"/>
                </a:solidFill>
                <a:latin typeface="Times New Roman"/>
                <a:cs typeface="Times New Roman"/>
              </a:rPr>
              <a:t>Удаление</a:t>
            </a:r>
            <a:r>
              <a:rPr spc="-25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dirty="0">
                <a:solidFill>
                  <a:srgbClr val="A40020"/>
                </a:solidFill>
                <a:latin typeface="Times New Roman"/>
                <a:cs typeface="Times New Roman"/>
              </a:rPr>
              <a:t>слизи</a:t>
            </a:r>
            <a:r>
              <a:rPr spc="-5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dirty="0">
                <a:solidFill>
                  <a:srgbClr val="A40020"/>
                </a:solidFill>
                <a:latin typeface="Times New Roman"/>
                <a:cs typeface="Times New Roman"/>
              </a:rPr>
              <a:t>и</a:t>
            </a:r>
            <a:r>
              <a:rPr spc="-10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dirty="0">
                <a:solidFill>
                  <a:srgbClr val="A40020"/>
                </a:solidFill>
                <a:latin typeface="Times New Roman"/>
                <a:cs typeface="Times New Roman"/>
              </a:rPr>
              <a:t>корочек</a:t>
            </a:r>
            <a:r>
              <a:rPr spc="-40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spc="-5" dirty="0">
                <a:solidFill>
                  <a:srgbClr val="A40020"/>
                </a:solidFill>
                <a:latin typeface="Times New Roman"/>
                <a:cs typeface="Times New Roman"/>
              </a:rPr>
              <a:t>из</a:t>
            </a:r>
            <a:r>
              <a:rPr spc="-10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dirty="0">
                <a:solidFill>
                  <a:srgbClr val="A40020"/>
                </a:solidFill>
                <a:latin typeface="Times New Roman"/>
                <a:cs typeface="Times New Roman"/>
              </a:rPr>
              <a:t>носовой </a:t>
            </a:r>
            <a:r>
              <a:rPr spc="-785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dirty="0">
                <a:solidFill>
                  <a:srgbClr val="A40020"/>
                </a:solidFill>
                <a:latin typeface="Times New Roman"/>
                <a:cs typeface="Times New Roman"/>
              </a:rPr>
              <a:t>полости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7340" y="1281429"/>
            <a:ext cx="4569460" cy="4671695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355600" marR="582930" indent="-342900">
              <a:lnSpc>
                <a:spcPct val="90000"/>
              </a:lnSpc>
              <a:spcBef>
                <a:spcPts val="385"/>
              </a:spcBef>
            </a:pPr>
            <a:r>
              <a:rPr lang="ru-RU" sz="24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     </a:t>
            </a:r>
            <a:r>
              <a:rPr sz="2400" b="1" spc="-5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Большинство</a:t>
            </a:r>
            <a:r>
              <a:rPr sz="24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пациентов во </a:t>
            </a:r>
            <a:r>
              <a:rPr sz="2400" b="1" spc="-5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время утреннего туалета </a:t>
            </a:r>
            <a:r>
              <a:rPr sz="2400" b="1" spc="-5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самостоятельно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осуществляют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уход за </a:t>
            </a:r>
            <a:r>
              <a:rPr sz="2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носовой</a:t>
            </a:r>
            <a:r>
              <a:rPr sz="24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полостью.</a:t>
            </a:r>
            <a:endParaRPr sz="2400" dirty="0">
              <a:latin typeface="Times New Roman"/>
              <a:cs typeface="Times New Roman"/>
            </a:endParaRPr>
          </a:p>
          <a:p>
            <a:pPr marL="355600" marR="105410">
              <a:lnSpc>
                <a:spcPts val="2590"/>
              </a:lnSpc>
              <a:spcBef>
                <a:spcPts val="40"/>
              </a:spcBef>
            </a:pPr>
            <a:r>
              <a:rPr lang="ru-RU" sz="24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 </a:t>
            </a:r>
            <a:r>
              <a:rPr sz="2400" b="1" spc="-5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Тяжелобольным</a:t>
            </a:r>
            <a:r>
              <a:rPr sz="24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пациентам, </a:t>
            </a:r>
            <a:r>
              <a:rPr sz="2400" b="1" spc="-5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которые</a:t>
            </a: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не</a:t>
            </a:r>
            <a:r>
              <a:rPr sz="24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в</a:t>
            </a: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состоянии</a:t>
            </a:r>
            <a:endParaRPr sz="2400" dirty="0">
              <a:latin typeface="Times New Roman"/>
              <a:cs typeface="Times New Roman"/>
            </a:endParaRPr>
          </a:p>
          <a:p>
            <a:pPr marL="355600" marR="159385">
              <a:lnSpc>
                <a:spcPts val="2590"/>
              </a:lnSpc>
              <a:spcBef>
                <a:spcPts val="10"/>
              </a:spcBef>
            </a:pP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самостоятельно следить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 за </a:t>
            </a:r>
            <a:r>
              <a:rPr sz="2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гигиеной носа, </a:t>
            </a: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необходимо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ежедневно освобождать </a:t>
            </a:r>
            <a:r>
              <a:rPr sz="2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носовые</a:t>
            </a:r>
            <a:r>
              <a:rPr sz="2400" b="1" spc="-4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ходы</a:t>
            </a:r>
            <a:r>
              <a:rPr sz="2400" b="1" spc="-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от</a:t>
            </a:r>
            <a:r>
              <a:rPr sz="24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выделений </a:t>
            </a:r>
            <a:r>
              <a:rPr sz="2400" b="1" spc="-5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и</a:t>
            </a:r>
            <a:r>
              <a:rPr sz="24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образующихся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корочек,</a:t>
            </a:r>
            <a:endParaRPr sz="2400" dirty="0">
              <a:latin typeface="Times New Roman"/>
              <a:cs typeface="Times New Roman"/>
            </a:endParaRPr>
          </a:p>
          <a:p>
            <a:pPr marL="355600">
              <a:lnSpc>
                <a:spcPts val="2420"/>
              </a:lnSpc>
            </a:pP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которые</a:t>
            </a:r>
            <a:r>
              <a:rPr sz="24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мешают</a:t>
            </a:r>
            <a:r>
              <a:rPr sz="24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свободному</a:t>
            </a:r>
            <a:endParaRPr sz="2400" dirty="0">
              <a:latin typeface="Times New Roman"/>
              <a:cs typeface="Times New Roman"/>
            </a:endParaRPr>
          </a:p>
          <a:p>
            <a:pPr marL="355600">
              <a:lnSpc>
                <a:spcPts val="2735"/>
              </a:lnSpc>
            </a:pP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дыханию</a:t>
            </a:r>
            <a:r>
              <a:rPr sz="24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через</a:t>
            </a:r>
            <a:r>
              <a:rPr sz="2400" b="1" spc="-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нос.</a:t>
            </a:r>
            <a:endParaRPr sz="2400" dirty="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10200" y="2286000"/>
            <a:ext cx="358140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87018" y="247903"/>
            <a:ext cx="7544434" cy="553484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40660" marR="582295" indent="-2728595">
              <a:lnSpc>
                <a:spcPct val="100000"/>
              </a:lnSpc>
              <a:spcBef>
                <a:spcPts val="100"/>
              </a:spcBef>
            </a:pPr>
            <a:r>
              <a:rPr sz="3200" b="1" dirty="0">
                <a:solidFill>
                  <a:srgbClr val="A40020"/>
                </a:solidFill>
                <a:latin typeface="Times New Roman"/>
                <a:cs typeface="Times New Roman"/>
              </a:rPr>
              <a:t>Удаление</a:t>
            </a:r>
            <a:r>
              <a:rPr sz="3200" b="1" spc="-25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A40020"/>
                </a:solidFill>
                <a:latin typeface="Times New Roman"/>
                <a:cs typeface="Times New Roman"/>
              </a:rPr>
              <a:t>слизи</a:t>
            </a:r>
            <a:r>
              <a:rPr sz="3200" b="1" spc="-5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A40020"/>
                </a:solidFill>
                <a:latin typeface="Times New Roman"/>
                <a:cs typeface="Times New Roman"/>
              </a:rPr>
              <a:t>и</a:t>
            </a:r>
            <a:r>
              <a:rPr sz="3200" b="1" spc="-10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A40020"/>
                </a:solidFill>
                <a:latin typeface="Times New Roman"/>
                <a:cs typeface="Times New Roman"/>
              </a:rPr>
              <a:t>корочек</a:t>
            </a:r>
            <a:r>
              <a:rPr sz="3200" b="1" spc="-40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sz="3200" b="1" spc="-5" dirty="0">
                <a:solidFill>
                  <a:srgbClr val="A40020"/>
                </a:solidFill>
                <a:latin typeface="Times New Roman"/>
                <a:cs typeface="Times New Roman"/>
              </a:rPr>
              <a:t>из</a:t>
            </a:r>
            <a:r>
              <a:rPr sz="3200" b="1" spc="-10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A40020"/>
                </a:solidFill>
                <a:latin typeface="Times New Roman"/>
                <a:cs typeface="Times New Roman"/>
              </a:rPr>
              <a:t>носовой </a:t>
            </a:r>
            <a:r>
              <a:rPr sz="3200" b="1" spc="-785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A40020"/>
                </a:solidFill>
                <a:latin typeface="Times New Roman"/>
                <a:cs typeface="Times New Roman"/>
              </a:rPr>
              <a:t>полости</a:t>
            </a:r>
            <a:endParaRPr sz="3200" dirty="0">
              <a:latin typeface="Times New Roman"/>
              <a:cs typeface="Times New Roman"/>
            </a:endParaRPr>
          </a:p>
          <a:p>
            <a:pPr marL="3386454" marR="5080" indent="-342900">
              <a:lnSpc>
                <a:spcPct val="100000"/>
              </a:lnSpc>
              <a:spcBef>
                <a:spcPts val="1325"/>
              </a:spcBef>
            </a:pPr>
            <a:r>
              <a:rPr lang="ru-RU" sz="28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       </a:t>
            </a:r>
            <a:r>
              <a:rPr sz="2800" b="1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Можно</a:t>
            </a:r>
            <a:r>
              <a:rPr sz="28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предварительно </a:t>
            </a:r>
            <a:r>
              <a:rPr sz="2800" b="1" spc="-7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закапать</a:t>
            </a:r>
            <a:r>
              <a:rPr sz="2800" b="1" spc="-5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в</a:t>
            </a:r>
            <a:r>
              <a:rPr sz="2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нос 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одно</a:t>
            </a:r>
            <a:r>
              <a:rPr sz="2800" b="1" spc="-2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из </a:t>
            </a:r>
            <a:r>
              <a:rPr sz="2800" b="1" spc="-7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перечисленных</a:t>
            </a:r>
            <a:r>
              <a:rPr sz="2800" b="1" spc="-10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масел, </a:t>
            </a:r>
            <a:r>
              <a:rPr sz="2800" b="1" spc="-7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а затем прочистить </a:t>
            </a:r>
            <a:r>
              <a:rPr sz="28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носовые ходы </a:t>
            </a:r>
            <a:r>
              <a:rPr sz="28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ватными</a:t>
            </a:r>
            <a:r>
              <a:rPr sz="2800" b="1" spc="-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турундами.</a:t>
            </a:r>
            <a:endParaRPr sz="2800" dirty="0">
              <a:latin typeface="Times New Roman"/>
              <a:cs typeface="Times New Roman"/>
            </a:endParaRPr>
          </a:p>
          <a:p>
            <a:pPr marL="3386454" marR="272415">
              <a:lnSpc>
                <a:spcPct val="100000"/>
              </a:lnSpc>
              <a:spcBef>
                <a:spcPts val="5"/>
              </a:spcBef>
            </a:pP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Слизь из 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носовой </a:t>
            </a:r>
            <a:r>
              <a:rPr sz="28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полости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можно 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 удалить и </a:t>
            </a:r>
            <a:r>
              <a:rPr sz="28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сухими </a:t>
            </a:r>
            <a:r>
              <a:rPr sz="2800" b="1" spc="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ватными</a:t>
            </a:r>
            <a:r>
              <a:rPr sz="2800" b="1" spc="-7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турундами</a:t>
            </a:r>
            <a:r>
              <a:rPr sz="3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.</a:t>
            </a:r>
            <a:endParaRPr sz="3200" dirty="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5800" y="2057400"/>
            <a:ext cx="3276600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76880" y="165607"/>
            <a:ext cx="4344670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dirty="0">
                <a:solidFill>
                  <a:srgbClr val="A40020"/>
                </a:solidFill>
                <a:latin typeface="Times New Roman"/>
                <a:cs typeface="Times New Roman"/>
              </a:rPr>
              <a:t>Протирание</a:t>
            </a:r>
            <a:r>
              <a:rPr sz="4400" spc="-75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sz="4400" spc="-5" dirty="0">
                <a:solidFill>
                  <a:srgbClr val="A40020"/>
                </a:solidFill>
                <a:latin typeface="Times New Roman"/>
                <a:cs typeface="Times New Roman"/>
              </a:rPr>
              <a:t>глаз</a:t>
            </a:r>
            <a:endParaRPr sz="4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1140" y="2028266"/>
            <a:ext cx="3648710" cy="3587115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355600" marR="5080" indent="-342900">
              <a:lnSpc>
                <a:spcPct val="90000"/>
              </a:lnSpc>
              <a:spcBef>
                <a:spcPts val="490"/>
              </a:spcBef>
            </a:pPr>
            <a:r>
              <a:rPr lang="ru-RU" sz="32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   </a:t>
            </a:r>
            <a:r>
              <a:rPr sz="3200" b="1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При</a:t>
            </a:r>
            <a:r>
              <a:rPr sz="32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появлении </a:t>
            </a:r>
            <a:r>
              <a:rPr sz="3200" b="1" dirty="0">
                <a:solidFill>
                  <a:srgbClr val="FFFFFF"/>
                </a:solidFill>
                <a:latin typeface="Times New Roman"/>
                <a:cs typeface="Times New Roman"/>
              </a:rPr>
              <a:t> выделений </a:t>
            </a:r>
            <a:r>
              <a:rPr sz="3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из </a:t>
            </a:r>
            <a:r>
              <a:rPr sz="32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глаз, </a:t>
            </a:r>
            <a:r>
              <a:rPr sz="3200" b="1" dirty="0">
                <a:solidFill>
                  <a:srgbClr val="FFFFFF"/>
                </a:solidFill>
                <a:latin typeface="Times New Roman"/>
                <a:cs typeface="Times New Roman"/>
              </a:rPr>
              <a:t>склеивании </a:t>
            </a:r>
            <a:r>
              <a:rPr sz="32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ресниц </a:t>
            </a:r>
            <a:r>
              <a:rPr sz="3200" b="1" dirty="0">
                <a:solidFill>
                  <a:srgbClr val="FFFFFF"/>
                </a:solidFill>
                <a:latin typeface="Times New Roman"/>
                <a:cs typeface="Times New Roman"/>
              </a:rPr>
              <a:t>и </a:t>
            </a:r>
            <a:r>
              <a:rPr sz="3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век во </a:t>
            </a:r>
            <a:r>
              <a:rPr sz="32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время </a:t>
            </a:r>
            <a:r>
              <a:rPr sz="3200" b="1" dirty="0">
                <a:solidFill>
                  <a:srgbClr val="FFFFFF"/>
                </a:solidFill>
                <a:latin typeface="Times New Roman"/>
                <a:cs typeface="Times New Roman"/>
              </a:rPr>
              <a:t>утреннего </a:t>
            </a:r>
            <a:r>
              <a:rPr sz="32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туалета </a:t>
            </a:r>
            <a:r>
              <a:rPr sz="3200" b="1" dirty="0">
                <a:solidFill>
                  <a:srgbClr val="FFFFFF"/>
                </a:solidFill>
                <a:latin typeface="Times New Roman"/>
                <a:cs typeface="Times New Roman"/>
              </a:rPr>
              <a:t> необходимо </a:t>
            </a:r>
            <a:r>
              <a:rPr sz="32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промывать</a:t>
            </a:r>
            <a:r>
              <a:rPr sz="3200" b="1" spc="-8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глаза.</a:t>
            </a:r>
            <a:endParaRPr sz="3200" dirty="0">
              <a:latin typeface="Times New Roman"/>
              <a:cs typeface="Times New Roman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4191000" y="1447800"/>
            <a:ext cx="4724400" cy="4953000"/>
            <a:chOff x="4191000" y="1447800"/>
            <a:chExt cx="4724400" cy="495300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191000" y="1447800"/>
              <a:ext cx="4724400" cy="27432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91000" y="4191000"/>
              <a:ext cx="4724400" cy="22098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06553" rIns="0" bIns="0" rtlCol="0">
            <a:spAutoFit/>
          </a:bodyPr>
          <a:lstStyle/>
          <a:p>
            <a:pPr marL="3416300" marR="5080" indent="-2806065">
              <a:lnSpc>
                <a:spcPct val="100000"/>
              </a:lnSpc>
              <a:spcBef>
                <a:spcPts val="95"/>
              </a:spcBef>
            </a:pPr>
            <a:r>
              <a:rPr sz="4000" spc="-5" dirty="0">
                <a:solidFill>
                  <a:srgbClr val="A40020"/>
                </a:solidFill>
                <a:latin typeface="Times New Roman"/>
                <a:cs typeface="Times New Roman"/>
              </a:rPr>
              <a:t>Очищение наружного слухового </a:t>
            </a:r>
            <a:r>
              <a:rPr sz="4000" spc="-985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sz="4000" spc="-5" dirty="0">
                <a:solidFill>
                  <a:srgbClr val="A40020"/>
                </a:solidFill>
                <a:latin typeface="Times New Roman"/>
                <a:cs typeface="Times New Roman"/>
              </a:rPr>
              <a:t>прохода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8739" y="1467358"/>
            <a:ext cx="898398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</a:pPr>
            <a:r>
              <a:rPr lang="ru-RU" sz="28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      </a:t>
            </a:r>
            <a:r>
              <a:rPr sz="2800" b="1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Пациенты</a:t>
            </a:r>
            <a:r>
              <a:rPr sz="2800" b="1" spc="13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на</a:t>
            </a:r>
            <a:r>
              <a:rPr sz="2800" b="1" spc="1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общем</a:t>
            </a:r>
            <a:r>
              <a:rPr sz="2800" b="1" spc="15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режиме</a:t>
            </a:r>
            <a:r>
              <a:rPr sz="2800" b="1" spc="1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во</a:t>
            </a:r>
            <a:r>
              <a:rPr sz="2800" b="1" spc="15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время</a:t>
            </a:r>
            <a:r>
              <a:rPr sz="2800" b="1" spc="14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ежедневного </a:t>
            </a:r>
            <a:r>
              <a:rPr sz="2800" b="1" spc="-7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утреннего</a:t>
            </a:r>
            <a:r>
              <a:rPr sz="2800" b="1" spc="-2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туалета</a:t>
            </a:r>
            <a:r>
              <a:rPr sz="28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самостоятельно</a:t>
            </a:r>
            <a:r>
              <a:rPr sz="2800" b="1" spc="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моют</a:t>
            </a:r>
            <a:r>
              <a:rPr sz="28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уши</a:t>
            </a:r>
            <a:r>
              <a:rPr sz="3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.</a:t>
            </a:r>
            <a:endParaRPr sz="30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8739" y="2473578"/>
            <a:ext cx="2881630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58720" algn="l"/>
              </a:tabLst>
            </a:pPr>
            <a:r>
              <a:rPr lang="ru-RU" sz="28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      </a:t>
            </a:r>
            <a:r>
              <a:rPr sz="2800" b="1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Пациентам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	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на</a:t>
            </a: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21640" y="2473578"/>
            <a:ext cx="8644255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007360">
              <a:lnSpc>
                <a:spcPct val="100000"/>
              </a:lnSpc>
              <a:spcBef>
                <a:spcPts val="100"/>
              </a:spcBef>
              <a:tabLst>
                <a:tab pos="2910205" algn="l"/>
                <a:tab pos="5211445" algn="l"/>
                <a:tab pos="5534660" algn="l"/>
                <a:tab pos="6835140" algn="l"/>
                <a:tab pos="7334884" algn="l"/>
              </a:tabLst>
            </a:pP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постельно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м		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режим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е	следу</a:t>
            </a:r>
            <a:r>
              <a:rPr sz="2800" b="1" spc="10" dirty="0">
                <a:solidFill>
                  <a:srgbClr val="FFFFFF"/>
                </a:solidFill>
                <a:latin typeface="Times New Roman"/>
                <a:cs typeface="Times New Roman"/>
              </a:rPr>
              <a:t>е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т 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период</a:t>
            </a:r>
            <a:r>
              <a:rPr sz="28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и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чески	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провод</a:t>
            </a:r>
            <a:r>
              <a:rPr sz="28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и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ь	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туале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т	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наружных</a:t>
            </a: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8739" y="3296284"/>
            <a:ext cx="8988425" cy="2037714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355600" algn="just">
              <a:lnSpc>
                <a:spcPct val="100000"/>
              </a:lnSpc>
              <a:spcBef>
                <a:spcPts val="819"/>
              </a:spcBef>
            </a:pP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слуховых</a:t>
            </a:r>
            <a:r>
              <a:rPr sz="2800" b="1" spc="-5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проходов</a:t>
            </a:r>
            <a:r>
              <a:rPr sz="3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.</a:t>
            </a:r>
            <a:endParaRPr sz="3000" dirty="0">
              <a:latin typeface="Times New Roman"/>
              <a:cs typeface="Times New Roman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725"/>
              </a:spcBef>
            </a:pPr>
            <a:r>
              <a:rPr lang="ru-RU" sz="28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       </a:t>
            </a:r>
            <a:r>
              <a:rPr sz="2800" b="1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Нельзя</a:t>
            </a:r>
            <a:r>
              <a:rPr sz="28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пользоваться 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для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удаления 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серы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из 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ушей </a:t>
            </a:r>
            <a:r>
              <a:rPr sz="28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жесткими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предметами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во</a:t>
            </a:r>
            <a:r>
              <a:rPr sz="2800" b="1" spc="74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избежании </a:t>
            </a:r>
            <a:r>
              <a:rPr sz="2800" b="1" spc="-7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повреждения</a:t>
            </a:r>
            <a:r>
              <a:rPr sz="28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барабанной</a:t>
            </a:r>
            <a:r>
              <a:rPr sz="2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перепонки</a:t>
            </a:r>
            <a:r>
              <a:rPr sz="3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.</a:t>
            </a:r>
            <a:endParaRPr sz="30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980" y="263144"/>
            <a:ext cx="487426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A40020"/>
                </a:solidFill>
                <a:latin typeface="Times New Roman"/>
                <a:cs typeface="Times New Roman"/>
              </a:rPr>
              <a:t>Уход</a:t>
            </a:r>
            <a:r>
              <a:rPr spc="-40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dirty="0">
                <a:solidFill>
                  <a:srgbClr val="A40020"/>
                </a:solidFill>
                <a:latin typeface="Times New Roman"/>
                <a:cs typeface="Times New Roman"/>
              </a:rPr>
              <a:t>за</a:t>
            </a:r>
            <a:r>
              <a:rPr spc="-15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spc="-5" dirty="0">
                <a:solidFill>
                  <a:srgbClr val="A40020"/>
                </a:solidFill>
                <a:latin typeface="Times New Roman"/>
                <a:cs typeface="Times New Roman"/>
              </a:rPr>
              <a:t>ротовой</a:t>
            </a:r>
            <a:r>
              <a:rPr spc="-35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dirty="0">
                <a:solidFill>
                  <a:srgbClr val="A40020"/>
                </a:solidFill>
                <a:latin typeface="Times New Roman"/>
                <a:cs typeface="Times New Roman"/>
              </a:rPr>
              <a:t>полостью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106170"/>
            <a:ext cx="8074025" cy="1855470"/>
          </a:xfrm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355600" marR="6985" indent="-342900" algn="just">
              <a:lnSpc>
                <a:spcPct val="80000"/>
              </a:lnSpc>
              <a:spcBef>
                <a:spcPts val="585"/>
              </a:spcBef>
            </a:pPr>
            <a:r>
              <a:rPr lang="ru-RU" sz="20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         </a:t>
            </a:r>
            <a:r>
              <a:rPr sz="2000" b="1" spc="-5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Если</a:t>
            </a:r>
            <a:r>
              <a:rPr sz="20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пациент,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находящийся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на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постельном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режиме,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может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сам </a:t>
            </a:r>
            <a:r>
              <a:rPr sz="20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почистить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зубы,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окажите помощь </a:t>
            </a:r>
            <a:r>
              <a:rPr sz="20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ему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в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этом. Обеспечьте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его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всем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необходимым</a:t>
            </a:r>
            <a:r>
              <a:rPr sz="2000" b="1" spc="-5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и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придайте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удобное</a:t>
            </a:r>
            <a:r>
              <a:rPr sz="2000" b="1" spc="-4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положение</a:t>
            </a:r>
            <a:r>
              <a:rPr sz="2000" b="1" spc="-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в</a:t>
            </a:r>
            <a:r>
              <a:rPr sz="20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постели.</a:t>
            </a:r>
            <a:endParaRPr sz="2000" dirty="0">
              <a:latin typeface="Times New Roman"/>
              <a:cs typeface="Times New Roman"/>
            </a:endParaRPr>
          </a:p>
          <a:p>
            <a:pPr marL="355600" marR="5080" indent="-342900" algn="just">
              <a:lnSpc>
                <a:spcPct val="80000"/>
              </a:lnSpc>
              <a:spcBef>
                <a:spcPts val="480"/>
              </a:spcBef>
            </a:pPr>
            <a:r>
              <a:rPr lang="ru-RU" sz="20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         </a:t>
            </a:r>
            <a:r>
              <a:rPr sz="2000" b="1" spc="-5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Полоскание</a:t>
            </a:r>
            <a:r>
              <a:rPr sz="20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ротовой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полости необходимо производить после каждого </a:t>
            </a:r>
            <a:r>
              <a:rPr sz="2000" b="1" spc="-484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приема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пищи,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зубы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чистить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не</a:t>
            </a:r>
            <a:r>
              <a:rPr sz="20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реже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2-х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раз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в</a:t>
            </a:r>
            <a:r>
              <a:rPr sz="20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день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(утром</a:t>
            </a:r>
            <a:r>
              <a:rPr sz="20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и </a:t>
            </a:r>
            <a:r>
              <a:rPr sz="20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вечером).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Обработку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слизистой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ротовой</a:t>
            </a:r>
            <a:r>
              <a:rPr sz="20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полости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и</a:t>
            </a:r>
            <a:r>
              <a:rPr sz="20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зубов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тяжелобольным</a:t>
            </a:r>
            <a:r>
              <a:rPr sz="20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пациентам</a:t>
            </a:r>
            <a:r>
              <a:rPr sz="20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проводят</a:t>
            </a:r>
            <a:r>
              <a:rPr sz="20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также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2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раза</a:t>
            </a:r>
            <a:r>
              <a:rPr sz="20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в</a:t>
            </a:r>
            <a:r>
              <a:rPr sz="20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день.</a:t>
            </a:r>
            <a:endParaRPr sz="2000" dirty="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2000" y="3429000"/>
            <a:ext cx="3505200" cy="29718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66715" y="3429000"/>
            <a:ext cx="3143250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60014" y="154940"/>
            <a:ext cx="28251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solidFill>
                  <a:srgbClr val="A40020"/>
                </a:solidFill>
                <a:latin typeface="Times New Roman"/>
                <a:cs typeface="Times New Roman"/>
              </a:rPr>
              <a:t>Подача</a:t>
            </a:r>
            <a:r>
              <a:rPr sz="3600" spc="-100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sz="3600" dirty="0">
                <a:solidFill>
                  <a:srgbClr val="A40020"/>
                </a:solidFill>
                <a:latin typeface="Times New Roman"/>
                <a:cs typeface="Times New Roman"/>
              </a:rPr>
              <a:t>судна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1140" y="953770"/>
            <a:ext cx="76517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Кроме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229664" y="953770"/>
            <a:ext cx="7531734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161540" algn="l"/>
                <a:tab pos="3124835" algn="l"/>
                <a:tab pos="4284980" algn="l"/>
                <a:tab pos="5900420" algn="l"/>
                <a:tab pos="6303010" algn="l"/>
              </a:tabLst>
            </a:pP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эмалированного	судна,	широко	используют	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и	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резиновое.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74040" y="1197609"/>
            <a:ext cx="8188325" cy="1552348"/>
          </a:xfrm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12700" marR="5080" algn="just">
              <a:lnSpc>
                <a:spcPct val="80000"/>
              </a:lnSpc>
              <a:spcBef>
                <a:spcPts val="585"/>
              </a:spcBef>
            </a:pP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Резиновое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судно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применяют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для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ослабленных</a:t>
            </a:r>
            <a:r>
              <a:rPr sz="20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пациентов,</a:t>
            </a:r>
            <a:r>
              <a:rPr sz="2000" b="1" spc="49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при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наличии пролежней, при недержании мочи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и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кала.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Не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следует туго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надувать </a:t>
            </a:r>
            <a:r>
              <a:rPr sz="20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судно,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так как оно будет оказывать значительное давление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на крестец. Надувной валик резинового судна (то есть, </a:t>
            </a:r>
            <a:r>
              <a:rPr sz="20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та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часть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судна,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которая</a:t>
            </a:r>
            <a:r>
              <a:rPr sz="20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будет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соприкасаться</a:t>
            </a:r>
            <a:r>
              <a:rPr sz="20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с</a:t>
            </a:r>
            <a:r>
              <a:rPr sz="20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пациентом)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необходимо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покрыть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пеленкой.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endParaRPr sz="2000" dirty="0">
              <a:latin typeface="Times New Roman"/>
              <a:cs typeface="Times New Roman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4800" y="3276600"/>
            <a:ext cx="853440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60933" y="186944"/>
            <a:ext cx="802767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A40020"/>
                </a:solidFill>
                <a:latin typeface="Times New Roman"/>
                <a:cs typeface="Times New Roman"/>
              </a:rPr>
              <a:t>Уход</a:t>
            </a:r>
            <a:r>
              <a:rPr spc="-15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dirty="0">
                <a:solidFill>
                  <a:srgbClr val="A40020"/>
                </a:solidFill>
                <a:latin typeface="Times New Roman"/>
                <a:cs typeface="Times New Roman"/>
              </a:rPr>
              <a:t>за</a:t>
            </a:r>
            <a:r>
              <a:rPr spc="5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dirty="0">
                <a:solidFill>
                  <a:srgbClr val="A40020"/>
                </a:solidFill>
                <a:latin typeface="Times New Roman"/>
                <a:cs typeface="Times New Roman"/>
              </a:rPr>
              <a:t>кожей и естественными</a:t>
            </a:r>
            <a:r>
              <a:rPr spc="-10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dirty="0">
                <a:solidFill>
                  <a:srgbClr val="A40020"/>
                </a:solidFill>
                <a:latin typeface="Times New Roman"/>
                <a:cs typeface="Times New Roman"/>
              </a:rPr>
              <a:t>складками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7340" y="1164081"/>
            <a:ext cx="8529320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911860" algn="l"/>
                <a:tab pos="4707255" algn="l"/>
                <a:tab pos="5132070" algn="l"/>
                <a:tab pos="7237095" algn="l"/>
              </a:tabLst>
            </a:pPr>
            <a:r>
              <a:rPr lang="ru-RU" sz="24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   </a:t>
            </a:r>
            <a:r>
              <a:rPr sz="2400" b="1" spc="-5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При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	</a:t>
            </a:r>
            <a:r>
              <a:rPr lang="ru-RU" sz="24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   </a:t>
            </a:r>
            <a:r>
              <a:rPr sz="2400" b="1" spc="-5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предрасположенности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	к	опрелостям	</a:t>
            </a: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кожные</a:t>
            </a: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50240" y="1590802"/>
            <a:ext cx="2891155" cy="112017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  <a:tabLst>
                <a:tab pos="1981835" algn="l"/>
              </a:tabLst>
            </a:pP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складки	</a:t>
            </a: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после  просушивания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прокипяченным</a:t>
            </a: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724783" y="1590802"/>
            <a:ext cx="2567305" cy="112017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432434">
              <a:lnSpc>
                <a:spcPct val="100000"/>
              </a:lnSpc>
              <a:spcBef>
                <a:spcPts val="95"/>
              </a:spcBef>
              <a:tabLst>
                <a:tab pos="2159635" algn="l"/>
              </a:tabLst>
            </a:pP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мытья	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и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рекомендуется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растительным</a:t>
            </a: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481953" y="1590802"/>
            <a:ext cx="2353310" cy="112017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234315" algn="r">
              <a:lnSpc>
                <a:spcPct val="100000"/>
              </a:lnSpc>
              <a:spcBef>
                <a:spcPts val="95"/>
              </a:spcBef>
              <a:tabLst>
                <a:tab pos="1611630" algn="l"/>
              </a:tabLst>
            </a:pP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тща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т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ельного  протирать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м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а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сл</a:t>
            </a:r>
            <a:r>
              <a:rPr sz="2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о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м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	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(</a:t>
            </a:r>
            <a:r>
              <a:rPr sz="2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и</a:t>
            </a: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ли</a:t>
            </a: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50240" y="2871342"/>
            <a:ext cx="7007225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детским</a:t>
            </a:r>
            <a:r>
              <a:rPr sz="2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кремом)</a:t>
            </a:r>
            <a:r>
              <a:rPr sz="2400" b="1" spc="2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и</a:t>
            </a:r>
            <a:r>
              <a:rPr sz="24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припудривать</a:t>
            </a:r>
            <a:r>
              <a:rPr sz="2400" b="1" spc="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тальком.</a:t>
            </a:r>
            <a:endParaRPr sz="2400" dirty="0">
              <a:latin typeface="Times New Roman"/>
              <a:cs typeface="Times New Roman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09800" y="3733800"/>
            <a:ext cx="594360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4588" y="57911"/>
            <a:ext cx="7395971" cy="89915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27226" y="203707"/>
            <a:ext cx="6695440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dirty="0">
                <a:solidFill>
                  <a:srgbClr val="A40020"/>
                </a:solidFill>
                <a:latin typeface="Times New Roman"/>
                <a:cs typeface="Times New Roman"/>
              </a:rPr>
              <a:t>Значение</a:t>
            </a:r>
            <a:r>
              <a:rPr sz="4400" spc="-50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sz="4400" spc="-5" dirty="0">
                <a:solidFill>
                  <a:srgbClr val="A40020"/>
                </a:solidFill>
                <a:latin typeface="Times New Roman"/>
                <a:cs typeface="Times New Roman"/>
              </a:rPr>
              <a:t>личной</a:t>
            </a:r>
            <a:r>
              <a:rPr sz="4400" spc="-25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sz="4400" dirty="0">
                <a:solidFill>
                  <a:srgbClr val="A40020"/>
                </a:solidFill>
                <a:latin typeface="Times New Roman"/>
                <a:cs typeface="Times New Roman"/>
              </a:rPr>
              <a:t>гигиены</a:t>
            </a:r>
            <a:endParaRPr sz="4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114800" y="1244853"/>
            <a:ext cx="4647565" cy="3413627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355600" marR="5080" indent="-342900" algn="just">
              <a:lnSpc>
                <a:spcPct val="80000"/>
              </a:lnSpc>
              <a:spcBef>
                <a:spcPts val="675"/>
              </a:spcBef>
            </a:pPr>
            <a:r>
              <a:rPr sz="2400" b="1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Личная гигиена</a:t>
            </a:r>
            <a:r>
              <a:rPr sz="2400" b="1" i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i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пациента </a:t>
            </a: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имеет </a:t>
            </a:r>
            <a:r>
              <a:rPr sz="2400" b="1" spc="-5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огромное значение в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процессе </a:t>
            </a:r>
            <a:r>
              <a:rPr sz="2400" b="1" spc="-5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его</a:t>
            </a:r>
            <a:r>
              <a:rPr sz="2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лечения.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 Прежде</a:t>
            </a:r>
            <a:r>
              <a:rPr sz="2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всего, </a:t>
            </a:r>
            <a:r>
              <a:rPr sz="2400" b="1" spc="-5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стоит</a:t>
            </a:r>
            <a:r>
              <a:rPr sz="2400" b="1" spc="36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понимать,</a:t>
            </a:r>
            <a:r>
              <a:rPr sz="2400" b="1" spc="37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что</a:t>
            </a:r>
            <a:r>
              <a:rPr sz="2400" b="1" spc="37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понятия </a:t>
            </a:r>
            <a:r>
              <a:rPr sz="2400" b="1" spc="-59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о чистоте у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каждого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больного </a:t>
            </a:r>
            <a:r>
              <a:rPr sz="2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индивидуальны.</a:t>
            </a:r>
            <a:endParaRPr sz="2400" dirty="0">
              <a:latin typeface="Times New Roman"/>
              <a:cs typeface="Times New Roman"/>
            </a:endParaRPr>
          </a:p>
          <a:p>
            <a:pPr marL="355600" marR="6985" indent="-342900" algn="just">
              <a:lnSpc>
                <a:spcPct val="80000"/>
              </a:lnSpc>
              <a:spcBef>
                <a:spcPts val="575"/>
              </a:spcBef>
            </a:pP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Именно</a:t>
            </a:r>
            <a:r>
              <a:rPr sz="2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 err="1">
                <a:solidFill>
                  <a:srgbClr val="FFFFFF"/>
                </a:solidFill>
                <a:latin typeface="Times New Roman"/>
                <a:cs typeface="Times New Roman"/>
              </a:rPr>
              <a:t>поэтому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ru-RU" sz="2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ухаживающему</a:t>
            </a:r>
            <a:r>
              <a:rPr sz="24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8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нужно расспросить </a:t>
            </a:r>
            <a:r>
              <a:rPr sz="2400" b="1" spc="-5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его о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привычках по уходу </a:t>
            </a: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за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собой,</a:t>
            </a:r>
            <a:r>
              <a:rPr sz="2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а</a:t>
            </a:r>
            <a:r>
              <a:rPr sz="2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также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 оценить, </a:t>
            </a:r>
            <a:r>
              <a:rPr sz="2400" b="1" spc="-5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насколько</a:t>
            </a:r>
            <a:r>
              <a:rPr sz="2400" b="1" spc="3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 err="1">
                <a:solidFill>
                  <a:srgbClr val="FFFFFF"/>
                </a:solidFill>
                <a:latin typeface="Times New Roman"/>
                <a:cs typeface="Times New Roman"/>
              </a:rPr>
              <a:t>пациент</a:t>
            </a:r>
            <a:r>
              <a:rPr sz="2400" b="1" spc="3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способен</a:t>
            </a:r>
            <a:r>
              <a:rPr lang="ru-RU" sz="2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537075" y="4537329"/>
            <a:ext cx="22193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самостоятельно</a:t>
            </a: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537075" y="4829936"/>
            <a:ext cx="4224020" cy="677493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2700" marR="5080" algn="just">
              <a:lnSpc>
                <a:spcPct val="80000"/>
              </a:lnSpc>
              <a:spcBef>
                <a:spcPts val="675"/>
              </a:spcBef>
            </a:pPr>
            <a:r>
              <a:rPr lang="ru-RU" sz="24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проводить гигиенические мероприятия</a:t>
            </a:r>
            <a:r>
              <a:rPr sz="24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.</a:t>
            </a:r>
            <a:endParaRPr sz="2400" dirty="0">
              <a:latin typeface="Times New Roman"/>
              <a:cs typeface="Times New Roman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33400" y="1524000"/>
            <a:ext cx="3429000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278383"/>
            <a:ext cx="8072755" cy="12484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995295" algn="l"/>
                <a:tab pos="5545455" algn="l"/>
                <a:tab pos="5972175" algn="l"/>
              </a:tabLst>
            </a:pPr>
            <a:r>
              <a:rPr dirty="0">
                <a:solidFill>
                  <a:srgbClr val="A40020"/>
                </a:solidFill>
                <a:latin typeface="Times New Roman"/>
                <a:cs typeface="Times New Roman"/>
              </a:rPr>
              <a:t>ПОЛ</a:t>
            </a:r>
            <a:r>
              <a:rPr spc="-15" dirty="0">
                <a:solidFill>
                  <a:srgbClr val="A40020"/>
                </a:solidFill>
                <a:latin typeface="Times New Roman"/>
                <a:cs typeface="Times New Roman"/>
              </a:rPr>
              <a:t>О</a:t>
            </a:r>
            <a:r>
              <a:rPr dirty="0">
                <a:solidFill>
                  <a:srgbClr val="A40020"/>
                </a:solidFill>
                <a:latin typeface="Times New Roman"/>
                <a:cs typeface="Times New Roman"/>
              </a:rPr>
              <a:t>ЖЕ</a:t>
            </a:r>
            <a:r>
              <a:rPr spc="-10" dirty="0">
                <a:solidFill>
                  <a:srgbClr val="A40020"/>
                </a:solidFill>
                <a:latin typeface="Times New Roman"/>
                <a:cs typeface="Times New Roman"/>
              </a:rPr>
              <a:t>Н</a:t>
            </a:r>
            <a:r>
              <a:rPr dirty="0">
                <a:solidFill>
                  <a:srgbClr val="A40020"/>
                </a:solidFill>
                <a:latin typeface="Times New Roman"/>
                <a:cs typeface="Times New Roman"/>
              </a:rPr>
              <a:t>ИЕ	ПА</a:t>
            </a:r>
            <a:r>
              <a:rPr spc="-20" dirty="0">
                <a:solidFill>
                  <a:srgbClr val="A40020"/>
                </a:solidFill>
                <a:latin typeface="Times New Roman"/>
                <a:cs typeface="Times New Roman"/>
              </a:rPr>
              <a:t>Ц</a:t>
            </a:r>
            <a:r>
              <a:rPr dirty="0">
                <a:solidFill>
                  <a:srgbClr val="A40020"/>
                </a:solidFill>
                <a:latin typeface="Times New Roman"/>
                <a:cs typeface="Times New Roman"/>
              </a:rPr>
              <a:t>ИЕНТА	В	ПО</a:t>
            </a:r>
            <a:r>
              <a:rPr spc="-20" dirty="0">
                <a:solidFill>
                  <a:srgbClr val="A40020"/>
                </a:solidFill>
                <a:latin typeface="Times New Roman"/>
                <a:cs typeface="Times New Roman"/>
              </a:rPr>
              <a:t>С</a:t>
            </a:r>
            <a:r>
              <a:rPr dirty="0">
                <a:solidFill>
                  <a:srgbClr val="A40020"/>
                </a:solidFill>
                <a:latin typeface="Times New Roman"/>
                <a:cs typeface="Times New Roman"/>
              </a:rPr>
              <a:t>ТЕЛИ</a:t>
            </a:r>
          </a:p>
          <a:p>
            <a:pPr marL="12700" marR="8255">
              <a:lnSpc>
                <a:spcPct val="100000"/>
              </a:lnSpc>
              <a:spcBef>
                <a:spcPts val="25"/>
              </a:spcBef>
            </a:pP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В</a:t>
            </a:r>
            <a:r>
              <a:rPr sz="2400" spc="254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зависимости</a:t>
            </a:r>
            <a:r>
              <a:rPr sz="2400" spc="26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от</a:t>
            </a:r>
            <a:r>
              <a:rPr sz="2400" spc="26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Times New Roman"/>
                <a:cs typeface="Times New Roman"/>
              </a:rPr>
              <a:t>общего</a:t>
            </a:r>
            <a:r>
              <a:rPr sz="2400" spc="27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Times New Roman"/>
                <a:cs typeface="Times New Roman"/>
              </a:rPr>
              <a:t>состояния,</a:t>
            </a:r>
            <a:r>
              <a:rPr sz="2400" spc="27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Times New Roman"/>
                <a:cs typeface="Times New Roman"/>
              </a:rPr>
              <a:t>пациент</a:t>
            </a:r>
            <a:r>
              <a:rPr sz="2400" spc="26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Times New Roman"/>
                <a:cs typeface="Times New Roman"/>
              </a:rPr>
              <a:t>принимает </a:t>
            </a:r>
            <a:r>
              <a:rPr sz="2400" spc="-5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Times New Roman"/>
                <a:cs typeface="Times New Roman"/>
              </a:rPr>
              <a:t>то</a:t>
            </a:r>
            <a:r>
              <a:rPr sz="2400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Times New Roman"/>
                <a:cs typeface="Times New Roman"/>
              </a:rPr>
              <a:t>или</a:t>
            </a:r>
            <a:r>
              <a:rPr sz="2400" spc="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Times New Roman"/>
                <a:cs typeface="Times New Roman"/>
              </a:rPr>
              <a:t>иное</a:t>
            </a:r>
            <a:r>
              <a:rPr sz="2400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Times New Roman"/>
                <a:cs typeface="Times New Roman"/>
              </a:rPr>
              <a:t>положение</a:t>
            </a:r>
            <a:r>
              <a:rPr sz="2400" spc="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FFFF"/>
                </a:solidFill>
                <a:latin typeface="Times New Roman"/>
                <a:cs typeface="Times New Roman"/>
              </a:rPr>
              <a:t>в</a:t>
            </a:r>
            <a:r>
              <a:rPr sz="2400" spc="-5" dirty="0">
                <a:solidFill>
                  <a:srgbClr val="FFFFFF"/>
                </a:solidFill>
                <a:latin typeface="Times New Roman"/>
                <a:cs typeface="Times New Roman"/>
              </a:rPr>
              <a:t> постели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7340" y="1852930"/>
            <a:ext cx="3997960" cy="44164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5"/>
              </a:spcBef>
              <a:buClr>
                <a:srgbClr val="00CCFF"/>
              </a:buClr>
              <a:buSzPct val="65000"/>
              <a:buFont typeface="Wingdings"/>
              <a:buChar char=""/>
              <a:tabLst>
                <a:tab pos="354965" algn="l"/>
                <a:tab pos="355600" algn="l"/>
              </a:tabLst>
            </a:pPr>
            <a:r>
              <a:rPr sz="2000" b="1" spc="-5" dirty="0">
                <a:solidFill>
                  <a:srgbClr val="A40020"/>
                </a:solidFill>
                <a:latin typeface="Times New Roman"/>
                <a:cs typeface="Times New Roman"/>
              </a:rPr>
              <a:t>Активное</a:t>
            </a:r>
            <a:r>
              <a:rPr sz="2000" b="1" spc="-40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A40020"/>
                </a:solidFill>
                <a:latin typeface="Times New Roman"/>
                <a:cs typeface="Times New Roman"/>
              </a:rPr>
              <a:t>положение</a:t>
            </a:r>
            <a:r>
              <a:rPr sz="2000" b="1" spc="-40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–</a:t>
            </a:r>
            <a:endParaRPr sz="20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пациенты</a:t>
            </a:r>
            <a:r>
              <a:rPr sz="2000" b="1" spc="-5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могут</a:t>
            </a:r>
            <a:endParaRPr sz="20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самостоятельно</a:t>
            </a:r>
            <a:endParaRPr sz="2000">
              <a:latin typeface="Times New Roman"/>
              <a:cs typeface="Times New Roman"/>
            </a:endParaRPr>
          </a:p>
          <a:p>
            <a:pPr marL="355600" marR="527685">
              <a:lnSpc>
                <a:spcPct val="100000"/>
              </a:lnSpc>
            </a:pP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поворачиваться</a:t>
            </a:r>
            <a:r>
              <a:rPr sz="2000" b="1" spc="-7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в</a:t>
            </a:r>
            <a:r>
              <a:rPr sz="2000" b="1" spc="-5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постели, </a:t>
            </a:r>
            <a:r>
              <a:rPr sz="2000" b="1" spc="-484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садиться,</a:t>
            </a:r>
            <a:r>
              <a:rPr sz="20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вставать,</a:t>
            </a:r>
            <a:endParaRPr sz="20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обслуживать</a:t>
            </a:r>
            <a:r>
              <a:rPr sz="2000" b="1" spc="-4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себя</a:t>
            </a:r>
            <a:endParaRPr sz="2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480"/>
              </a:spcBef>
              <a:buClr>
                <a:srgbClr val="00CCFF"/>
              </a:buClr>
              <a:buSzPct val="65000"/>
              <a:buFont typeface="Wingdings"/>
              <a:buChar char=""/>
              <a:tabLst>
                <a:tab pos="354965" algn="l"/>
                <a:tab pos="355600" algn="l"/>
              </a:tabLst>
            </a:pPr>
            <a:r>
              <a:rPr sz="2000" b="1" dirty="0">
                <a:solidFill>
                  <a:srgbClr val="A40020"/>
                </a:solidFill>
                <a:latin typeface="Times New Roman"/>
                <a:cs typeface="Times New Roman"/>
              </a:rPr>
              <a:t>Пассивное </a:t>
            </a:r>
            <a:r>
              <a:rPr sz="2000" b="1" spc="-5" dirty="0">
                <a:solidFill>
                  <a:srgbClr val="A40020"/>
                </a:solidFill>
                <a:latin typeface="Times New Roman"/>
                <a:cs typeface="Times New Roman"/>
              </a:rPr>
              <a:t>положение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– </a:t>
            </a:r>
            <a:r>
              <a:rPr sz="20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пациенты малоподвижны, не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могут самостоятельно </a:t>
            </a:r>
            <a:r>
              <a:rPr sz="20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повернуться, поднять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голову, </a:t>
            </a:r>
            <a:r>
              <a:rPr sz="20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руку,</a:t>
            </a:r>
            <a:r>
              <a:rPr sz="2000" b="1" spc="-6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изменить</a:t>
            </a:r>
            <a:r>
              <a:rPr sz="20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положение</a:t>
            </a:r>
            <a:r>
              <a:rPr sz="2000" b="1" spc="-5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тела</a:t>
            </a:r>
            <a:endParaRPr sz="2000">
              <a:latin typeface="Times New Roman"/>
              <a:cs typeface="Times New Roman"/>
            </a:endParaRPr>
          </a:p>
          <a:p>
            <a:pPr marL="355600" marR="292735" indent="-342900">
              <a:lnSpc>
                <a:spcPct val="100000"/>
              </a:lnSpc>
              <a:spcBef>
                <a:spcPts val="484"/>
              </a:spcBef>
              <a:buClr>
                <a:srgbClr val="00CCFF"/>
              </a:buClr>
              <a:buSzPct val="65000"/>
              <a:buFont typeface="Wingdings"/>
              <a:buChar char=""/>
              <a:tabLst>
                <a:tab pos="354965" algn="l"/>
                <a:tab pos="355600" algn="l"/>
              </a:tabLst>
            </a:pPr>
            <a:r>
              <a:rPr sz="2000" b="1" spc="-5" dirty="0">
                <a:solidFill>
                  <a:srgbClr val="A40020"/>
                </a:solidFill>
                <a:latin typeface="Times New Roman"/>
                <a:cs typeface="Times New Roman"/>
              </a:rPr>
              <a:t>Вынужденное положение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– </a:t>
            </a:r>
            <a:r>
              <a:rPr sz="20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пациент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занимает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для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облегчения</a:t>
            </a:r>
            <a:r>
              <a:rPr sz="2000" b="1" spc="-6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своего</a:t>
            </a:r>
            <a:r>
              <a:rPr sz="20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FFFFFF"/>
                </a:solidFill>
                <a:latin typeface="Times New Roman"/>
                <a:cs typeface="Times New Roman"/>
              </a:rPr>
              <a:t>состояния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305300" y="1600200"/>
            <a:ext cx="4305300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9671" rIns="0" bIns="0" rtlCol="0">
            <a:spAutoFit/>
          </a:bodyPr>
          <a:lstStyle/>
          <a:p>
            <a:pPr marL="1642110" marR="5080" indent="-40894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solidFill>
                  <a:srgbClr val="A40020"/>
                </a:solidFill>
                <a:latin typeface="Times New Roman"/>
                <a:cs typeface="Times New Roman"/>
              </a:rPr>
              <a:t>Устройство и </a:t>
            </a:r>
            <a:r>
              <a:rPr sz="3600" spc="-5" dirty="0">
                <a:solidFill>
                  <a:srgbClr val="A40020"/>
                </a:solidFill>
                <a:latin typeface="Times New Roman"/>
                <a:cs typeface="Times New Roman"/>
              </a:rPr>
              <a:t>предназначение </a:t>
            </a:r>
            <a:r>
              <a:rPr sz="3600" spc="-885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sz="3600" dirty="0">
                <a:solidFill>
                  <a:srgbClr val="A40020"/>
                </a:solidFill>
                <a:latin typeface="Times New Roman"/>
                <a:cs typeface="Times New Roman"/>
              </a:rPr>
              <a:t>функциональной</a:t>
            </a:r>
            <a:r>
              <a:rPr sz="3600" spc="-40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sz="3600" spc="-5" dirty="0">
                <a:solidFill>
                  <a:srgbClr val="A40020"/>
                </a:solidFill>
                <a:latin typeface="Times New Roman"/>
                <a:cs typeface="Times New Roman"/>
              </a:rPr>
              <a:t>кровати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8739" y="1909317"/>
            <a:ext cx="4516755" cy="3684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</a:pPr>
            <a:r>
              <a:rPr lang="ru-RU" sz="2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    </a:t>
            </a:r>
            <a:r>
              <a:rPr sz="2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В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настоящее время </a:t>
            </a:r>
            <a:r>
              <a:rPr sz="2400" b="1" spc="-5" dirty="0" err="1">
                <a:solidFill>
                  <a:srgbClr val="FFFFFF"/>
                </a:solidFill>
                <a:latin typeface="Times New Roman"/>
                <a:cs typeface="Times New Roman"/>
              </a:rPr>
              <a:t>имеются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6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современные</a:t>
            </a:r>
            <a:r>
              <a:rPr sz="2400" b="1" spc="-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кровати, </a:t>
            </a:r>
            <a:r>
              <a:rPr sz="2400" b="1" spc="-5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легкие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для </a:t>
            </a: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передвижения,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предусматривающие</a:t>
            </a:r>
            <a:endParaRPr sz="2400" dirty="0">
              <a:latin typeface="Times New Roman"/>
              <a:cs typeface="Times New Roman"/>
            </a:endParaRPr>
          </a:p>
          <a:p>
            <a:pPr marL="355600" marR="67310">
              <a:lnSpc>
                <a:spcPct val="100000"/>
              </a:lnSpc>
            </a:pP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специально </a:t>
            </a: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вмонтированные </a:t>
            </a:r>
            <a:r>
              <a:rPr sz="2400" b="1" spc="-5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в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нее прикроватные столики, </a:t>
            </a:r>
            <a:r>
              <a:rPr sz="2400" b="1" spc="-5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штативы для </a:t>
            </a: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капельниц,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гнезда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для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хранения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подкладных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суден и </a:t>
            </a:r>
            <a:r>
              <a:rPr sz="2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мочеприемников</a:t>
            </a:r>
            <a:endParaRPr sz="2400" dirty="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48200" y="1295400"/>
            <a:ext cx="4267200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9671" rIns="0" bIns="0" rtlCol="0">
            <a:spAutoFit/>
          </a:bodyPr>
          <a:lstStyle/>
          <a:p>
            <a:pPr marL="3370579" marR="5080" indent="-2260600">
              <a:lnSpc>
                <a:spcPct val="100000"/>
              </a:lnSpc>
              <a:spcBef>
                <a:spcPts val="100"/>
              </a:spcBef>
            </a:pPr>
            <a:r>
              <a:rPr sz="3600" spc="-5" dirty="0">
                <a:solidFill>
                  <a:srgbClr val="A40020"/>
                </a:solidFill>
                <a:latin typeface="Times New Roman"/>
                <a:cs typeface="Times New Roman"/>
              </a:rPr>
              <a:t>Смена</a:t>
            </a:r>
            <a:r>
              <a:rPr sz="3600" spc="-25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sz="3600" dirty="0">
                <a:solidFill>
                  <a:srgbClr val="A40020"/>
                </a:solidFill>
                <a:latin typeface="Times New Roman"/>
                <a:cs typeface="Times New Roman"/>
              </a:rPr>
              <a:t>белья</a:t>
            </a:r>
            <a:r>
              <a:rPr sz="3600" spc="-25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sz="3600" dirty="0">
                <a:solidFill>
                  <a:srgbClr val="A40020"/>
                </a:solidFill>
                <a:latin typeface="Times New Roman"/>
                <a:cs typeface="Times New Roman"/>
              </a:rPr>
              <a:t>у</a:t>
            </a:r>
            <a:r>
              <a:rPr sz="3600" spc="-25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sz="3600" dirty="0">
                <a:solidFill>
                  <a:srgbClr val="A40020"/>
                </a:solidFill>
                <a:latin typeface="Times New Roman"/>
                <a:cs typeface="Times New Roman"/>
              </a:rPr>
              <a:t>тяжелобольного </a:t>
            </a:r>
            <a:r>
              <a:rPr sz="3600" spc="-885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sz="3600" dirty="0">
                <a:solidFill>
                  <a:srgbClr val="A40020"/>
                </a:solidFill>
                <a:latin typeface="Times New Roman"/>
                <a:cs typeface="Times New Roman"/>
              </a:rPr>
              <a:t>пациента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1394205"/>
            <a:ext cx="8072755" cy="23827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 algn="just">
              <a:lnSpc>
                <a:spcPct val="100000"/>
              </a:lnSpc>
              <a:spcBef>
                <a:spcPts val="100"/>
              </a:spcBef>
            </a:pPr>
            <a:endParaRPr sz="2400" dirty="0">
              <a:latin typeface="Times New Roman"/>
              <a:cs typeface="Times New Roman"/>
            </a:endParaRPr>
          </a:p>
          <a:p>
            <a:pPr marL="12700" algn="just">
              <a:lnSpc>
                <a:spcPct val="100000"/>
              </a:lnSpc>
              <a:spcBef>
                <a:spcPts val="580"/>
              </a:spcBef>
            </a:pPr>
            <a:r>
              <a:rPr lang="ru-RU" sz="24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      </a:t>
            </a:r>
            <a:r>
              <a:rPr sz="2400" b="1" spc="-5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Смена</a:t>
            </a:r>
            <a:r>
              <a:rPr sz="2400" b="1" spc="10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белья</a:t>
            </a:r>
            <a:r>
              <a:rPr sz="2400" b="1" spc="9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у</a:t>
            </a:r>
            <a:r>
              <a:rPr sz="2400" b="1" spc="10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пациента</a:t>
            </a:r>
            <a:r>
              <a:rPr sz="2400" b="1" spc="9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производится</a:t>
            </a:r>
            <a:r>
              <a:rPr sz="2400" b="1" spc="1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не</a:t>
            </a:r>
            <a:r>
              <a:rPr sz="2400" b="1" spc="10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реже</a:t>
            </a:r>
            <a:r>
              <a:rPr sz="2400" b="1" spc="9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1</a:t>
            </a:r>
            <a:r>
              <a:rPr sz="2400" b="1" spc="9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раза</a:t>
            </a:r>
            <a:r>
              <a:rPr sz="2400" b="1" spc="9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в</a:t>
            </a:r>
            <a:r>
              <a:rPr sz="2400" b="1" spc="9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7-</a:t>
            </a:r>
            <a:r>
              <a:rPr lang="ru-RU" sz="24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10</a:t>
            </a:r>
            <a:r>
              <a:rPr sz="2400" b="1" spc="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дней,</a:t>
            </a:r>
            <a:r>
              <a:rPr sz="2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endParaRPr lang="ru-RU" sz="2400" b="1" spc="5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marL="12700" algn="just">
              <a:lnSpc>
                <a:spcPct val="100000"/>
              </a:lnSpc>
              <a:spcBef>
                <a:spcPts val="580"/>
              </a:spcBef>
            </a:pPr>
            <a:r>
              <a:rPr sz="24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у</a:t>
            </a:r>
            <a:r>
              <a:rPr sz="2400" b="1" spc="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тяжелобольного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пациента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 -</a:t>
            </a:r>
            <a:r>
              <a:rPr sz="2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мере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загрязнения.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 Для</a:t>
            </a:r>
            <a:r>
              <a:rPr sz="2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смены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 белья</a:t>
            </a:r>
            <a:r>
              <a:rPr sz="2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у</a:t>
            </a:r>
            <a:r>
              <a:rPr sz="2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тяжелобольного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пациента</a:t>
            </a:r>
            <a:r>
              <a:rPr sz="2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необходимо</a:t>
            </a:r>
            <a:r>
              <a:rPr sz="2400" b="1" spc="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пригласить</a:t>
            </a:r>
            <a:r>
              <a:rPr sz="2400" b="1" spc="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1-2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помощников.</a:t>
            </a:r>
            <a:endParaRPr sz="24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15108" y="78740"/>
            <a:ext cx="51123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>
                <a:solidFill>
                  <a:srgbClr val="A40020"/>
                </a:solidFill>
                <a:latin typeface="Times New Roman"/>
                <a:cs typeface="Times New Roman"/>
              </a:rPr>
              <a:t>Смена</a:t>
            </a:r>
            <a:r>
              <a:rPr sz="3600" spc="-50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sz="3600" spc="-5" dirty="0">
                <a:solidFill>
                  <a:srgbClr val="A40020"/>
                </a:solidFill>
                <a:latin typeface="Times New Roman"/>
                <a:cs typeface="Times New Roman"/>
              </a:rPr>
              <a:t>нательного</a:t>
            </a:r>
            <a:r>
              <a:rPr sz="3600" spc="-35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sz="3600" dirty="0">
                <a:solidFill>
                  <a:srgbClr val="A40020"/>
                </a:solidFill>
                <a:latin typeface="Times New Roman"/>
                <a:cs typeface="Times New Roman"/>
              </a:rPr>
              <a:t>белья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14400" y="735838"/>
            <a:ext cx="3352800" cy="2851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00" b="1" spc="-5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Алгоритм</a:t>
            </a:r>
            <a:r>
              <a:rPr sz="1700" b="1" spc="-7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действи</a:t>
            </a:r>
            <a:r>
              <a:rPr lang="ru-RU" sz="1700" b="1" dirty="0" smtClean="0">
                <a:solidFill>
                  <a:srgbClr val="FFFFFF"/>
                </a:solidFill>
                <a:latin typeface="Times New Roman"/>
                <a:cs typeface="Times New Roman"/>
              </a:rPr>
              <a:t>й</a:t>
            </a:r>
            <a:endParaRPr sz="17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83540" y="1796542"/>
            <a:ext cx="13017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00CCFF"/>
                </a:solidFill>
                <a:latin typeface="Wingdings"/>
                <a:cs typeface="Wingdings"/>
              </a:rPr>
              <a:t></a:t>
            </a:r>
            <a:endParaRPr sz="1100">
              <a:latin typeface="Wingdings"/>
              <a:cs typeface="Wingding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83540" y="2262962"/>
            <a:ext cx="130810" cy="194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00CCFF"/>
                </a:solidFill>
                <a:latin typeface="Wingdings"/>
                <a:cs typeface="Wingdings"/>
              </a:rPr>
              <a:t></a:t>
            </a:r>
            <a:endParaRPr sz="1100">
              <a:latin typeface="Wingdings"/>
              <a:cs typeface="Wingding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83540" y="2936875"/>
            <a:ext cx="13017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00CCFF"/>
                </a:solidFill>
                <a:latin typeface="Wingdings"/>
                <a:cs typeface="Wingdings"/>
              </a:rPr>
              <a:t></a:t>
            </a:r>
            <a:endParaRPr sz="1100">
              <a:latin typeface="Wingdings"/>
              <a:cs typeface="Wingding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83540" y="3817696"/>
            <a:ext cx="130810" cy="194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00CCFF"/>
                </a:solidFill>
                <a:latin typeface="Wingdings"/>
                <a:cs typeface="Wingdings"/>
              </a:rPr>
              <a:t></a:t>
            </a:r>
            <a:endParaRPr sz="1100">
              <a:latin typeface="Wingdings"/>
              <a:cs typeface="Wingding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83540" y="4284345"/>
            <a:ext cx="13017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00CCFF"/>
                </a:solidFill>
                <a:latin typeface="Wingdings"/>
                <a:cs typeface="Wingdings"/>
              </a:rPr>
              <a:t></a:t>
            </a:r>
            <a:endParaRPr sz="1100">
              <a:latin typeface="Wingdings"/>
              <a:cs typeface="Wingding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83540" y="5787339"/>
            <a:ext cx="13017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00CCFF"/>
                </a:solidFill>
                <a:latin typeface="Wingdings"/>
                <a:cs typeface="Wingdings"/>
              </a:rPr>
              <a:t></a:t>
            </a:r>
            <a:endParaRPr sz="1100">
              <a:latin typeface="Wingdings"/>
              <a:cs typeface="Wingding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83540" y="994918"/>
            <a:ext cx="4020820" cy="50018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46100" indent="-533400">
              <a:lnSpc>
                <a:spcPct val="100000"/>
              </a:lnSpc>
              <a:spcBef>
                <a:spcPts val="105"/>
              </a:spcBef>
              <a:buClr>
                <a:srgbClr val="00CCFF"/>
              </a:buClr>
              <a:buSzPct val="64705"/>
              <a:buFont typeface="Wingdings"/>
              <a:buChar char=""/>
              <a:tabLst>
                <a:tab pos="545465" algn="l"/>
                <a:tab pos="546100" algn="l"/>
              </a:tabLst>
            </a:pP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Вымойте</a:t>
            </a:r>
            <a:r>
              <a:rPr sz="1700" b="1" spc="-4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руки,</a:t>
            </a:r>
            <a:r>
              <a:rPr sz="1700" b="1" spc="-5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наденьте</a:t>
            </a:r>
            <a:r>
              <a:rPr sz="1700" b="1" spc="-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перчатки.</a:t>
            </a:r>
            <a:endParaRPr sz="1700" dirty="0">
              <a:latin typeface="Times New Roman"/>
              <a:cs typeface="Times New Roman"/>
            </a:endParaRPr>
          </a:p>
          <a:p>
            <a:pPr marL="546100" marR="57150" indent="-533400">
              <a:lnSpc>
                <a:spcPts val="1630"/>
              </a:lnSpc>
              <a:spcBef>
                <a:spcPts val="395"/>
              </a:spcBef>
              <a:buClr>
                <a:srgbClr val="00CCFF"/>
              </a:buClr>
              <a:buSzPct val="64705"/>
              <a:buFont typeface="Wingdings"/>
              <a:buChar char=""/>
              <a:tabLst>
                <a:tab pos="545465" algn="l"/>
                <a:tab pos="546100" algn="l"/>
              </a:tabLst>
            </a:pPr>
            <a:r>
              <a:rPr sz="17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Приподнимите верхнюю половину </a:t>
            </a:r>
            <a:r>
              <a:rPr sz="1700" b="1" spc="-409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туловища</a:t>
            </a:r>
            <a:r>
              <a:rPr sz="1700" b="1" spc="-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пациента.</a:t>
            </a:r>
            <a:endParaRPr sz="1700" dirty="0">
              <a:latin typeface="Times New Roman"/>
              <a:cs typeface="Times New Roman"/>
            </a:endParaRPr>
          </a:p>
          <a:p>
            <a:pPr marL="546100" marR="573405">
              <a:lnSpc>
                <a:spcPts val="1630"/>
              </a:lnSpc>
              <a:spcBef>
                <a:spcPts val="409"/>
              </a:spcBef>
            </a:pPr>
            <a:r>
              <a:rPr sz="17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Осторожно</a:t>
            </a:r>
            <a:r>
              <a:rPr sz="17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скатайте</a:t>
            </a:r>
            <a:r>
              <a:rPr sz="1700" b="1" spc="-6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грязную </a:t>
            </a:r>
            <a:r>
              <a:rPr sz="1700" b="1" spc="-409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рубашку</a:t>
            </a:r>
            <a:r>
              <a:rPr sz="1700" b="1" spc="-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до</a:t>
            </a:r>
            <a:r>
              <a:rPr sz="17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затылка.</a:t>
            </a:r>
            <a:endParaRPr sz="1700" dirty="0">
              <a:latin typeface="Times New Roman"/>
              <a:cs typeface="Times New Roman"/>
            </a:endParaRPr>
          </a:p>
          <a:p>
            <a:pPr marL="546100" marR="73025">
              <a:lnSpc>
                <a:spcPts val="1630"/>
              </a:lnSpc>
              <a:spcBef>
                <a:spcPts val="415"/>
              </a:spcBef>
            </a:pPr>
            <a:r>
              <a:rPr sz="17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Приподнимите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обе </a:t>
            </a:r>
            <a:r>
              <a:rPr sz="17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руки </a:t>
            </a:r>
            <a:r>
              <a:rPr sz="17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пациента </a:t>
            </a:r>
            <a:r>
              <a:rPr sz="1700" b="1" spc="-409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и скатанную у </a:t>
            </a:r>
            <a:r>
              <a:rPr sz="17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шеи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рубашку </a:t>
            </a:r>
            <a:r>
              <a:rPr sz="17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переведите</a:t>
            </a:r>
            <a:r>
              <a:rPr sz="1700" b="1" spc="-7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через</a:t>
            </a:r>
            <a:r>
              <a:rPr sz="1700" b="1" spc="-2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голову</a:t>
            </a:r>
            <a:r>
              <a:rPr sz="1700" b="1" spc="-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пациента.</a:t>
            </a:r>
            <a:endParaRPr sz="1700" dirty="0">
              <a:latin typeface="Times New Roman"/>
              <a:cs typeface="Times New Roman"/>
            </a:endParaRPr>
          </a:p>
          <a:p>
            <a:pPr marL="546100" marR="508634" algn="just">
              <a:lnSpc>
                <a:spcPct val="80000"/>
              </a:lnSpc>
              <a:spcBef>
                <a:spcPts val="425"/>
              </a:spcBef>
            </a:pP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Затем снимите рукава. Если у </a:t>
            </a:r>
            <a:r>
              <a:rPr sz="1700" b="1" spc="-409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пациента</a:t>
            </a:r>
            <a:r>
              <a:rPr sz="1700" b="1" spc="-6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повреждена</a:t>
            </a:r>
            <a:r>
              <a:rPr sz="17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рука,</a:t>
            </a:r>
            <a:r>
              <a:rPr sz="1700" b="1" spc="-6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то </a:t>
            </a:r>
            <a:r>
              <a:rPr sz="1700" b="1" spc="-409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рубашку</a:t>
            </a:r>
            <a:r>
              <a:rPr sz="1700" b="1" spc="-5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сначала</a:t>
            </a:r>
            <a:r>
              <a:rPr sz="1700" b="1" spc="-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снимите</a:t>
            </a:r>
            <a:r>
              <a:rPr sz="1700" b="1" spc="-5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со</a:t>
            </a:r>
            <a:endParaRPr sz="1700" dirty="0">
              <a:latin typeface="Times New Roman"/>
              <a:cs typeface="Times New Roman"/>
            </a:endParaRPr>
          </a:p>
          <a:p>
            <a:pPr marL="546100">
              <a:lnSpc>
                <a:spcPts val="1630"/>
              </a:lnSpc>
            </a:pP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здоровой</a:t>
            </a:r>
            <a:r>
              <a:rPr sz="1700" b="1" spc="-4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руки,</a:t>
            </a:r>
            <a:r>
              <a:rPr sz="1700" b="1" spc="-5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а</a:t>
            </a:r>
            <a:r>
              <a:rPr sz="17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затем</a:t>
            </a:r>
            <a:r>
              <a:rPr sz="17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с</a:t>
            </a:r>
            <a:r>
              <a:rPr sz="17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больной.</a:t>
            </a:r>
            <a:endParaRPr sz="1700" dirty="0">
              <a:latin typeface="Times New Roman"/>
              <a:cs typeface="Times New Roman"/>
            </a:endParaRPr>
          </a:p>
          <a:p>
            <a:pPr marL="546100">
              <a:lnSpc>
                <a:spcPts val="1835"/>
              </a:lnSpc>
              <a:spcBef>
                <a:spcPts val="5"/>
              </a:spcBef>
            </a:pPr>
            <a:r>
              <a:rPr sz="17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Положите</a:t>
            </a:r>
            <a:r>
              <a:rPr sz="17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грязную</a:t>
            </a:r>
            <a:r>
              <a:rPr sz="1700" b="1" spc="-5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рубашку</a:t>
            </a:r>
            <a:r>
              <a:rPr sz="1700" b="1" spc="-5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в</a:t>
            </a:r>
            <a:endParaRPr sz="1700" dirty="0">
              <a:latin typeface="Times New Roman"/>
              <a:cs typeface="Times New Roman"/>
            </a:endParaRPr>
          </a:p>
          <a:p>
            <a:pPr marL="546100">
              <a:lnSpc>
                <a:spcPts val="1835"/>
              </a:lnSpc>
            </a:pP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клеенчатый</a:t>
            </a:r>
            <a:r>
              <a:rPr sz="1700" b="1" spc="-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мешок.</a:t>
            </a:r>
            <a:endParaRPr sz="1700" dirty="0">
              <a:latin typeface="Times New Roman"/>
              <a:cs typeface="Times New Roman"/>
            </a:endParaRPr>
          </a:p>
          <a:p>
            <a:pPr marL="546100" marR="5080">
              <a:lnSpc>
                <a:spcPct val="80000"/>
              </a:lnSpc>
              <a:spcBef>
                <a:spcPts val="405"/>
              </a:spcBef>
            </a:pP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Одевают пациента в обратном </a:t>
            </a:r>
            <a:r>
              <a:rPr sz="17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порядке:</a:t>
            </a:r>
            <a:r>
              <a:rPr sz="1700" b="1" spc="-5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вначале</a:t>
            </a:r>
            <a:r>
              <a:rPr sz="1700" b="1" spc="-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наденьте</a:t>
            </a:r>
            <a:r>
              <a:rPr sz="1700" b="1" spc="-6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ру­кава </a:t>
            </a:r>
            <a:r>
              <a:rPr sz="1700" b="1" spc="-409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(сначала</a:t>
            </a:r>
            <a:r>
              <a:rPr sz="1700" b="1" spc="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на</a:t>
            </a:r>
            <a:r>
              <a:rPr sz="1700" b="1" spc="5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больную</a:t>
            </a:r>
            <a:r>
              <a:rPr sz="1700" b="1" spc="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руку,</a:t>
            </a:r>
            <a:r>
              <a:rPr sz="1700" b="1" spc="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затем </a:t>
            </a:r>
            <a:r>
              <a:rPr sz="17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на </a:t>
            </a:r>
            <a:r>
              <a:rPr sz="17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здоровую,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если одна </a:t>
            </a:r>
            <a:r>
              <a:rPr sz="17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рука </a:t>
            </a:r>
            <a:r>
              <a:rPr sz="1700" b="1" spc="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повреждена),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потом </a:t>
            </a:r>
            <a:r>
              <a:rPr sz="17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перекиньте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 рубашку</a:t>
            </a:r>
            <a:r>
              <a:rPr sz="1700" b="1" spc="7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через</a:t>
            </a:r>
            <a:r>
              <a:rPr sz="1700" b="1" spc="1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голову</a:t>
            </a:r>
            <a:r>
              <a:rPr sz="1700" b="1" spc="9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и </a:t>
            </a:r>
            <a:r>
              <a:rPr sz="17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расправьте</a:t>
            </a:r>
            <a:r>
              <a:rPr sz="1700" b="1" spc="-7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под телом</a:t>
            </a:r>
            <a:r>
              <a:rPr sz="1700" b="1" spc="-2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пациента.</a:t>
            </a:r>
            <a:endParaRPr sz="1700" dirty="0">
              <a:latin typeface="Times New Roman"/>
              <a:cs typeface="Times New Roman"/>
            </a:endParaRPr>
          </a:p>
          <a:p>
            <a:pPr marL="546100">
              <a:lnSpc>
                <a:spcPct val="100000"/>
              </a:lnSpc>
            </a:pPr>
            <a:r>
              <a:rPr sz="17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Снимите</a:t>
            </a:r>
            <a:r>
              <a:rPr sz="1700" b="1" spc="-6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перчатки,</a:t>
            </a:r>
            <a:r>
              <a:rPr sz="1700" b="1" spc="-2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вымойте</a:t>
            </a:r>
            <a:r>
              <a:rPr sz="1700" b="1" spc="-5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700" b="1" dirty="0">
                <a:solidFill>
                  <a:srgbClr val="FFFFFF"/>
                </a:solidFill>
                <a:latin typeface="Times New Roman"/>
                <a:cs typeface="Times New Roman"/>
              </a:rPr>
              <a:t>руки.</a:t>
            </a:r>
            <a:endParaRPr sz="1700" dirty="0">
              <a:latin typeface="Times New Roman"/>
              <a:cs typeface="Times New Roman"/>
            </a:endParaRPr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48200" y="2057399"/>
            <a:ext cx="4343400" cy="35052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05608" y="110744"/>
            <a:ext cx="473202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A40020"/>
                </a:solidFill>
                <a:latin typeface="Times New Roman"/>
                <a:cs typeface="Times New Roman"/>
              </a:rPr>
              <a:t>Смена</a:t>
            </a:r>
            <a:r>
              <a:rPr spc="-55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spc="-5" dirty="0">
                <a:solidFill>
                  <a:srgbClr val="A40020"/>
                </a:solidFill>
                <a:latin typeface="Times New Roman"/>
                <a:cs typeface="Times New Roman"/>
              </a:rPr>
              <a:t>постельного</a:t>
            </a:r>
            <a:r>
              <a:rPr spc="-50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dirty="0">
                <a:solidFill>
                  <a:srgbClr val="A40020"/>
                </a:solidFill>
                <a:latin typeface="Times New Roman"/>
                <a:cs typeface="Times New Roman"/>
              </a:rPr>
              <a:t>белья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803775" y="784605"/>
            <a:ext cx="3870325" cy="5293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72085" indent="-343535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Сменить постельное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белье </a:t>
            </a:r>
            <a:r>
              <a:rPr sz="2400" b="1" spc="-5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тяжелобольному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пациенту можно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двумя </a:t>
            </a:r>
            <a:r>
              <a:rPr sz="24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способами:</a:t>
            </a:r>
            <a:endParaRPr sz="2400">
              <a:latin typeface="Times New Roman"/>
              <a:cs typeface="Times New Roman"/>
            </a:endParaRPr>
          </a:p>
          <a:p>
            <a:pPr marL="355600" marR="5080" indent="-268605">
              <a:lnSpc>
                <a:spcPct val="100000"/>
              </a:lnSpc>
              <a:spcBef>
                <a:spcPts val="575"/>
              </a:spcBef>
            </a:pPr>
            <a:r>
              <a:rPr sz="2400" b="1" dirty="0">
                <a:solidFill>
                  <a:srgbClr val="A40020"/>
                </a:solidFill>
                <a:latin typeface="Times New Roman"/>
                <a:cs typeface="Times New Roman"/>
              </a:rPr>
              <a:t>I способ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-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применяют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в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том </a:t>
            </a:r>
            <a:r>
              <a:rPr sz="2400" b="1" spc="-59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случае, если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пациенту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разрешено</a:t>
            </a:r>
            <a:endParaRPr sz="2400">
              <a:latin typeface="Times New Roman"/>
              <a:cs typeface="Times New Roman"/>
            </a:endParaRPr>
          </a:p>
          <a:p>
            <a:pPr marL="355600" marR="1022350">
              <a:lnSpc>
                <a:spcPct val="100000"/>
              </a:lnSpc>
            </a:pP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поворачиваться</a:t>
            </a:r>
            <a:r>
              <a:rPr sz="2400" b="1" spc="-7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в </a:t>
            </a:r>
            <a:r>
              <a:rPr sz="2400" b="1" spc="-5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постели.</a:t>
            </a:r>
            <a:r>
              <a:rPr sz="2400" b="1" spc="-2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(рис.Б)</a:t>
            </a:r>
            <a:endParaRPr sz="2400">
              <a:latin typeface="Times New Roman"/>
              <a:cs typeface="Times New Roman"/>
            </a:endParaRPr>
          </a:p>
          <a:p>
            <a:pPr marL="355600" marR="34925" indent="-343535" algn="just">
              <a:lnSpc>
                <a:spcPct val="100000"/>
              </a:lnSpc>
              <a:spcBef>
                <a:spcPts val="580"/>
              </a:spcBef>
            </a:pPr>
            <a:r>
              <a:rPr sz="2400" b="1" spc="-5" dirty="0">
                <a:solidFill>
                  <a:srgbClr val="A40020"/>
                </a:solidFill>
                <a:latin typeface="Times New Roman"/>
                <a:cs typeface="Times New Roman"/>
              </a:rPr>
              <a:t>II </a:t>
            </a:r>
            <a:r>
              <a:rPr sz="2400" b="1" dirty="0">
                <a:solidFill>
                  <a:srgbClr val="A40020"/>
                </a:solidFill>
                <a:latin typeface="Times New Roman"/>
                <a:cs typeface="Times New Roman"/>
              </a:rPr>
              <a:t>способ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-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применяют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в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тех </a:t>
            </a:r>
            <a:r>
              <a:rPr sz="2400" b="1" spc="-5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случаях,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когда пациенту </a:t>
            </a:r>
            <a:r>
              <a:rPr sz="2400" b="1" spc="-5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запрещены</a:t>
            </a: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активные</a:t>
            </a:r>
            <a:endParaRPr sz="24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  <a:spcBef>
                <a:spcPts val="5"/>
              </a:spcBef>
            </a:pP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движения</a:t>
            </a:r>
            <a:r>
              <a:rPr sz="24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в</a:t>
            </a:r>
            <a:r>
              <a:rPr sz="24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постели.</a:t>
            </a:r>
            <a:endParaRPr sz="24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(рис.А)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3400" y="1676400"/>
            <a:ext cx="4038600" cy="4401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1571" rIns="0" bIns="0" rtlCol="0">
            <a:spAutoFit/>
          </a:bodyPr>
          <a:lstStyle/>
          <a:p>
            <a:pPr marL="2783840" marR="5080" indent="-206883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solidFill>
                  <a:srgbClr val="A40020"/>
                </a:solidFill>
                <a:latin typeface="Times New Roman"/>
                <a:cs typeface="Times New Roman"/>
              </a:rPr>
              <a:t>Правила сбора и </a:t>
            </a:r>
            <a:r>
              <a:rPr sz="3600" spc="-5" dirty="0">
                <a:solidFill>
                  <a:srgbClr val="A40020"/>
                </a:solidFill>
                <a:latin typeface="Times New Roman"/>
                <a:cs typeface="Times New Roman"/>
              </a:rPr>
              <a:t>транспортировки </a:t>
            </a:r>
            <a:r>
              <a:rPr sz="3600" spc="-885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sz="3600" spc="-5" dirty="0">
                <a:solidFill>
                  <a:srgbClr val="A40020"/>
                </a:solidFill>
                <a:latin typeface="Times New Roman"/>
                <a:cs typeface="Times New Roman"/>
              </a:rPr>
              <a:t>грязного</a:t>
            </a:r>
            <a:r>
              <a:rPr sz="3600" spc="-10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sz="3600" spc="-5" dirty="0">
                <a:solidFill>
                  <a:srgbClr val="A40020"/>
                </a:solidFill>
                <a:latin typeface="Times New Roman"/>
                <a:cs typeface="Times New Roman"/>
              </a:rPr>
              <a:t>белья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9740" y="1350010"/>
            <a:ext cx="8301355" cy="476250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355600" marR="5080" indent="-342900" algn="just">
              <a:lnSpc>
                <a:spcPct val="90000"/>
              </a:lnSpc>
              <a:spcBef>
                <a:spcPts val="430"/>
              </a:spcBef>
            </a:pPr>
            <a:r>
              <a:rPr lang="ru-RU" sz="28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      </a:t>
            </a:r>
            <a:r>
              <a:rPr sz="28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В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отделении должен 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быть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запас </a:t>
            </a:r>
            <a:r>
              <a:rPr sz="2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чистого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белья </a:t>
            </a:r>
            <a:r>
              <a:rPr sz="2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на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сутки. Ни в коем случае нельзя сушить мокрое 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белье на радиаторах центрального отопления и 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снова давать </a:t>
            </a:r>
            <a:r>
              <a:rPr sz="2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пациенту,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а </a:t>
            </a:r>
            <a:r>
              <a:rPr sz="2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также 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бросать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грязное 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белье</a:t>
            </a:r>
            <a:r>
              <a:rPr sz="2800" b="1" spc="-2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при</a:t>
            </a:r>
            <a:r>
              <a:rPr sz="2800" b="1" spc="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перестилании</a:t>
            </a:r>
            <a:r>
              <a:rPr sz="2800" b="1" spc="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на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пол.</a:t>
            </a:r>
            <a:endParaRPr sz="2800" dirty="0">
              <a:latin typeface="Times New Roman"/>
              <a:cs typeface="Times New Roman"/>
            </a:endParaRPr>
          </a:p>
          <a:p>
            <a:pPr marL="355600" marR="5080" indent="-342900" algn="just">
              <a:lnSpc>
                <a:spcPct val="90000"/>
              </a:lnSpc>
              <a:spcBef>
                <a:spcPts val="675"/>
              </a:spcBef>
            </a:pPr>
            <a:r>
              <a:rPr lang="ru-RU" sz="28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      </a:t>
            </a:r>
            <a:r>
              <a:rPr sz="2800" b="1" spc="-5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Грязное</a:t>
            </a:r>
            <a:r>
              <a:rPr sz="28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мокрое 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белье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собирают в непромокаемые 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мешки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и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немедленно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выносят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из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палаты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в </a:t>
            </a:r>
            <a:r>
              <a:rPr sz="2800" b="1" spc="-6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санитарную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комнату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 (или</a:t>
            </a:r>
            <a:r>
              <a:rPr sz="28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другое</a:t>
            </a:r>
            <a:r>
              <a:rPr sz="28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отдельное 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помещение).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По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мере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накопления</a:t>
            </a:r>
            <a:r>
              <a:rPr sz="2800" b="1" spc="6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грязного 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белья, но не </a:t>
            </a:r>
            <a:r>
              <a:rPr sz="2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реже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1 раза в день, его сортируют и 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доставляют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в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прачечную.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Обычно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этим </a:t>
            </a:r>
            <a:r>
              <a:rPr sz="28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занимается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в</a:t>
            </a:r>
            <a:r>
              <a:rPr sz="2800" b="1" spc="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отделении</a:t>
            </a:r>
            <a:r>
              <a:rPr sz="2800" b="1" spc="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сестра-хозяйка.</a:t>
            </a:r>
            <a:endParaRPr sz="28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42082" y="301244"/>
            <a:ext cx="326136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A40020"/>
                </a:solidFill>
                <a:latin typeface="Times New Roman"/>
                <a:cs typeface="Times New Roman"/>
              </a:rPr>
              <a:t>Уход</a:t>
            </a:r>
            <a:r>
              <a:rPr spc="-45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dirty="0">
                <a:solidFill>
                  <a:srgbClr val="A40020"/>
                </a:solidFill>
                <a:latin typeface="Times New Roman"/>
                <a:cs typeface="Times New Roman"/>
              </a:rPr>
              <a:t>за</a:t>
            </a:r>
            <a:r>
              <a:rPr spc="-25" dirty="0">
                <a:solidFill>
                  <a:srgbClr val="A40020"/>
                </a:solidFill>
                <a:latin typeface="Times New Roman"/>
                <a:cs typeface="Times New Roman"/>
              </a:rPr>
              <a:t> </a:t>
            </a:r>
            <a:r>
              <a:rPr dirty="0">
                <a:solidFill>
                  <a:srgbClr val="A40020"/>
                </a:solidFill>
                <a:latin typeface="Times New Roman"/>
                <a:cs typeface="Times New Roman"/>
              </a:rPr>
              <a:t>волосами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31140" y="1471929"/>
            <a:ext cx="3825240" cy="373627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141605" indent="-342900">
              <a:lnSpc>
                <a:spcPct val="100000"/>
              </a:lnSpc>
              <a:spcBef>
                <a:spcPts val="95"/>
              </a:spcBef>
            </a:pPr>
            <a:r>
              <a:rPr lang="ru-RU" sz="22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      </a:t>
            </a:r>
            <a:r>
              <a:rPr sz="2200" b="1" spc="-5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Волосы</a:t>
            </a:r>
            <a:r>
              <a:rPr sz="2200" b="1"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следует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ежедневно 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причесывать,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а один раз в </a:t>
            </a:r>
            <a:r>
              <a:rPr sz="2200" b="1" spc="-5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неделю обязательно 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проводить</a:t>
            </a:r>
            <a:r>
              <a:rPr sz="22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осмотр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 на</a:t>
            </a:r>
            <a:endParaRPr sz="2200" dirty="0">
              <a:latin typeface="Times New Roman"/>
              <a:cs typeface="Times New Roman"/>
            </a:endParaRPr>
          </a:p>
          <a:p>
            <a:pPr marL="355600" marR="90170">
              <a:lnSpc>
                <a:spcPct val="100000"/>
              </a:lnSpc>
              <a:spcBef>
                <a:spcPts val="5"/>
              </a:spcBef>
            </a:pP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педикулез и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мыть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голову. 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Для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мытья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головы </a:t>
            </a:r>
            <a:r>
              <a:rPr sz="2200" b="1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тяжелобольному</a:t>
            </a:r>
            <a:r>
              <a:rPr sz="2200" b="1" spc="-7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пациенту </a:t>
            </a:r>
            <a:r>
              <a:rPr sz="2200" b="1" spc="-5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в</a:t>
            </a:r>
            <a:r>
              <a:rPr sz="2200" b="1" spc="-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постели</a:t>
            </a:r>
            <a:r>
              <a:rPr sz="22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можно</a:t>
            </a:r>
            <a:endParaRPr sz="2200" dirty="0">
              <a:latin typeface="Times New Roman"/>
              <a:cs typeface="Times New Roman"/>
            </a:endParaRPr>
          </a:p>
          <a:p>
            <a:pPr marL="355600" marR="5080">
              <a:lnSpc>
                <a:spcPct val="100000"/>
              </a:lnSpc>
            </a:pP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использовать специальные </a:t>
            </a:r>
            <a:r>
              <a:rPr sz="2200" b="1" spc="-5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подголовники.</a:t>
            </a:r>
            <a:endParaRPr sz="2200" dirty="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48200" y="1471929"/>
            <a:ext cx="4343400" cy="33286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</TotalTime>
  <Words>955</Words>
  <Application>Microsoft Office PowerPoint</Application>
  <PresentationFormat>Экран (4:3)</PresentationFormat>
  <Paragraphs>94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Office Theme</vt:lpstr>
      <vt:lpstr>ЛИЧНАЯ ГИГИЕНА  ПАЦИЕНТА</vt:lpstr>
      <vt:lpstr>Значение личной гигиены</vt:lpstr>
      <vt:lpstr>ПОЛОЖЕНИЕ ПАЦИЕНТА В ПОСТЕЛИ В зависимости от общего состояния, пациент принимает  то или иное положение в постели</vt:lpstr>
      <vt:lpstr>Устройство и предназначение  функциональной кровати</vt:lpstr>
      <vt:lpstr>Смена белья у тяжелобольного  пациента</vt:lpstr>
      <vt:lpstr>Смена нательного белья</vt:lpstr>
      <vt:lpstr>Смена постельного белья</vt:lpstr>
      <vt:lpstr>Правила сбора и транспортировки  грязного белья</vt:lpstr>
      <vt:lpstr>Уход за волосами</vt:lpstr>
      <vt:lpstr>Умывание пациента</vt:lpstr>
      <vt:lpstr>Обтирание кожи Пациенты, находящиеся на общем режиме, если нет противопоказаний,  принимают ванну или душ не реже 1 раза 7-10 дней. Кожу тяжелобольного  пациента необходимо ежедневно, не ме­нее 2 раз, обтирать. Особенно  тщательного ухода требуют естественные складки кожи и места  возможного образования пролежней.</vt:lpstr>
      <vt:lpstr>Мытье ног и стрижка ногтей</vt:lpstr>
      <vt:lpstr>Удаление слизи и корочек из носовой  полости</vt:lpstr>
      <vt:lpstr>Презентация PowerPoint</vt:lpstr>
      <vt:lpstr>Протирание глаз</vt:lpstr>
      <vt:lpstr>Очищение наружного слухового  прохода</vt:lpstr>
      <vt:lpstr>Уход за ротовой полостью</vt:lpstr>
      <vt:lpstr>Подача судна</vt:lpstr>
      <vt:lpstr>Уход за кожей и естественными складками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Vladelec</dc:creator>
  <cp:lastModifiedBy>андрей</cp:lastModifiedBy>
  <cp:revision>7</cp:revision>
  <dcterms:created xsi:type="dcterms:W3CDTF">2021-10-27T11:39:27Z</dcterms:created>
  <dcterms:modified xsi:type="dcterms:W3CDTF">2021-10-27T13:03:31Z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2015-10-21T00:00:00Z</vt:filetime>
  </property>
  <property fmtid="{D5CDD505-2E9C-101B-9397-08002B2CF9AE}" pid="3" name="Creator">
    <vt:lpwstr>Microsoft® Office PowerPoint® 2007</vt:lpwstr>
  </property>
  <property fmtid="{D5CDD505-2E9C-101B-9397-08002B2CF9AE}" pid="4" name="LastSaved">
    <vt:filetime>2021-10-27T00:00:00Z</vt:filetime>
  </property>
</Properties>
</file>