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9" r:id="rId9"/>
    <p:sldId id="270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D14C5120-FFC4-4C2E-A263-93E0823E9786}">
          <p14:sldIdLst>
            <p14:sldId id="256"/>
            <p14:sldId id="268"/>
            <p14:sldId id="257"/>
            <p14:sldId id="258"/>
            <p14:sldId id="259"/>
            <p14:sldId id="260"/>
            <p14:sldId id="261"/>
            <p14:sldId id="269"/>
            <p14:sldId id="270"/>
            <p14:sldId id="262"/>
            <p14:sldId id="263"/>
            <p14:sldId id="264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8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14" d="100"/>
          <a:sy n="114" d="100"/>
        </p:scale>
        <p:origin x="153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AFDC81-9442-4A3F-864A-3DDD4350AA77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71C75-7EB6-4713-9CE4-0089296DC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070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96BB5-475A-4A6F-A1F8-243A2456312D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669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9F13D-4D3E-4B63-8C84-42656634DA02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150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7975E-075E-4D27-9801-6AE01B03394F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29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ABE4-9ECA-47A4-83A0-A514AAB1585C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565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2FF6-9C57-43D7-88E7-8BF4B188D69C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4435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665F0-27CF-4EC2-87B3-613AB7BD23B6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916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3EE59-2D41-40FF-85C8-CD10BB0450DB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254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23989-D181-4A79-B25B-28D4583F86A6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6909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31B4-BC2F-493E-8935-6AE1B2DA5706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70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B3885-A264-4083-BBE2-DB0155C7B61B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33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D4104-B0FE-48CF-BCAE-5EEED6DD9688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878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94D63-3E0A-470B-8636-83C255BA668A}" type="datetime1">
              <a:rPr lang="ru-RU" smtClean="0"/>
              <a:t>06.05.2020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B4430-C28C-45D0-8E77-E06D209CC34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21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835" y="-603448"/>
            <a:ext cx="8229600" cy="432048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Кондитерский магазин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«Медвежонок»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844824"/>
            <a:ext cx="7488832" cy="4536504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FF6699"/>
              </a:solidFill>
            </a:endParaRPr>
          </a:p>
          <a:p>
            <a:endParaRPr lang="ru-RU" dirty="0">
              <a:solidFill>
                <a:srgbClr val="FF6699"/>
              </a:solidFill>
            </a:endParaRPr>
          </a:p>
          <a:p>
            <a:endParaRPr lang="ru-RU" dirty="0" smtClean="0">
              <a:solidFill>
                <a:srgbClr val="FF6699"/>
              </a:solidFill>
            </a:endParaRPr>
          </a:p>
          <a:p>
            <a:endParaRPr lang="ru-RU" dirty="0">
              <a:solidFill>
                <a:srgbClr val="FF6699"/>
              </a:solidFill>
            </a:endParaRPr>
          </a:p>
          <a:p>
            <a:endParaRPr lang="ru-RU" dirty="0" smtClean="0">
              <a:solidFill>
                <a:srgbClr val="FF6699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Работу выполнил</a:t>
            </a:r>
          </a:p>
          <a:p>
            <a:pPr algn="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Телегин Максим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44825"/>
            <a:ext cx="4176463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46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План по маркетингу и объему продаж</a:t>
            </a:r>
            <a:br>
              <a:rPr lang="ru-RU" i="1" dirty="0" smtClean="0"/>
            </a:br>
            <a:r>
              <a:rPr lang="ru-RU" i="1" dirty="0" smtClean="0"/>
              <a:t> 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47260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/>
              <a:t> </a:t>
            </a:r>
          </a:p>
          <a:p>
            <a:pPr marL="0" indent="0">
              <a:buNone/>
            </a:pPr>
            <a:r>
              <a:rPr lang="ru-RU" i="1" dirty="0" smtClean="0"/>
              <a:t>     </a:t>
            </a:r>
            <a:r>
              <a:rPr lang="ru-RU" b="1" i="1" dirty="0" smtClean="0"/>
              <a:t>Логотип </a:t>
            </a:r>
            <a:r>
              <a:rPr lang="ru-RU" b="1" i="1" dirty="0"/>
              <a:t>магазина «Медвежонок</a:t>
            </a:r>
            <a:r>
              <a:rPr lang="ru-RU" b="1" i="1" dirty="0" smtClean="0"/>
              <a:t>»</a:t>
            </a:r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b="1" i="1" dirty="0" smtClean="0"/>
          </a:p>
          <a:p>
            <a:endParaRPr lang="ru-RU" b="1" i="1" dirty="0"/>
          </a:p>
          <a:p>
            <a:endParaRPr lang="ru-RU" b="1" i="1" dirty="0"/>
          </a:p>
          <a:p>
            <a:pPr marL="0" indent="0">
              <a:buNone/>
            </a:pPr>
            <a:r>
              <a:rPr lang="ru-RU" b="1" dirty="0" smtClean="0"/>
              <a:t>        Основными </a:t>
            </a:r>
            <a:r>
              <a:rPr lang="ru-RU" b="1" dirty="0"/>
              <a:t>клиентами торговой точки будут жильцы многоэтажных домов, посетители торговых центров и бутиков. Магазин расположен в высоко проходимом месте. В среднем, мимо здания, в котором будет расположен магазин, проходит до 12 тыс. человек в день.</a:t>
            </a:r>
            <a:endParaRPr lang="ru-RU" b="1" i="1" dirty="0"/>
          </a:p>
          <a:p>
            <a:pPr marL="0" indent="0">
              <a:buNone/>
            </a:pPr>
            <a:r>
              <a:rPr lang="ru-RU" b="1" dirty="0" smtClean="0"/>
              <a:t>        Предполагается</a:t>
            </a:r>
            <a:r>
              <a:rPr lang="ru-RU" b="1" dirty="0"/>
              <a:t>, что ежедневно нас будут посещать до 100 человек. То есть 1% от общей проходимости. Пик посещаемости: с 13:00 до 15:00, когда будет формироваться основная выручка.</a:t>
            </a:r>
            <a:endParaRPr lang="ru-RU" b="1" i="1" dirty="0"/>
          </a:p>
          <a:p>
            <a:pPr marL="0" indent="0">
              <a:buNone/>
            </a:pPr>
            <a:r>
              <a:rPr lang="ru-RU" b="1" dirty="0"/>
              <a:t>Поскольку для эффективной работы кондитерской важна обратная связь с клиентом, целесообразном будет ведение социальных сетей, куда будут выкладываться фотографии кондитерских изделий, где посетители смогут оставлять отзывы о разных видов продукции. Также возможно проведение конкурсов с розыгрышем кондитерских изделий или сертификатов на их покупку. Для поддержания лояльности клиентов планируется создать фирменные скидочные карты.</a:t>
            </a:r>
            <a:endParaRPr lang="ru-RU" b="1" i="1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620689"/>
            <a:ext cx="2376264" cy="218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5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Ценовая </a:t>
            </a:r>
            <a:r>
              <a:rPr lang="ru-RU" dirty="0"/>
              <a:t>политика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  Отпускные </a:t>
            </a:r>
            <a:r>
              <a:rPr lang="ru-RU" b="1" dirty="0"/>
              <a:t>цены на продукцию формируется на основе плановой себестоимости, всех видов установленных налогов и неналоговых платежей в соответствии с налоговым и бюджетным законодательством, прибыли, необходимости для воспроизводства, определяемой с учетом количества  продукции и конъюнктуры рынка.</a:t>
            </a:r>
            <a:endParaRPr lang="ru-RU" b="1" i="1" dirty="0"/>
          </a:p>
          <a:p>
            <a:pPr marL="0" indent="0">
              <a:buNone/>
            </a:pPr>
            <a:r>
              <a:rPr lang="ru-RU" b="1" dirty="0" smtClean="0"/>
              <a:t>        При </a:t>
            </a:r>
            <a:r>
              <a:rPr lang="ru-RU" b="1" dirty="0"/>
              <a:t>формировании отпускных цен на кондитерские изделия </a:t>
            </a:r>
            <a:endParaRPr lang="ru-RU" b="1" i="1" dirty="0"/>
          </a:p>
          <a:p>
            <a:pPr marL="0" indent="0">
              <a:buNone/>
            </a:pPr>
            <a:r>
              <a:rPr lang="ru-RU" b="1" dirty="0"/>
              <a:t>«Медвежонок» будут составляться плановые калькуляции с расшифровкой статей затрат. Отпускные цены будут помещаться в прейскуранты цен и хранить на бумажных носителях.</a:t>
            </a:r>
            <a:endParaRPr lang="ru-RU" b="1" i="1" dirty="0"/>
          </a:p>
          <a:p>
            <a:pPr marL="0" indent="0">
              <a:buNone/>
            </a:pPr>
            <a:r>
              <a:rPr lang="ru-RU" b="1" dirty="0" smtClean="0"/>
              <a:t>        Для </a:t>
            </a:r>
            <a:r>
              <a:rPr lang="ru-RU" b="1" dirty="0"/>
              <a:t>увеличения  объем продаж используются различные инструменты стимулировании для оптовых и конечных потребителей. Для крупных оптовых покупателей это проявляется в отсрочке платежа и ценовом стимулировании(предоставлении различных скидок):за предоплату, за ежемесячный объем выборки,</a:t>
            </a:r>
            <a:endParaRPr lang="ru-RU" b="1" i="1" dirty="0"/>
          </a:p>
          <a:p>
            <a:pPr marL="0" indent="0">
              <a:buNone/>
            </a:pPr>
            <a:r>
              <a:rPr lang="ru-RU" b="1" dirty="0"/>
              <a:t>за внесезонные закупки в летний период предоставляется скидка</a:t>
            </a:r>
            <a:endParaRPr lang="ru-RU" b="1" i="1" dirty="0"/>
          </a:p>
          <a:p>
            <a:pPr marL="0" indent="0">
              <a:buNone/>
            </a:pPr>
            <a:r>
              <a:rPr lang="ru-RU" b="1" dirty="0"/>
              <a:t>-1-2%</a:t>
            </a:r>
            <a:r>
              <a:rPr lang="en-US" b="1" dirty="0"/>
              <a:t>.</a:t>
            </a:r>
            <a:endParaRPr lang="ru-RU" b="1" i="1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013176"/>
            <a:ext cx="18002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Анализ </a:t>
            </a:r>
            <a:r>
              <a:rPr lang="ru-RU" b="1" i="1" dirty="0"/>
              <a:t>рисков</a:t>
            </a:r>
            <a:r>
              <a:rPr lang="ru-RU" i="1" dirty="0"/>
              <a:t/>
            </a:r>
            <a:br>
              <a:rPr lang="ru-RU" i="1" dirty="0"/>
            </a:br>
            <a:r>
              <a:rPr lang="ru-RU" b="1" i="1" dirty="0"/>
              <a:t>   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503264"/>
              </p:ext>
            </p:extLst>
          </p:nvPr>
        </p:nvGraphicFramePr>
        <p:xfrm>
          <a:off x="611560" y="692695"/>
          <a:ext cx="8244916" cy="6089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8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6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9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0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  <a:endParaRPr lang="ru-RU" sz="5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Наименование рисков</a:t>
                      </a:r>
                      <a:endParaRPr lang="ru-RU" sz="5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Способы их устранения</a:t>
                      </a:r>
                      <a:endParaRPr lang="ru-RU" sz="5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8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1.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Ограниченные наличные средства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Дополнительный кредит в банке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2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r>
                        <a:rPr lang="en-US" sz="1600" b="1">
                          <a:effectLst/>
                        </a:rPr>
                        <a:t>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Выход из строя оборудования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Приобретение оборудование у проверенного поставщика, наличие гарантий, соблюдение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правил эксплуатации найма квалицированного персонала  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r>
                        <a:rPr lang="en-US" sz="1600" b="1">
                          <a:effectLst/>
                        </a:rPr>
                        <a:t>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Дефицит квалицированного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персонала  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Поиск персонала на этапе планирования бизнеса, предложения более выгодных условий чем у конкурента. 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22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</a:t>
                      </a:r>
                      <a:r>
                        <a:rPr lang="en-US" sz="1600" b="1">
                          <a:effectLst/>
                        </a:rPr>
                        <a:t>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Выдавливание конкурентами, маркетинговые войны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копирование фирменного меню 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Реклама ,</a:t>
                      </a:r>
                      <a:r>
                        <a:rPr lang="ru-RU" sz="1600" b="1" dirty="0" smtClean="0">
                          <a:effectLst/>
                        </a:rPr>
                        <a:t>поддержания  высокого </a:t>
                      </a:r>
                      <a:r>
                        <a:rPr lang="ru-RU" sz="1600" b="1" dirty="0">
                          <a:effectLst/>
                        </a:rPr>
                        <a:t>уровня сервиса,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получение обратной </a:t>
                      </a:r>
                      <a:r>
                        <a:rPr lang="ru-RU" sz="1600" b="1" dirty="0" smtClean="0">
                          <a:effectLst/>
                        </a:rPr>
                        <a:t>связи    от </a:t>
                      </a:r>
                      <a:r>
                        <a:rPr lang="ru-RU" sz="1600" b="1" dirty="0">
                          <a:effectLst/>
                        </a:rPr>
                        <a:t>клиентов, </a:t>
                      </a:r>
                      <a:r>
                        <a:rPr lang="ru-RU" sz="1600" b="1" dirty="0" smtClean="0">
                          <a:effectLst/>
                        </a:rPr>
                        <a:t>наличие    финансовой </a:t>
                      </a:r>
                      <a:r>
                        <a:rPr lang="ru-RU" sz="1600" b="1" dirty="0">
                          <a:effectLst/>
                        </a:rPr>
                        <a:t>подушки </a:t>
                      </a:r>
                      <a:r>
                        <a:rPr lang="ru-RU" sz="1600" b="1" dirty="0" smtClean="0">
                          <a:effectLst/>
                        </a:rPr>
                        <a:t>   безопасности </a:t>
                      </a:r>
                      <a:r>
                        <a:rPr lang="ru-RU" sz="1600" b="1" dirty="0">
                          <a:effectLst/>
                        </a:rPr>
                        <a:t>на начальный </a:t>
                      </a:r>
                      <a:r>
                        <a:rPr lang="ru-RU" sz="1600" b="1" dirty="0" smtClean="0">
                          <a:effectLst/>
                        </a:rPr>
                        <a:t>   период </a:t>
                      </a:r>
                      <a:r>
                        <a:rPr lang="ru-RU" sz="1600" b="1" dirty="0">
                          <a:effectLst/>
                        </a:rPr>
                        <a:t>работы. 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946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5.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Внеплановое увеличение арендной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платы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Прописывание всех </a:t>
                      </a:r>
                      <a:r>
                        <a:rPr lang="ru-RU" sz="1600" b="1" dirty="0" smtClean="0">
                          <a:effectLst/>
                        </a:rPr>
                        <a:t>условий    аренды </a:t>
                      </a:r>
                      <a:r>
                        <a:rPr lang="ru-RU" sz="1600" b="1" dirty="0">
                          <a:effectLst/>
                        </a:rPr>
                        <a:t>в договоре, </a:t>
                      </a:r>
                      <a:r>
                        <a:rPr lang="ru-RU" sz="1600" b="1" dirty="0" smtClean="0">
                          <a:effectLst/>
                        </a:rPr>
                        <a:t>ясность   формулировок</a:t>
                      </a:r>
                      <a:r>
                        <a:rPr lang="ru-RU" sz="1600" b="1" dirty="0">
                          <a:effectLst/>
                        </a:rPr>
                        <a:t>, при </a:t>
                      </a:r>
                      <a:r>
                        <a:rPr lang="ru-RU" sz="1600" b="1" dirty="0" smtClean="0">
                          <a:effectLst/>
                        </a:rPr>
                        <a:t>        необходимости </a:t>
                      </a:r>
                      <a:r>
                        <a:rPr lang="ru-RU" sz="1600" b="1" dirty="0">
                          <a:effectLst/>
                        </a:rPr>
                        <a:t>– составление </a:t>
                      </a:r>
                      <a:r>
                        <a:rPr lang="ru-RU" sz="1600" b="1" dirty="0" smtClean="0">
                          <a:effectLst/>
                        </a:rPr>
                        <a:t>        договора </a:t>
                      </a:r>
                      <a:r>
                        <a:rPr lang="ru-RU" sz="1600" b="1" dirty="0">
                          <a:effectLst/>
                        </a:rPr>
                        <a:t>аренды при участии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адвоката ,заключение </a:t>
                      </a:r>
                      <a:r>
                        <a:rPr lang="ru-RU" sz="1600" b="1" dirty="0" smtClean="0">
                          <a:effectLst/>
                        </a:rPr>
                        <a:t>       договора </a:t>
                      </a:r>
                      <a:r>
                        <a:rPr lang="ru-RU" sz="1600" b="1" dirty="0">
                          <a:effectLst/>
                        </a:rPr>
                        <a:t>на долгий </a:t>
                      </a:r>
                      <a:r>
                        <a:rPr lang="ru-RU" sz="1600" b="1" dirty="0" smtClean="0">
                          <a:effectLst/>
                        </a:rPr>
                        <a:t>срок             по </a:t>
                      </a:r>
                      <a:r>
                        <a:rPr lang="ru-RU" sz="1600" b="1" dirty="0">
                          <a:effectLst/>
                        </a:rPr>
                        <a:t>фиксированной ставке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73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</a:rPr>
                        <a:t>6.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Чрезвычайная ситуация</a:t>
                      </a:r>
                      <a:r>
                        <a:rPr lang="en-US" sz="1600" b="1">
                          <a:effectLst/>
                        </a:rPr>
                        <a:t>,</a:t>
                      </a:r>
                      <a:r>
                        <a:rPr lang="ru-RU" sz="1600" b="1">
                          <a:effectLst/>
                        </a:rPr>
                        <a:t> стихийное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бедствие</a:t>
                      </a:r>
                      <a:r>
                        <a:rPr lang="en-US" sz="1600" b="1">
                          <a:effectLst/>
                        </a:rPr>
                        <a:t>.</a:t>
                      </a:r>
                      <a:endParaRPr lang="ru-RU" sz="16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Установка </a:t>
                      </a:r>
                      <a:r>
                        <a:rPr lang="ru-RU" sz="1600" b="1" dirty="0" smtClean="0">
                          <a:effectLst/>
                        </a:rPr>
                        <a:t>охранно-пожарной    сигнализации</a:t>
                      </a:r>
                      <a:r>
                        <a:rPr lang="ru-RU" sz="1600" b="1" dirty="0">
                          <a:effectLst/>
                        </a:rPr>
                        <a:t>, </a:t>
                      </a:r>
                      <a:r>
                        <a:rPr lang="ru-RU" sz="1600" b="1" dirty="0" smtClean="0">
                          <a:effectLst/>
                        </a:rPr>
                        <a:t>соблюдение         противопожарных </a:t>
                      </a:r>
                      <a:r>
                        <a:rPr lang="ru-RU" sz="1600" b="1" dirty="0">
                          <a:effectLst/>
                        </a:rPr>
                        <a:t>норм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7.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Кража товара сотрудниками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 Установлены камеры видеонаблюдения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endParaRPr lang="ru-RU" sz="16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369" marR="36369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413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 </a:t>
            </a:r>
            <a:br>
              <a:rPr lang="ru-RU" i="1" dirty="0"/>
            </a:br>
            <a:r>
              <a:rPr lang="ru-RU" b="1" i="1" dirty="0" smtClean="0"/>
              <a:t> </a:t>
            </a:r>
            <a:r>
              <a:rPr lang="ru-RU" b="1" i="1" dirty="0"/>
              <a:t>Расчёт потребности в персонале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841288"/>
              </p:ext>
            </p:extLst>
          </p:nvPr>
        </p:nvGraphicFramePr>
        <p:xfrm>
          <a:off x="539552" y="1556794"/>
          <a:ext cx="8208912" cy="3918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8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7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9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2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8003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Должность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Зарплата в месяц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 (месяц) ввода рабочего места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334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На постоянной основе</a:t>
                      </a:r>
                      <a:endParaRPr lang="ru-RU" sz="2000" b="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 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 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669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1.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Продавец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15</a:t>
                      </a:r>
                      <a:r>
                        <a:rPr lang="en-US" sz="2000" b="1">
                          <a:effectLst/>
                        </a:rPr>
                        <a:t>.000 </a:t>
                      </a:r>
                      <a:r>
                        <a:rPr lang="ru-RU" sz="2000" b="1">
                          <a:effectLst/>
                        </a:rPr>
                        <a:t>рублей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13</a:t>
                      </a:r>
                      <a:r>
                        <a:rPr lang="en-US" sz="2000" b="1">
                          <a:effectLst/>
                        </a:rPr>
                        <a:t>.04.19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669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Продавец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15</a:t>
                      </a:r>
                      <a:r>
                        <a:rPr lang="en-US" sz="2000" b="1" dirty="0">
                          <a:effectLst/>
                        </a:rPr>
                        <a:t>.000 </a:t>
                      </a:r>
                      <a:r>
                        <a:rPr lang="ru-RU" sz="2000" b="1" dirty="0">
                          <a:effectLst/>
                        </a:rPr>
                        <a:t>рублей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13</a:t>
                      </a:r>
                      <a:r>
                        <a:rPr lang="en-US" sz="2000" b="1">
                          <a:effectLst/>
                        </a:rPr>
                        <a:t>.04.19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8003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На условиях вторичной занятости (по совместительству)</a:t>
                      </a:r>
                      <a:endParaRPr lang="ru-RU" sz="2000" b="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8669"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3.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Уборщица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6</a:t>
                      </a:r>
                      <a:r>
                        <a:rPr lang="en-US" sz="2000" b="1">
                          <a:effectLst/>
                        </a:rPr>
                        <a:t>.00</a:t>
                      </a:r>
                      <a:r>
                        <a:rPr lang="ru-RU" sz="2000" b="1">
                          <a:effectLst/>
                        </a:rPr>
                        <a:t>0 рублей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13</a:t>
                      </a:r>
                      <a:r>
                        <a:rPr lang="en-US" sz="2000" b="1" dirty="0">
                          <a:effectLst/>
                        </a:rPr>
                        <a:t>.04.19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45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</a:t>
            </a:r>
            <a:r>
              <a:rPr lang="ru-RU" b="1" i="1" dirty="0"/>
              <a:t>Финансовый 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Инвестиции </a:t>
            </a:r>
            <a:r>
              <a:rPr lang="ru-RU" b="1" dirty="0"/>
              <a:t>в проект кондитерского магазина «Медвежонок»</a:t>
            </a:r>
            <a:endParaRPr lang="ru-RU" b="1" i="1" dirty="0"/>
          </a:p>
          <a:p>
            <a:pPr marL="0" indent="0" algn="just">
              <a:buNone/>
            </a:pPr>
            <a:r>
              <a:rPr lang="ru-RU" b="1" dirty="0"/>
              <a:t>+составят : 2.078.810 руб. Подробнее статьи затрат изложены в бизнес-плане. Все основные финансовые показатели в основной период деятельности, включая денежный поток, выручку, чистую прибыль, постоянные и переменные издержки, даны в Приложении 1. В переменную часть войдет себестоимость сырья, в постоянны  арендная плата, коммунальные услуги, коммерческие расходы, амортизационные отчисления, управленческие расходы, аннуитеты платеж по кредиту (на срок - 36 месяцев). Амортизационные отчисления были рассчитаны линейным способом на срок полезного использования 5 лет.</a:t>
            </a:r>
            <a:endParaRPr lang="ru-RU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2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Постоянные </a:t>
            </a:r>
            <a:r>
              <a:rPr lang="ru-RU" b="1" i="1" dirty="0"/>
              <a:t>затраты кондитерской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185491"/>
              </p:ext>
            </p:extLst>
          </p:nvPr>
        </p:nvGraphicFramePr>
        <p:xfrm>
          <a:off x="539550" y="1772814"/>
          <a:ext cx="8064897" cy="36130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8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№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НАИМЕНОВАНИЕ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Сумма в мес., руб.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 Арендная плата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40 000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 Амортизационные отчисления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17 400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Коммерческие расходы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10 000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5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Коммунальные услуги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6 000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6</a:t>
                      </a:r>
                      <a:endParaRPr lang="ru-RU" sz="2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 Управленческие расходы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3 000</a:t>
                      </a:r>
                      <a:endParaRPr lang="ru-RU" sz="2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76 400</a:t>
                      </a:r>
                      <a:endParaRPr lang="ru-RU" sz="1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5813" y="2562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753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365104"/>
            <a:ext cx="2232248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27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Общие положения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dirty="0"/>
              <a:t>Название проекта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 кондитерский магазин «Медвежонок».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Дата регистрации 07.04.2019 год  Индивидуальное </a:t>
            </a:r>
            <a:r>
              <a:rPr lang="ru-RU" dirty="0" smtClean="0"/>
              <a:t>предприятие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Адрес: Ростовская область </a:t>
            </a:r>
            <a:r>
              <a:rPr lang="ru-RU" dirty="0" smtClean="0"/>
              <a:t>г. Азов. Пер. </a:t>
            </a:r>
            <a:r>
              <a:rPr lang="ru-RU" dirty="0"/>
              <a:t>Тимирязева 99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Основные виды деятельности: торговля, продажа кондитерских изделий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Общая стоимость проекта: 2.078.810 рублей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в том числе: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- собственные средства: 1.500.000 рублей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 - привлечённые средства: </a:t>
            </a:r>
            <a:r>
              <a:rPr lang="ru-RU" dirty="0" smtClean="0"/>
              <a:t>571 810 </a:t>
            </a:r>
            <a:r>
              <a:rPr lang="ru-RU" dirty="0"/>
              <a:t>рублей</a:t>
            </a:r>
            <a:endParaRPr lang="ru-RU" i="1" dirty="0"/>
          </a:p>
          <a:p>
            <a:pPr marL="0" indent="0">
              <a:buNone/>
            </a:pPr>
            <a:r>
              <a:rPr lang="ru-RU" i="1" dirty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33056"/>
            <a:ext cx="248376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2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Резюме проекта</a:t>
            </a:r>
            <a:r>
              <a:rPr lang="ru-RU" sz="2800" i="1" dirty="0">
                <a:effectLst/>
              </a:rPr>
              <a:t/>
            </a:r>
            <a:br>
              <a:rPr lang="ru-RU" sz="2800" i="1" dirty="0"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888274"/>
            <a:ext cx="8435280" cy="585309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300" dirty="0" smtClean="0"/>
              <a:t>      Суть </a:t>
            </a:r>
            <a:r>
              <a:rPr lang="ru-RU" sz="3300" dirty="0"/>
              <a:t>проекта - открытие </a:t>
            </a:r>
            <a:r>
              <a:rPr lang="ru-RU" sz="3300" dirty="0" smtClean="0"/>
              <a:t>кондитерского </a:t>
            </a:r>
            <a:r>
              <a:rPr lang="ru-RU" sz="3300" dirty="0"/>
              <a:t>магазина в городе с населением более 80 тыс. человек</a:t>
            </a:r>
            <a:r>
              <a:rPr lang="ru-RU" sz="3300" dirty="0" smtClean="0"/>
              <a:t>.</a:t>
            </a:r>
          </a:p>
          <a:p>
            <a:pPr marL="0" indent="0">
              <a:buNone/>
            </a:pPr>
            <a:r>
              <a:rPr lang="ru-RU" sz="3300" dirty="0"/>
              <a:t> </a:t>
            </a:r>
            <a:r>
              <a:rPr lang="ru-RU" sz="3300" dirty="0" smtClean="0"/>
              <a:t>     </a:t>
            </a:r>
            <a:r>
              <a:rPr lang="ru-RU" sz="3300" dirty="0"/>
              <a:t>Целью настоящего бизнес-плана является обоснование эффективности и прибыльности проекта для инвестиций. </a:t>
            </a:r>
            <a:r>
              <a:rPr lang="ru-RU" sz="3300" dirty="0" smtClean="0"/>
              <a:t> Кондитерский </a:t>
            </a:r>
            <a:r>
              <a:rPr lang="ru-RU" sz="3300" dirty="0"/>
              <a:t>магазин «</a:t>
            </a:r>
            <a:r>
              <a:rPr lang="en-US" sz="3300" dirty="0"/>
              <a:t>Me</a:t>
            </a:r>
            <a:r>
              <a:rPr lang="ru-RU" sz="3300" dirty="0" err="1"/>
              <a:t>двежонок</a:t>
            </a:r>
            <a:r>
              <a:rPr lang="ru-RU" sz="3300" dirty="0"/>
              <a:t>» будет расположен в арендованном помещении площадью 40 кв. метров. </a:t>
            </a:r>
            <a:endParaRPr lang="ru-RU" sz="3300" dirty="0" smtClean="0"/>
          </a:p>
          <a:p>
            <a:pPr marL="0" indent="0">
              <a:buNone/>
            </a:pPr>
            <a:r>
              <a:rPr lang="ru-RU" sz="3300" dirty="0"/>
              <a:t> </a:t>
            </a:r>
            <a:r>
              <a:rPr lang="ru-RU" sz="3300" dirty="0" smtClean="0"/>
              <a:t>    Стартовый </a:t>
            </a:r>
            <a:r>
              <a:rPr lang="ru-RU" sz="3300" dirty="0"/>
              <a:t>капитал проекта - 1 500 000 руб. В качестве источника денежных средств будут использованы собственные сбережения. Расчетный срок бизнес-плана - 3 года. </a:t>
            </a:r>
            <a:endParaRPr lang="ru-RU" sz="3300" dirty="0" smtClean="0"/>
          </a:p>
          <a:p>
            <a:pPr marL="0" indent="0">
              <a:buNone/>
            </a:pPr>
            <a:r>
              <a:rPr lang="ru-RU" sz="3300" dirty="0"/>
              <a:t> </a:t>
            </a:r>
            <a:r>
              <a:rPr lang="ru-RU" sz="3300" dirty="0" smtClean="0"/>
              <a:t>    Ожидаемый </a:t>
            </a:r>
            <a:r>
              <a:rPr lang="ru-RU" sz="3300" dirty="0"/>
              <a:t>оборот кондитерской составит 800 тыс. рублей, чистая прибыль - 175 тыс. руб. </a:t>
            </a:r>
            <a:r>
              <a:rPr lang="ru-RU" sz="3300" dirty="0" smtClean="0"/>
              <a:t>     Рентабельность </a:t>
            </a:r>
            <a:r>
              <a:rPr lang="ru-RU" sz="3300" dirty="0"/>
              <a:t>продаж будет равна 21%. Окупить вложения предполагается на 12 месяц работы.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959" y="5373216"/>
            <a:ext cx="121004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32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490066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Описание </a:t>
            </a:r>
            <a:r>
              <a:rPr lang="ru-RU" b="1" i="1" dirty="0"/>
              <a:t>продукции</a:t>
            </a:r>
            <a:br>
              <a:rPr lang="ru-RU" b="1" i="1" dirty="0"/>
            </a:b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5216976"/>
              </p:ext>
            </p:extLst>
          </p:nvPr>
        </p:nvGraphicFramePr>
        <p:xfrm>
          <a:off x="323528" y="548680"/>
          <a:ext cx="8363272" cy="7066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0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0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 продукции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Себестоимость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Отпускная цена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Наполеон 1 кг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Прага 1 кг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250 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330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Медовик 1 кг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 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Йогуртовый 1 кг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День и Ночь 1 кг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242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Пломбирный 1 кг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264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Шоколадный 1 кг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540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Круассан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Булочка с вишней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10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Булочка с яблоком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 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Булочка с крем-брюле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Пирог с творогом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 рубля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Мини-круссаны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 рублей 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 рубля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896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Булочка с маковой начинкой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Лимонад Дюшес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,5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 рубль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Лимонад Груша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,5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 рубль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Барбарис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,5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 рубля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18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 яблочный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,2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19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 апельсиновый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,2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 вишнёвый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,2 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Сок банановый 0</a:t>
                      </a:r>
                      <a:r>
                        <a:rPr lang="en-US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,2 </a:t>
                      </a: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448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Торт Пьяная вишня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349 рублей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418 рублей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3" y="5479978"/>
            <a:ext cx="1115615" cy="126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47248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Расходы</a:t>
            </a:r>
            <a:r>
              <a:rPr lang="en-US" b="1" dirty="0"/>
              <a:t>,</a:t>
            </a:r>
            <a:r>
              <a:rPr lang="ru-RU" b="1" dirty="0"/>
              <a:t> планируемые для организации проекта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341512"/>
              </p:ext>
            </p:extLst>
          </p:nvPr>
        </p:nvGraphicFramePr>
        <p:xfrm>
          <a:off x="467544" y="758658"/>
          <a:ext cx="8496944" cy="9547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2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2757">
                  <a:extLst>
                    <a:ext uri="{9D8B030D-6E8A-4147-A177-3AD203B41FA5}">
                      <a16:colId xmlns:a16="http://schemas.microsoft.com/office/drawing/2014/main" val="3667850956"/>
                    </a:ext>
                  </a:extLst>
                </a:gridCol>
                <a:gridCol w="1492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37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4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807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Цена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Стоимость</a:t>
                      </a:r>
                      <a:endParaRPr lang="ru-RU" sz="1000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2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Аренда помещения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месяцев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360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Косметический ремонт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раз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 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07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Оборудование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Холодильник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</a:t>
                      </a:r>
                      <a:r>
                        <a:rPr lang="en-US" sz="1400" b="1" i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580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единица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20.580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760095" algn="ctr"/>
                        </a:tabLs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Холодильная витрина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24.010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единицы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Денежный ящик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1890 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единица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Онлайн касса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1D2029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26 950 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единица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1D2029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26 950 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1D2029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Камеры видеонаблюдения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spc="15" dirty="0">
                          <a:solidFill>
                            <a:srgbClr val="22222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1 350 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единицы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5400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2994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Компьютер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38 550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единица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38 550 </a:t>
                      </a: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838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Мелкий инвентарь (посуда, уборочный инвентарь, и т.д.)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10770 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единица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16020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5989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Расходные материалы (пакеты, моющие, дезинфицирующие средства)   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2400₽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2400 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5888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1" i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Транспортные расходы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500 ₽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раза в неделю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2000 ₽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8663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Итого:571810 ₽</a:t>
                      </a:r>
                      <a:endParaRPr lang="ru-RU" sz="10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8075">
                <a:tc gridSpan="6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2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Описание предприятия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507288" cy="216024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i="1" dirty="0" smtClean="0"/>
              <a:t>            </a:t>
            </a:r>
            <a:r>
              <a:rPr lang="ru-RU" sz="9600" dirty="0" smtClean="0">
                <a:latin typeface="+mj-lt"/>
              </a:rPr>
              <a:t>Кондитерский </a:t>
            </a:r>
            <a:r>
              <a:rPr lang="ru-RU" sz="9600" dirty="0">
                <a:latin typeface="+mj-lt"/>
              </a:rPr>
              <a:t>магазин «</a:t>
            </a:r>
            <a:r>
              <a:rPr lang="en-US" sz="9600" dirty="0">
                <a:latin typeface="+mj-lt"/>
              </a:rPr>
              <a:t>Me</a:t>
            </a:r>
            <a:r>
              <a:rPr lang="ru-RU" sz="9600" dirty="0" err="1">
                <a:latin typeface="+mj-lt"/>
              </a:rPr>
              <a:t>двежонок</a:t>
            </a:r>
            <a:r>
              <a:rPr lang="ru-RU" sz="9600" dirty="0">
                <a:latin typeface="+mj-lt"/>
              </a:rPr>
              <a:t>»  расположен в арендованном помещении площадью 40 кв. метров, в одноэтажном здании,  в густо населённом районе  города. Рядом около десятка жилых многоэтажных домов, что должно обеспечить достаточно большое количество покупателей. Других кондитерских магазинов в радиусе 1,5 км нет. </a:t>
            </a:r>
          </a:p>
          <a:p>
            <a:pPr marL="0" indent="0">
              <a:buNone/>
            </a:pPr>
            <a:r>
              <a:rPr lang="ru-RU" sz="6200" b="1" i="1" dirty="0" smtClean="0"/>
              <a:t>    </a:t>
            </a:r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038746"/>
            <a:ext cx="7920880" cy="383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0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 предприятия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подведении основных коммуникаций. Тем не менее, потребуется ремонт гостевого зала и фасада здания для создания фирменного стиля кондитерской. Общие расходы на осуществление ремонта составят 430 тыс. руб.</a:t>
            </a:r>
          </a:p>
          <a:p>
            <a:pPr marL="0" indent="0">
              <a:buNone/>
            </a:pPr>
            <a:r>
              <a:rPr lang="ru-RU" dirty="0"/>
              <a:t>Технологический процесс приготовления кондитерских изделий будет зависеть от конкретного рецепта. В целом же, его можно разделить на 5 основных этапов: подготовка продукта к замесу теста, замес теста, выпечка полуфабриката, приготовление крема, оформление изделия. Для оснащения кондитерского цеха потребуется закупить оборудование на сумму 571810 руб. С учетом оборудования для приготовления напитков, кассового оборудования, витрин и мебели для гостевого зала, понадобится 1 043 000 тыс. руб.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8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Ð²Ð¸ÑÑÐ¸Ð½Ð° Ð·Ð°Ð²ÐµÐ´ÐµÐ½Ð¸Ñ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715200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797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ÑÐ°ÑÑÐ¾Ð´Ñ Ð¿ÑÐµÐ´Ð¿ÑÐ¸Ð½Ð¸Ð¼Ð°ÑÐµÐ»Ñ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912768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7563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313</TotalTime>
  <Words>1166</Words>
  <Application>Microsoft Office PowerPoint</Application>
  <PresentationFormat>Экран (4:3)</PresentationFormat>
  <Paragraphs>341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Кондитерский магазин «Медвежонок» </vt:lpstr>
      <vt:lpstr>Общие положения </vt:lpstr>
      <vt:lpstr>Резюме проекта </vt:lpstr>
      <vt:lpstr>Описание продукции </vt:lpstr>
      <vt:lpstr>Расходы, планируемые для организации проекта </vt:lpstr>
      <vt:lpstr>Описание предприятия </vt:lpstr>
      <vt:lpstr>Описание предприятия</vt:lpstr>
      <vt:lpstr>Презентация PowerPoint</vt:lpstr>
      <vt:lpstr>Презентация PowerPoint</vt:lpstr>
      <vt:lpstr>План по маркетингу и объему продаж   </vt:lpstr>
      <vt:lpstr>Ценовая политика </vt:lpstr>
      <vt:lpstr>Анализ рисков     </vt:lpstr>
      <vt:lpstr>   Расчёт потребности в персонале </vt:lpstr>
      <vt:lpstr> Финансовый план</vt:lpstr>
      <vt:lpstr>Постоянные затраты кондитерской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пригласить людей в компанию «Сибирское Здоровье»</dc:title>
  <dc:creator>Админ</dc:creator>
  <cp:lastModifiedBy>Владелец</cp:lastModifiedBy>
  <cp:revision>28</cp:revision>
  <dcterms:created xsi:type="dcterms:W3CDTF">2018-05-30T19:00:22Z</dcterms:created>
  <dcterms:modified xsi:type="dcterms:W3CDTF">2020-05-06T08:04:50Z</dcterms:modified>
</cp:coreProperties>
</file>