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91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E48F-7113-40BF-81CE-AD300529A481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E0A5-5486-49F3-B52C-6568407E4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87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E48F-7113-40BF-81CE-AD300529A481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E0A5-5486-49F3-B52C-6568407E4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24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E48F-7113-40BF-81CE-AD300529A481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E0A5-5486-49F3-B52C-6568407E4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008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E48F-7113-40BF-81CE-AD300529A481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E0A5-5486-49F3-B52C-6568407E4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967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E48F-7113-40BF-81CE-AD300529A481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E0A5-5486-49F3-B52C-6568407E4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859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E48F-7113-40BF-81CE-AD300529A481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E0A5-5486-49F3-B52C-6568407E4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4158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E48F-7113-40BF-81CE-AD300529A481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E0A5-5486-49F3-B52C-6568407E4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057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E48F-7113-40BF-81CE-AD300529A481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E0A5-5486-49F3-B52C-6568407E4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242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E48F-7113-40BF-81CE-AD300529A481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E0A5-5486-49F3-B52C-6568407E4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112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E48F-7113-40BF-81CE-AD300529A481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034E0A5-5486-49F3-B52C-6568407E4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51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E48F-7113-40BF-81CE-AD300529A481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E0A5-5486-49F3-B52C-6568407E4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1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E48F-7113-40BF-81CE-AD300529A481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E0A5-5486-49F3-B52C-6568407E4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084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E48F-7113-40BF-81CE-AD300529A481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E0A5-5486-49F3-B52C-6568407E4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494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E48F-7113-40BF-81CE-AD300529A481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E0A5-5486-49F3-B52C-6568407E4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85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E48F-7113-40BF-81CE-AD300529A481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E0A5-5486-49F3-B52C-6568407E4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617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E48F-7113-40BF-81CE-AD300529A481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E0A5-5486-49F3-B52C-6568407E4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064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E48F-7113-40BF-81CE-AD300529A481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E0A5-5486-49F3-B52C-6568407E4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264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68CE48F-7113-40BF-81CE-AD300529A481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034E0A5-5486-49F3-B52C-6568407E4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206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2" Target="../media/image10.jpeg" Type="http://schemas.openxmlformats.org/officeDocument/2006/relationships/image"/><Relationship Id="rId1" Target="../slideLayouts/slideLayout9.xml" Type="http://schemas.openxmlformats.org/officeDocument/2006/relationships/slideLayout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9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9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9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9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9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2" Target="../media/image8.jpeg" Type="http://schemas.openxmlformats.org/officeDocument/2006/relationships/image"/><Relationship Id="rId1" Target="../slideLayouts/slideLayout9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2" Target="../media/image9.jpeg" Type="http://schemas.openxmlformats.org/officeDocument/2006/relationships/image"/><Relationship Id="rId1" Target="../slideLayouts/slideLayout9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0981" y="170700"/>
            <a:ext cx="9887947" cy="117140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общеобразовательное учреждение «Константиновская школа»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Симферопольского района Республики Крым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95716" y="1592827"/>
            <a:ext cx="8951551" cy="5265174"/>
          </a:xfrm>
        </p:spPr>
        <p:txBody>
          <a:bodyPr>
            <a:normAutofit/>
          </a:bodyPr>
          <a:lstStyle/>
          <a:p>
            <a:pPr algn="ctr"/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досуга подростков в условиях сельской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местности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педагог-психолог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Ключко Е.С.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 г.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49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724" y="323272"/>
            <a:ext cx="6111958" cy="6022109"/>
          </a:xfrm>
        </p:spPr>
        <p:txBody>
          <a:bodyPr>
            <a:noAutofit/>
          </a:bodyPr>
          <a:lstStyle/>
          <a:p>
            <a:r>
              <a:rPr lang="ru-RU" sz="1600" dirty="0"/>
              <a:t>Воспитательная система социальной ориентации учащихся школы выполняет следующие функции:</a:t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1) Развивающую, направленную на стимулирование положительных изменений в личности ребёнка и педагога, поддержку процессов развития способностей детей, подростков и взрослых.</a:t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2) Интегрирующую, способствующую объединить в одно целое все воспитательные воздействия.</a:t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3) Защитную, направленную на повышение уровня социальной защищённости учащихся и педагогов, нейтрализацию влияния негативных факторов окружающей среды на личность ребёнка и процесс его развития.</a:t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4) Регулирующую, предполагающую создание условий в школе для компенсации недостаточного участия семьи и социума в обеспечении жизнедеятельности ребёнка, раскрытие и развитие его склонностей и способностей.</a:t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5) Корректирующую, которая заключается в осуществлении педагогически целесообразной коррекции поведения и общения школьника с целью уменьшения силы негативного влияния на формирование его личности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/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4682" y="1288472"/>
            <a:ext cx="4104955" cy="3823855"/>
          </a:xfrm>
          <a:prstGeom prst="rect">
            <a:avLst/>
          </a:prstGeo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 flipV="1">
            <a:off x="1482724" y="6511635"/>
            <a:ext cx="5426158" cy="452581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103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724" y="932873"/>
            <a:ext cx="4225349" cy="2798618"/>
          </a:xfrm>
        </p:spPr>
        <p:txBody>
          <a:bodyPr>
            <a:normAutofit fontScale="90000"/>
          </a:bodyPr>
          <a:lstStyle/>
          <a:p>
            <a:r>
              <a:rPr lang="ru-RU" dirty="0"/>
              <a:t>. Каким видом деятельности Вы предпочитаете заниматься в свободное время?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705" r="2705"/>
          <a:stretch>
            <a:fillRect/>
          </a:stretch>
        </p:blipFill>
        <p:spPr>
          <a:xfrm>
            <a:off x="6003637" y="235694"/>
            <a:ext cx="5989061" cy="6927106"/>
          </a:xfrm>
          <a:prstGeom prst="rect">
            <a:avLst/>
          </a:prstGeo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724" y="6788726"/>
            <a:ext cx="5426158" cy="37407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16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43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Организация досуга подростков в условиях сельской местности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70650" y="2438399"/>
            <a:ext cx="631809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47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724" y="110836"/>
            <a:ext cx="5426158" cy="6169891"/>
          </a:xfrm>
        </p:spPr>
        <p:txBody>
          <a:bodyPr/>
          <a:lstStyle/>
          <a:p>
            <a:r>
              <a:rPr lang="ru-RU" dirty="0"/>
              <a:t>Усилия педагогов, в том числе и социальных, должны быть направлены на то, чтобы научить детей стремиться к богатой, разнообразной и свободной культуре, которая существует не только для того, чтобы познавать её, но и, прежде всего, для воспитания и совершенствования себя в ней. Она - идеальное средство для развития и самовыражения личности.</a:t>
            </a: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0843" r="20843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 flipV="1">
            <a:off x="1482724" y="6475152"/>
            <a:ext cx="5426158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740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3118" y="914400"/>
            <a:ext cx="6391564" cy="5394037"/>
          </a:xfrm>
        </p:spPr>
        <p:txBody>
          <a:bodyPr>
            <a:normAutofit/>
          </a:bodyPr>
          <a:lstStyle/>
          <a:p>
            <a:r>
              <a:rPr lang="ru-RU" sz="2000" dirty="0"/>
              <a:t>Досуг как созерцание, связанное с высоким уровнем культуры и интеллекта; это состояние ума и души. В этой концепции досуг обычно рассматривается с точки зрения эффективности, с какой человек делает что-либо.</a:t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Досуг как деятельность - обычно характеризуется как деятельность не связанная с работой. Это определение досуга включает ценности самореализации.</a:t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Досуг как свободное время, время выбора. Это время может быть использовано различным образом, причем оно может быть использовано для деятельности связанной с работой или не связанной с ней. Досуг рассматривается как время, когда человек занимается тем, что не является его обязанностью.</a:t>
            </a: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31160" r="31160"/>
          <a:stretch>
            <a:fillRect/>
          </a:stretch>
        </p:blipFill>
        <p:spPr>
          <a:xfrm>
            <a:off x="7714755" y="1246908"/>
            <a:ext cx="3830700" cy="5338037"/>
          </a:xfrm>
          <a:prstGeom prst="rect">
            <a:avLst/>
          </a:prstGeo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 flipV="1">
            <a:off x="1482724" y="6714835"/>
            <a:ext cx="5056621" cy="143163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995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724" y="83127"/>
            <a:ext cx="5426158" cy="2318328"/>
          </a:xfrm>
        </p:spPr>
        <p:txBody>
          <a:bodyPr>
            <a:normAutofit/>
          </a:bodyPr>
          <a:lstStyle/>
          <a:p>
            <a:r>
              <a:rPr lang="ru-RU" sz="2000" dirty="0"/>
              <a:t>Досуг для подростков – это сфера, в которой, выступая в новых ролях, отличных от семейных и школьных, они особенно остро и полнокровно раскрывают свои естественные потребности в свободе и независимости, активной деятельности и самовыражении.</a:t>
            </a:r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6076" r="26076"/>
          <a:stretch>
            <a:fillRect/>
          </a:stretch>
        </p:blipFill>
        <p:spPr>
          <a:xfrm>
            <a:off x="7462982" y="230909"/>
            <a:ext cx="4549490" cy="6339663"/>
          </a:xfrm>
          <a:prstGeom prst="rect">
            <a:avLst/>
          </a:prstGeo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27200" y="2558473"/>
            <a:ext cx="5735782" cy="4110182"/>
          </a:xfrm>
        </p:spPr>
        <p:txBody>
          <a:bodyPr/>
          <a:lstStyle/>
          <a:p>
            <a:r>
              <a:rPr lang="ru-RU" dirty="0"/>
              <a:t>Реальный досуг никогда не находится в разрыве как с самой личностью, так и с обществом. Наоборот, это состояние деятельности, создание свободы из необходимых повседневных дел, время для отдыха, </a:t>
            </a:r>
            <a:r>
              <a:rPr lang="ru-RU" dirty="0" err="1"/>
              <a:t>самоактуализации</a:t>
            </a:r>
            <a:r>
              <a:rPr lang="ru-RU" dirty="0"/>
              <a:t>, развлечения.</a:t>
            </a:r>
          </a:p>
          <a:p>
            <a:endParaRPr lang="ru-RU" dirty="0"/>
          </a:p>
          <a:p>
            <a:r>
              <a:rPr lang="ru-RU" dirty="0"/>
              <a:t>Мнимый досуг - это, прежде всего насилие, либо над собой, либо над обществом, и как результат разрушение себя и общества. Мнимый досуг, обусловлен, неумением проводить свое время, это бесцельное времяпрепровождение, приводящее к асоциальным поступкам.</a:t>
            </a:r>
          </a:p>
        </p:txBody>
      </p:sp>
    </p:spTree>
    <p:extLst>
      <p:ext uri="{BB962C8B-B14F-4D97-AF65-F5344CB8AC3E}">
        <p14:creationId xmlns:p14="http://schemas.microsoft.com/office/powerpoint/2010/main" val="66013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6508" y="1"/>
            <a:ext cx="6308435" cy="2032000"/>
          </a:xfrm>
        </p:spPr>
        <p:txBody>
          <a:bodyPr>
            <a:normAutofit/>
          </a:bodyPr>
          <a:lstStyle/>
          <a:p>
            <a:r>
              <a:rPr lang="ru-RU" sz="2000" dirty="0"/>
              <a:t>На сегодняшний день проблема досуга подростков стоит очень остро. Зачастую детям просто нечем себя занять. Наивно было бы думать, что, построив достаточное количество кафе, дискотек решается подростковые проблемы.</a:t>
            </a: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5822" r="25822"/>
          <a:stretch>
            <a:fillRect/>
          </a:stretch>
        </p:blipFill>
        <p:spPr>
          <a:xfrm>
            <a:off x="8451270" y="1016001"/>
            <a:ext cx="3281362" cy="4572000"/>
          </a:xfrm>
          <a:prstGeom prst="rect">
            <a:avLst/>
          </a:prstGeo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62545" y="2032001"/>
            <a:ext cx="6502399" cy="4710544"/>
          </a:xfrm>
        </p:spPr>
        <p:txBody>
          <a:bodyPr/>
          <a:lstStyle/>
          <a:p>
            <a:r>
              <a:rPr lang="ru-RU" dirty="0"/>
              <a:t>Пагубно влияют на детей жестокие сцены, постоянно демонстрируемые по телевидению. Необходимо обратить внимание на непрерывный поток грубости и жестокости в современных мультфильмах для детей. Демонстрация насилия на телеэкранах ведёт к агрессивному поведению детей, смотревших эти программы. Агрессия может быть инструментальная и враждебная. </a:t>
            </a:r>
          </a:p>
        </p:txBody>
      </p:sp>
    </p:spTree>
    <p:extLst>
      <p:ext uri="{BB962C8B-B14F-4D97-AF65-F5344CB8AC3E}">
        <p14:creationId xmlns:p14="http://schemas.microsoft.com/office/powerpoint/2010/main" val="296159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200" y="785091"/>
            <a:ext cx="5597236" cy="997527"/>
          </a:xfrm>
        </p:spPr>
        <p:txBody>
          <a:bodyPr/>
          <a:lstStyle/>
          <a:p>
            <a:r>
              <a:rPr lang="ru-RU" dirty="0"/>
              <a:t>Бесконтрольный просмотр телевидения приводит к:</a:t>
            </a:r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9842" r="29842"/>
          <a:stretch>
            <a:fillRect/>
          </a:stretch>
        </p:blipFill>
        <p:spPr>
          <a:xfrm>
            <a:off x="7677809" y="1006764"/>
            <a:ext cx="3280974" cy="4572000"/>
          </a:xfrm>
          <a:prstGeom prst="rect">
            <a:avLst/>
          </a:prstGeo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723" y="2327564"/>
            <a:ext cx="5712403" cy="2835563"/>
          </a:xfrm>
        </p:spPr>
        <p:txBody>
          <a:bodyPr/>
          <a:lstStyle/>
          <a:p>
            <a:r>
              <a:rPr lang="ru-RU" dirty="0"/>
              <a:t>1. Информационной перегрузке , а как следствие, к переутомлению, вызывая информационный стресс.</a:t>
            </a:r>
          </a:p>
          <a:p>
            <a:endParaRPr lang="ru-RU" dirty="0"/>
          </a:p>
          <a:p>
            <a:r>
              <a:rPr lang="ru-RU" dirty="0"/>
              <a:t>2. Криминальным последствиям (через подражание героям экрана)</a:t>
            </a:r>
          </a:p>
          <a:p>
            <a:endParaRPr lang="ru-RU" dirty="0"/>
          </a:p>
          <a:p>
            <a:r>
              <a:rPr lang="ru-RU" dirty="0"/>
              <a:t>3. Вызывает наркотизирующий эффект (забирает энергию и силу, необходимую для каких-либо дел)</a:t>
            </a:r>
          </a:p>
        </p:txBody>
      </p:sp>
    </p:spTree>
    <p:extLst>
      <p:ext uri="{BB962C8B-B14F-4D97-AF65-F5344CB8AC3E}">
        <p14:creationId xmlns:p14="http://schemas.microsoft.com/office/powerpoint/2010/main" val="351993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723" y="443345"/>
            <a:ext cx="6663749" cy="2475346"/>
          </a:xfrm>
        </p:spPr>
        <p:txBody>
          <a:bodyPr>
            <a:normAutofit/>
          </a:bodyPr>
          <a:lstStyle/>
          <a:p>
            <a:r>
              <a:rPr lang="ru-RU" sz="2000" dirty="0"/>
              <a:t>Опираясь на широкий спектр взглядов отечественных и зарубежных исследователей на содержание досуга и структуру деятельности в нём, на глубокий и длительный анализ существующих в структуре содержания свободного времени видов деятельности, которые имеют своё специфическое и конкретное наполнение, целесообразно выделить следующие виды деятельности:</a:t>
            </a: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7521" r="27521"/>
          <a:stretch>
            <a:fillRect/>
          </a:stretch>
        </p:blipFill>
        <p:spPr>
          <a:xfrm>
            <a:off x="8507413" y="914400"/>
            <a:ext cx="3000375" cy="5005388"/>
          </a:xfrm>
          <a:prstGeom prst="rect">
            <a:avLst/>
          </a:prstGeo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92218" y="3057236"/>
            <a:ext cx="5754254" cy="330661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- 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Образовательная;</a:t>
            </a:r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- 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Культурно – досуговая;</a:t>
            </a:r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- 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Трудовая;</a:t>
            </a:r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- 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Спортивно – рекреативная;</a:t>
            </a:r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- 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Научно – исследовательская;</a:t>
            </a:r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- 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Коммуникативная;</a:t>
            </a:r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- 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Игровая</a:t>
            </a:r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Следует отметить, что большинство зарубежных и отечественных учёных в структуре деятельности каждого индивида выделяют 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 основных вида: 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учёба, труд, игра, общение</a:t>
            </a:r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059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724" y="387927"/>
            <a:ext cx="6026440" cy="2161309"/>
          </a:xfrm>
        </p:spPr>
        <p:txBody>
          <a:bodyPr>
            <a:normAutofit fontScale="90000"/>
          </a:bodyPr>
          <a:lstStyle/>
          <a:p>
            <a:r>
              <a:rPr lang="ru-RU" sz="2000" dirty="0"/>
              <a:t>Дискотека способна синтезировать в себе самые разные виды художественного творчества, любительского увлечения. Впитывая в себя веяние нового времени, она создаёт прекрасные возможности для проявления творческой активности, расширения различных познаний и интересов.</a:t>
            </a: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4115" r="14115"/>
          <a:stretch>
            <a:fillRect/>
          </a:stretch>
        </p:blipFill>
        <p:spPr>
          <a:xfrm>
            <a:off x="8397875" y="941388"/>
            <a:ext cx="3281363" cy="4572000"/>
          </a:xfrm>
          <a:prstGeom prst="rect">
            <a:avLst/>
          </a:prstGeo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723" y="2632364"/>
            <a:ext cx="6820767" cy="3297381"/>
          </a:xfrm>
        </p:spPr>
        <p:txBody>
          <a:bodyPr/>
          <a:lstStyle/>
          <a:p>
            <a:r>
              <a:rPr lang="ru-RU" dirty="0"/>
              <a:t>Большую роль в свете рассматриваемой проблемы играют библиотеки как учреждения, осуществляющие информационно-просветительскую деятельность по формированию у подрастающего поколения правовой культуры, негативного личностного отношения к совершению противоправных действий.</a:t>
            </a:r>
          </a:p>
        </p:txBody>
      </p:sp>
    </p:spTree>
    <p:extLst>
      <p:ext uri="{BB962C8B-B14F-4D97-AF65-F5344CB8AC3E}">
        <p14:creationId xmlns:p14="http://schemas.microsoft.com/office/powerpoint/2010/main" val="357490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34</TotalTime>
  <Words>515</Words>
  <Application>Microsoft Office PowerPoint</Application>
  <PresentationFormat>Произвольный</PresentationFormat>
  <Paragraphs>36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Параллакс</vt:lpstr>
      <vt:lpstr>Муниципальное бюджетное общеобразовательное учреждение «Константиновская школа»  Симферопольского района Республики Крым</vt:lpstr>
      <vt:lpstr>Организация досуга подростков в условиях сельской местности</vt:lpstr>
      <vt:lpstr>Усилия педагогов, в том числе и социальных, должны быть направлены на то, чтобы научить детей стремиться к богатой, разнообразной и свободной культуре, которая существует не только для того, чтобы познавать её, но и, прежде всего, для воспитания и совершенствования себя в ней. Она - идеальное средство для развития и самовыражения личности.</vt:lpstr>
      <vt:lpstr>Досуг как созерцание, связанное с высоким уровнем культуры и интеллекта; это состояние ума и души. В этой концепции досуг обычно рассматривается с точки зрения эффективности, с какой человек делает что-либо.  Досуг как деятельность - обычно характеризуется как деятельность не связанная с работой. Это определение досуга включает ценности самореализации.  Досуг как свободное время, время выбора. Это время может быть использовано различным образом, причем оно может быть использовано для деятельности связанной с работой или не связанной с ней. Досуг рассматривается как время, когда человек занимается тем, что не является его обязанностью.</vt:lpstr>
      <vt:lpstr>Досуг для подростков – это сфера, в которой, выступая в новых ролях, отличных от семейных и школьных, они особенно остро и полнокровно раскрывают свои естественные потребности в свободе и независимости, активной деятельности и самовыражении.</vt:lpstr>
      <vt:lpstr>На сегодняшний день проблема досуга подростков стоит очень остро. Зачастую детям просто нечем себя занять. Наивно было бы думать, что, построив достаточное количество кафе, дискотек решается подростковые проблемы.</vt:lpstr>
      <vt:lpstr>Бесконтрольный просмотр телевидения приводит к:</vt:lpstr>
      <vt:lpstr>Опираясь на широкий спектр взглядов отечественных и зарубежных исследователей на содержание досуга и структуру деятельности в нём, на глубокий и длительный анализ существующих в структуре содержания свободного времени видов деятельности, которые имеют своё специфическое и конкретное наполнение, целесообразно выделить следующие виды деятельности:</vt:lpstr>
      <vt:lpstr>Дискотека способна синтезировать в себе самые разные виды художественного творчества, любительского увлечения. Впитывая в себя веяние нового времени, она создаёт прекрасные возможности для проявления творческой активности, расширения различных познаний и интересов.</vt:lpstr>
      <vt:lpstr>Воспитательная система социальной ориентации учащихся школы выполняет следующие функции:  1) Развивающую, направленную на стимулирование положительных изменений в личности ребёнка и педагога, поддержку процессов развития способностей детей, подростков и взрослых.  2) Интегрирующую, способствующую объединить в одно целое все воспитательные воздействия.  3) Защитную, направленную на повышение уровня социальной защищённости учащихся и педагогов, нейтрализацию влияния негативных факторов окружающей среды на личность ребёнка и процесс его развития.  4) Регулирующую, предполагающую создание условий в школе для компенсации недостаточного участия семьи и социума в обеспечении жизнедеятельности ребёнка, раскрытие и развитие его склонностей и способностей.  5) Корректирующую, которая заключается в осуществлении педагогически целесообразной коррекции поведения и общения школьника с целью уменьшения силы негативного влияния на формирование его личности</vt:lpstr>
      <vt:lpstr>. Каким видом деятельности Вы предпочитаете заниматься в свободное время?  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Afize</cp:lastModifiedBy>
  <cp:revision>5</cp:revision>
  <dcterms:created xsi:type="dcterms:W3CDTF">2020-02-01T11:14:17Z</dcterms:created>
  <dcterms:modified xsi:type="dcterms:W3CDTF">2020-02-03T07:27:13Z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633619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S8.2.3</vt:lpwstr>
  </property>
</Properties>
</file>