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3" r:id="rId7"/>
    <p:sldId id="261" r:id="rId8"/>
    <p:sldId id="265" r:id="rId9"/>
    <p:sldId id="264" r:id="rId10"/>
    <p:sldId id="262" r:id="rId11"/>
    <p:sldId id="266" r:id="rId12"/>
    <p:sldId id="268"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AF17BF-6C11-4120-93BA-74E62009C84B}" type="datetimeFigureOut">
              <a:rPr lang="ru-RU" smtClean="0"/>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92260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AF17BF-6C11-4120-93BA-74E62009C84B}" type="datetimeFigureOut">
              <a:rPr lang="ru-RU" smtClean="0"/>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420680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AF17BF-6C11-4120-93BA-74E62009C84B}" type="datetimeFigureOut">
              <a:rPr lang="ru-RU" smtClean="0"/>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20178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AF17BF-6C11-4120-93BA-74E62009C84B}" type="datetimeFigureOut">
              <a:rPr lang="ru-RU" smtClean="0"/>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262798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AF17BF-6C11-4120-93BA-74E62009C84B}" type="datetimeFigureOut">
              <a:rPr lang="ru-RU" smtClean="0"/>
              <a:t>23.07.2022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65506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AF17BF-6C11-4120-93BA-74E62009C84B}" type="datetimeFigureOut">
              <a:rPr lang="ru-RU" smtClean="0"/>
              <a:t>23.07.2022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281101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AF17BF-6C11-4120-93BA-74E62009C84B}" type="datetimeFigureOut">
              <a:rPr lang="ru-RU" smtClean="0"/>
              <a:t>23.07.2022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125701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AF17BF-6C11-4120-93BA-74E62009C84B}" type="datetimeFigureOut">
              <a:rPr lang="ru-RU" smtClean="0"/>
              <a:t>23.07.2022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363393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AF17BF-6C11-4120-93BA-74E62009C84B}" type="datetimeFigureOut">
              <a:rPr lang="ru-RU" smtClean="0"/>
              <a:t>23.07.2022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27391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AF17BF-6C11-4120-93BA-74E62009C84B}" type="datetimeFigureOut">
              <a:rPr lang="ru-RU" smtClean="0"/>
              <a:t>23.07.2022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42288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AF17BF-6C11-4120-93BA-74E62009C84B}" type="datetimeFigureOut">
              <a:rPr lang="ru-RU" smtClean="0"/>
              <a:t>23.07.2022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6A8E21-1E06-4FCD-95DD-511CAADFBF76}" type="slidenum">
              <a:rPr lang="ru-RU" smtClean="0"/>
              <a:t>‹#›</a:t>
            </a:fld>
            <a:endParaRPr lang="ru-RU"/>
          </a:p>
        </p:txBody>
      </p:sp>
    </p:spTree>
    <p:extLst>
      <p:ext uri="{BB962C8B-B14F-4D97-AF65-F5344CB8AC3E}">
        <p14:creationId xmlns:p14="http://schemas.microsoft.com/office/powerpoint/2010/main" val="296891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F17BF-6C11-4120-93BA-74E62009C84B}" type="datetimeFigureOut">
              <a:rPr lang="ru-RU" smtClean="0"/>
              <a:t>23.07.2022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A8E21-1E06-4FCD-95DD-511CAADFBF76}" type="slidenum">
              <a:rPr lang="ru-RU" smtClean="0"/>
              <a:t>‹#›</a:t>
            </a:fld>
            <a:endParaRPr lang="ru-RU"/>
          </a:p>
        </p:txBody>
      </p:sp>
    </p:spTree>
    <p:extLst>
      <p:ext uri="{BB962C8B-B14F-4D97-AF65-F5344CB8AC3E}">
        <p14:creationId xmlns:p14="http://schemas.microsoft.com/office/powerpoint/2010/main" val="1881995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rot="20546446">
            <a:off x="16806" y="1333805"/>
            <a:ext cx="9085584" cy="1015663"/>
          </a:xfrm>
          <a:prstGeom prst="rect">
            <a:avLst/>
          </a:prstGeom>
        </p:spPr>
        <p:txBody>
          <a:bodyPr wrap="square">
            <a:spAutoFit/>
          </a:bodyPr>
          <a:lstStyle/>
          <a:p>
            <a:pPr algn="ctr"/>
            <a:r>
              <a:rPr lang="ru-RU" sz="6000" b="1" i="1" dirty="0" smtClean="0">
                <a:solidFill>
                  <a:srgbClr val="C00000"/>
                </a:solidFill>
                <a:latin typeface="Monotype Corsiva" panose="03010101010201010101" pitchFamily="66" charset="0"/>
              </a:rPr>
              <a:t>Лето ходит по тропинкам! </a:t>
            </a:r>
            <a:endParaRPr lang="ru-RU" sz="6000" b="1" i="1" dirty="0">
              <a:solidFill>
                <a:srgbClr val="C00000"/>
              </a:solidFill>
              <a:latin typeface="Monotype Corsiva" panose="03010101010201010101" pitchFamily="66" charset="0"/>
            </a:endParaRPr>
          </a:p>
        </p:txBody>
      </p:sp>
      <p:sp>
        <p:nvSpPr>
          <p:cNvPr id="5" name="Прямоугольник 4"/>
          <p:cNvSpPr/>
          <p:nvPr/>
        </p:nvSpPr>
        <p:spPr>
          <a:xfrm rot="20592360">
            <a:off x="238541" y="3305587"/>
            <a:ext cx="8516661" cy="1107996"/>
          </a:xfrm>
          <a:prstGeom prst="rect">
            <a:avLst/>
          </a:prstGeom>
        </p:spPr>
        <p:txBody>
          <a:bodyPr wrap="square">
            <a:spAutoFit/>
          </a:bodyPr>
          <a:lstStyle/>
          <a:p>
            <a:pPr algn="ctr"/>
            <a:r>
              <a:rPr lang="ru-RU" sz="4800" b="1" i="1" dirty="0" smtClean="0">
                <a:solidFill>
                  <a:srgbClr val="C00000"/>
                </a:solidFill>
              </a:rPr>
              <a:t> </a:t>
            </a:r>
            <a:r>
              <a:rPr lang="ru-RU" sz="6600" b="1" i="1" dirty="0" smtClean="0">
                <a:solidFill>
                  <a:srgbClr val="C00000"/>
                </a:solidFill>
              </a:rPr>
              <a:t>«Дорожка здоровья»</a:t>
            </a:r>
            <a:endParaRPr lang="ru-RU" sz="6600" b="1" i="1" dirty="0">
              <a:solidFill>
                <a:srgbClr val="C00000"/>
              </a:solidFill>
            </a:endParaRPr>
          </a:p>
        </p:txBody>
      </p:sp>
      <p:sp>
        <p:nvSpPr>
          <p:cNvPr id="6" name="Прямоугольник 5"/>
          <p:cNvSpPr/>
          <p:nvPr/>
        </p:nvSpPr>
        <p:spPr>
          <a:xfrm rot="20737271">
            <a:off x="3163830" y="2325949"/>
            <a:ext cx="2168824" cy="1015663"/>
          </a:xfrm>
          <a:prstGeom prst="rect">
            <a:avLst/>
          </a:prstGeom>
        </p:spPr>
        <p:txBody>
          <a:bodyPr wrap="square">
            <a:spAutoFit/>
          </a:bodyPr>
          <a:lstStyle/>
          <a:p>
            <a:pPr algn="ctr"/>
            <a:r>
              <a:rPr lang="ru-RU" sz="6000" b="1" i="1" dirty="0" smtClean="0">
                <a:solidFill>
                  <a:srgbClr val="C00000"/>
                </a:solidFill>
                <a:latin typeface="Monotype Corsiva" panose="03010101010201010101" pitchFamily="66" charset="0"/>
              </a:rPr>
              <a:t>или</a:t>
            </a:r>
            <a:endParaRPr lang="ru-RU" sz="6000" b="1" i="1" dirty="0">
              <a:solidFill>
                <a:srgbClr val="C00000"/>
              </a:solidFill>
              <a:latin typeface="Monotype Corsiva" panose="03010101010201010101" pitchFamily="66" charset="0"/>
            </a:endParaRPr>
          </a:p>
        </p:txBody>
      </p:sp>
    </p:spTree>
    <p:extLst>
      <p:ext uri="{BB962C8B-B14F-4D97-AF65-F5344CB8AC3E}">
        <p14:creationId xmlns:p14="http://schemas.microsoft.com/office/powerpoint/2010/main" val="137910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7089"/>
            <a:ext cx="7128792" cy="4197458"/>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736" y="476672"/>
            <a:ext cx="5400600" cy="1077218"/>
          </a:xfrm>
          <a:prstGeom prst="rect">
            <a:avLst/>
          </a:prstGeom>
        </p:spPr>
        <p:txBody>
          <a:bodyPr wrap="square">
            <a:spAutoFit/>
          </a:bodyPr>
          <a:lstStyle/>
          <a:p>
            <a:r>
              <a:rPr lang="ru-RU" sz="3200" b="1" dirty="0" smtClean="0">
                <a:latin typeface="Monotype Corsiva" panose="03010101010201010101" pitchFamily="66" charset="0"/>
              </a:rPr>
              <a:t>Камни очень ждут ребят,</a:t>
            </a:r>
          </a:p>
          <a:p>
            <a:r>
              <a:rPr lang="ru-RU" sz="3200" b="1" dirty="0" smtClean="0">
                <a:latin typeface="Monotype Corsiva" panose="03010101010201010101" pitchFamily="66" charset="0"/>
              </a:rPr>
              <a:t>Походить там каждый рад!</a:t>
            </a:r>
            <a:endParaRPr lang="ru-RU" sz="3200" b="1" dirty="0">
              <a:latin typeface="Monotype Corsiva" panose="03010101010201010101" pitchFamily="66" charset="0"/>
            </a:endParaRPr>
          </a:p>
        </p:txBody>
      </p:sp>
    </p:spTree>
    <p:extLst>
      <p:ext uri="{BB962C8B-B14F-4D97-AF65-F5344CB8AC3E}">
        <p14:creationId xmlns:p14="http://schemas.microsoft.com/office/powerpoint/2010/main" val="144542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2"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69" y="404664"/>
            <a:ext cx="4149478" cy="5904656"/>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990" y="3800811"/>
            <a:ext cx="4206940" cy="1584176"/>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932040" y="980728"/>
            <a:ext cx="4032448" cy="1815882"/>
          </a:xfrm>
          <a:prstGeom prst="rect">
            <a:avLst/>
          </a:prstGeom>
        </p:spPr>
        <p:txBody>
          <a:bodyPr wrap="square">
            <a:spAutoFit/>
          </a:bodyPr>
          <a:lstStyle/>
          <a:p>
            <a:r>
              <a:rPr lang="ru-RU" sz="2800" b="1" dirty="0" smtClean="0">
                <a:latin typeface="Monotype Corsiva" panose="03010101010201010101" pitchFamily="66" charset="0"/>
              </a:rPr>
              <a:t>Ну  давай еще немножко</a:t>
            </a:r>
          </a:p>
          <a:p>
            <a:r>
              <a:rPr lang="ru-RU" sz="2800" b="1" dirty="0" smtClean="0">
                <a:latin typeface="Monotype Corsiva" panose="03010101010201010101" pitchFamily="66" charset="0"/>
              </a:rPr>
              <a:t>Разомнем свои мы ножки.</a:t>
            </a:r>
          </a:p>
          <a:p>
            <a:r>
              <a:rPr lang="ru-RU" sz="2800" b="1" dirty="0" smtClean="0">
                <a:latin typeface="Monotype Corsiva" panose="03010101010201010101" pitchFamily="66" charset="0"/>
              </a:rPr>
              <a:t>Чтоб здоровыми остаться,</a:t>
            </a:r>
          </a:p>
          <a:p>
            <a:r>
              <a:rPr lang="ru-RU" sz="2800" b="1" dirty="0" smtClean="0">
                <a:latin typeface="Monotype Corsiva" panose="03010101010201010101" pitchFamily="66" charset="0"/>
              </a:rPr>
              <a:t>Надо с детства закаляться!</a:t>
            </a:r>
            <a:endParaRPr lang="ru-RU" sz="2800" b="1" dirty="0">
              <a:latin typeface="Monotype Corsiva" panose="03010101010201010101" pitchFamily="66" charset="0"/>
            </a:endParaRPr>
          </a:p>
        </p:txBody>
      </p:sp>
    </p:spTree>
    <p:extLst>
      <p:ext uri="{BB962C8B-B14F-4D97-AF65-F5344CB8AC3E}">
        <p14:creationId xmlns:p14="http://schemas.microsoft.com/office/powerpoint/2010/main" val="319534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8"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sp>
        <p:nvSpPr>
          <p:cNvPr id="4" name="Прямоугольник 3"/>
          <p:cNvSpPr/>
          <p:nvPr/>
        </p:nvSpPr>
        <p:spPr>
          <a:xfrm>
            <a:off x="1835696" y="188640"/>
            <a:ext cx="6857938" cy="1938992"/>
          </a:xfrm>
          <a:prstGeom prst="rect">
            <a:avLst/>
          </a:prstGeom>
          <a:ln w="28575">
            <a:solidFill>
              <a:schemeClr val="tx2">
                <a:lumMod val="60000"/>
                <a:lumOff val="40000"/>
              </a:schemeClr>
            </a:solidFill>
          </a:ln>
        </p:spPr>
        <p:txBody>
          <a:bodyPr wrap="square">
            <a:spAutoFit/>
          </a:bodyPr>
          <a:lstStyle/>
          <a:p>
            <a:pPr algn="just"/>
            <a:r>
              <a:rPr lang="ru-RU" sz="2400" b="1" dirty="0" smtClean="0">
                <a:latin typeface="Monotype Corsiva" panose="03010101010201010101" pitchFamily="66" charset="0"/>
              </a:rPr>
              <a:t>Создание оптимальной двигательной среды с использованием природных факторов и нестандартного оборудования, способствует сохранению и укреплению физического, психического и социального здоровья дошкольников.</a:t>
            </a:r>
            <a:endParaRPr lang="ru-RU" sz="2400" b="1" dirty="0">
              <a:latin typeface="Monotype Corsiva" panose="03010101010201010101" pitchFamily="66"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1661">
            <a:off x="266423" y="3599303"/>
            <a:ext cx="1977349" cy="2636465"/>
          </a:xfrm>
          <a:prstGeom prst="rect">
            <a:avLst/>
          </a:prstGeom>
          <a:noFill/>
          <a:ln w="3810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462" y="3933056"/>
            <a:ext cx="2447782" cy="2636465"/>
          </a:xfrm>
          <a:prstGeom prst="rect">
            <a:avLst/>
          </a:prstGeom>
          <a:noFill/>
          <a:ln w="3810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5903">
            <a:off x="7044701" y="3583557"/>
            <a:ext cx="1590675" cy="3048000"/>
          </a:xfrm>
          <a:prstGeom prst="rect">
            <a:avLst/>
          </a:prstGeom>
          <a:noFill/>
          <a:ln w="3810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71971">
            <a:off x="4428208" y="4053921"/>
            <a:ext cx="2457103" cy="2219319"/>
          </a:xfrm>
          <a:prstGeom prst="rect">
            <a:avLst/>
          </a:prstGeom>
          <a:noFill/>
          <a:ln w="3810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2420888"/>
            <a:ext cx="6768752" cy="830997"/>
          </a:xfrm>
          <a:prstGeom prst="rect">
            <a:avLst/>
          </a:prstGeom>
          <a:ln w="38100">
            <a:solidFill>
              <a:srgbClr val="C00000"/>
            </a:solidFill>
          </a:ln>
        </p:spPr>
        <p:txBody>
          <a:bodyPr wrap="square">
            <a:spAutoFit/>
          </a:bodyPr>
          <a:lstStyle/>
          <a:p>
            <a:pPr algn="just">
              <a:spcAft>
                <a:spcPts val="0"/>
              </a:spcAft>
            </a:pPr>
            <a:r>
              <a:rPr lang="ru-RU" sz="2400" b="1" dirty="0" smtClean="0">
                <a:effectLst/>
                <a:latin typeface="Monotype Corsiva"/>
                <a:ea typeface="Times New Roman"/>
              </a:rPr>
              <a:t>А главное, с каким удовольствием наши воспитанники шагают по дорожке, шагают и приобретают здоровье!</a:t>
            </a:r>
            <a:endParaRPr lang="ru-RU" sz="2400" b="1" dirty="0">
              <a:effectLst/>
              <a:latin typeface="Times New Roman"/>
              <a:ea typeface="Times New Roman"/>
            </a:endParaRPr>
          </a:p>
        </p:txBody>
      </p:sp>
    </p:spTree>
    <p:extLst>
      <p:ext uri="{BB962C8B-B14F-4D97-AF65-F5344CB8AC3E}">
        <p14:creationId xmlns:p14="http://schemas.microsoft.com/office/powerpoint/2010/main" val="394584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sp>
        <p:nvSpPr>
          <p:cNvPr id="4" name="Прямоугольник 3"/>
          <p:cNvSpPr/>
          <p:nvPr/>
        </p:nvSpPr>
        <p:spPr>
          <a:xfrm rot="20569310">
            <a:off x="453040" y="1687864"/>
            <a:ext cx="8395531" cy="2585323"/>
          </a:xfrm>
          <a:prstGeom prst="rect">
            <a:avLst/>
          </a:prstGeom>
        </p:spPr>
        <p:txBody>
          <a:bodyPr wrap="square">
            <a:spAutoFit/>
          </a:bodyPr>
          <a:lstStyle/>
          <a:p>
            <a:r>
              <a:rPr lang="ru-RU" sz="5400" b="1" dirty="0" smtClean="0">
                <a:solidFill>
                  <a:srgbClr val="C00000"/>
                </a:solidFill>
                <a:latin typeface="Monotype Corsiva" panose="03010101010201010101" pitchFamily="66" charset="0"/>
              </a:rPr>
              <a:t>Благодарим всех за активное участие и творческий подход к проведенному мероприятию! </a:t>
            </a:r>
            <a:endParaRPr lang="ru-RU" sz="5400" b="1" dirty="0">
              <a:solidFill>
                <a:srgbClr val="C00000"/>
              </a:solidFill>
              <a:latin typeface="Monotype Corsiva" panose="03010101010201010101" pitchFamily="66" charset="0"/>
            </a:endParaRPr>
          </a:p>
        </p:txBody>
      </p:sp>
    </p:spTree>
    <p:extLst>
      <p:ext uri="{BB962C8B-B14F-4D97-AF65-F5344CB8AC3E}">
        <p14:creationId xmlns:p14="http://schemas.microsoft.com/office/powerpoint/2010/main" val="250748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 y="-1"/>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7544" y="1988840"/>
            <a:ext cx="8136904" cy="1754326"/>
          </a:xfrm>
          <a:prstGeom prst="rect">
            <a:avLst/>
          </a:prstGeom>
        </p:spPr>
        <p:txBody>
          <a:bodyPr wrap="square">
            <a:spAutoFit/>
          </a:bodyPr>
          <a:lstStyle/>
          <a:p>
            <a:pPr algn="just"/>
            <a:r>
              <a:rPr lang="ru-RU" b="1" dirty="0" smtClean="0">
                <a:latin typeface="Monotype Corsiva" panose="03010101010201010101" pitchFamily="66" charset="0"/>
                <a:ea typeface="BatangChe" panose="02030609000101010101" pitchFamily="49" charset="-127"/>
                <a:cs typeface="Aharoni" panose="02010803020104030203" pitchFamily="2" charset="-79"/>
              </a:rPr>
              <a:t>В конкурсе приняли активное участие все группы детского сада. Хорошими помощниками воспитателям стали родители воспитанников.</a:t>
            </a:r>
          </a:p>
          <a:p>
            <a:pPr algn="just"/>
            <a:r>
              <a:rPr lang="ru-RU" b="1" dirty="0" smtClean="0">
                <a:latin typeface="Monotype Corsiva" panose="03010101010201010101" pitchFamily="66" charset="0"/>
                <a:ea typeface="BatangChe" panose="02030609000101010101" pitchFamily="49" charset="-127"/>
                <a:cs typeface="Aharoni" panose="02010803020104030203" pitchFamily="2" charset="-79"/>
              </a:rPr>
              <a:t>Каждая группа представила свою «Дорожку здоровья» на прогулочном участке. Каждая дорожка была по — своему оригинальна и интересна. </a:t>
            </a:r>
          </a:p>
          <a:p>
            <a:pPr algn="just"/>
            <a:r>
              <a:rPr lang="ru-RU" b="1" dirty="0" smtClean="0">
                <a:latin typeface="Monotype Corsiva" panose="03010101010201010101" pitchFamily="66" charset="0"/>
                <a:ea typeface="BatangChe" panose="02030609000101010101" pitchFamily="49" charset="-127"/>
                <a:cs typeface="Aharoni" panose="02010803020104030203" pitchFamily="2" charset="-79"/>
              </a:rPr>
              <a:t>Участники использовали множество нетрадиционного оборудования при изготовлении: фломастеры, бусы, губки, бигуди, кубики и многое другое.</a:t>
            </a:r>
            <a:endParaRPr lang="ru-RU" b="1" dirty="0">
              <a:latin typeface="Monotype Corsiva" panose="03010101010201010101" pitchFamily="66" charset="0"/>
              <a:ea typeface="BatangChe" panose="02030609000101010101" pitchFamily="49" charset="-127"/>
              <a:cs typeface="Aharoni" panose="02010803020104030203" pitchFamily="2" charset="-79"/>
            </a:endParaRPr>
          </a:p>
        </p:txBody>
      </p:sp>
      <p:sp>
        <p:nvSpPr>
          <p:cNvPr id="7" name="Прямоугольник 6"/>
          <p:cNvSpPr/>
          <p:nvPr/>
        </p:nvSpPr>
        <p:spPr>
          <a:xfrm>
            <a:off x="2123728" y="620689"/>
            <a:ext cx="6624736" cy="1138773"/>
          </a:xfrm>
          <a:prstGeom prst="rect">
            <a:avLst/>
          </a:prstGeom>
        </p:spPr>
        <p:txBody>
          <a:bodyPr wrap="square">
            <a:spAutoFit/>
          </a:bodyPr>
          <a:lstStyle/>
          <a:p>
            <a:pPr algn="ctr"/>
            <a:r>
              <a:rPr lang="ru-RU" sz="2800" b="1" dirty="0">
                <a:solidFill>
                  <a:prstClr val="black"/>
                </a:solidFill>
                <a:latin typeface="Monotype Corsiva" panose="03010101010201010101" pitchFamily="66" charset="0"/>
                <a:ea typeface="BatangChe" panose="02030609000101010101" pitchFamily="49" charset="-127"/>
                <a:cs typeface="Aharoni" panose="02010803020104030203" pitchFamily="2" charset="-79"/>
              </a:rPr>
              <a:t>В июле в нашем детском саду прошел конкурс </a:t>
            </a:r>
            <a:r>
              <a:rPr lang="ru-RU" sz="4000" b="1" dirty="0">
                <a:solidFill>
                  <a:srgbClr val="C00000"/>
                </a:solidFill>
                <a:latin typeface="Monotype Corsiva" panose="03010101010201010101" pitchFamily="66" charset="0"/>
                <a:ea typeface="BatangChe" panose="02030609000101010101" pitchFamily="49" charset="-127"/>
                <a:cs typeface="Aharoni" panose="02010803020104030203" pitchFamily="2" charset="-79"/>
              </a:rPr>
              <a:t>«Дорожка здоровья». </a:t>
            </a:r>
            <a:endParaRPr lang="ru-RU" sz="4000" dirty="0">
              <a:solidFill>
                <a:srgbClr val="C00000"/>
              </a:solidFill>
            </a:endParaRPr>
          </a:p>
        </p:txBody>
      </p:sp>
      <p:pic>
        <p:nvPicPr>
          <p:cNvPr id="1028" name="Picture 4" descr="G:\Files\ДОРОЖКА ЗДОРОВЬЯ\ВИШЕНКА\20220711_111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157579">
            <a:off x="5058039" y="4336998"/>
            <a:ext cx="2214433" cy="12961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229200"/>
            <a:ext cx="4122500" cy="116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1179">
            <a:off x="6792882" y="3886416"/>
            <a:ext cx="1790800" cy="240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908209" y="3135602"/>
            <a:ext cx="1329705" cy="284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24470">
            <a:off x="321248" y="4146234"/>
            <a:ext cx="1644395" cy="207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12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 y="-1"/>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988840"/>
            <a:ext cx="8424936" cy="3785652"/>
          </a:xfrm>
          <a:prstGeom prst="rect">
            <a:avLst/>
          </a:prstGeom>
        </p:spPr>
        <p:txBody>
          <a:bodyPr wrap="square">
            <a:spAutoFit/>
          </a:bodyPr>
          <a:lstStyle/>
          <a:p>
            <a:r>
              <a:rPr lang="ru-RU" sz="2400" b="1" dirty="0" smtClean="0">
                <a:latin typeface="Monotype Corsiva" panose="03010101010201010101" pitchFamily="66" charset="0"/>
              </a:rPr>
              <a:t>Проходя по тропе, задается динамический темп. При этом вовлекаясь в игру, ребенок не остается равнодушным исполнителем физических упражнений, он начинает лучше понимать возможности своего тела, развивает тактильные ощущения, координирует движения, а значит, улучшает здоровье, тем самым относится к нему бережнее.                                     Правильно оформленные и оборудованные «дорожки здоровья» в нашем детском саду помогают увлечь детей игрой в здоровье. Детей привлекает нестандартное наполнение: разные камушки (керамзит, щебень, галька), ракушки, песок, опилки, шишки, спилы деревьев,  мягкая трава и многое другое.</a:t>
            </a:r>
            <a:endParaRPr lang="ru-RU" sz="2400" b="1" dirty="0">
              <a:latin typeface="Monotype Corsiva" panose="03010101010201010101" pitchFamily="66" charset="0"/>
            </a:endParaRPr>
          </a:p>
        </p:txBody>
      </p:sp>
      <p:sp>
        <p:nvSpPr>
          <p:cNvPr id="5" name="Прямоугольник 4"/>
          <p:cNvSpPr/>
          <p:nvPr/>
        </p:nvSpPr>
        <p:spPr>
          <a:xfrm>
            <a:off x="1979712" y="620688"/>
            <a:ext cx="6336704" cy="954107"/>
          </a:xfrm>
          <a:prstGeom prst="rect">
            <a:avLst/>
          </a:prstGeom>
        </p:spPr>
        <p:txBody>
          <a:bodyPr wrap="square">
            <a:spAutoFit/>
          </a:bodyPr>
          <a:lstStyle/>
          <a:p>
            <a:r>
              <a:rPr lang="ru-RU" sz="2800" b="1" dirty="0">
                <a:solidFill>
                  <a:srgbClr val="C00000"/>
                </a:solidFill>
                <a:latin typeface="Monotype Corsiva" panose="03010101010201010101" pitchFamily="66" charset="0"/>
              </a:rPr>
              <a:t>«Дорожка здоровья» - </a:t>
            </a:r>
            <a:r>
              <a:rPr lang="ru-RU" sz="2800" b="1" dirty="0">
                <a:solidFill>
                  <a:srgbClr val="002060"/>
                </a:solidFill>
                <a:latin typeface="Monotype Corsiva" panose="03010101010201010101" pitchFamily="66" charset="0"/>
              </a:rPr>
              <a:t>это место, где ребенок активно укрепляет свое здоровье. </a:t>
            </a:r>
            <a:endParaRPr lang="ru-RU" sz="2800" dirty="0">
              <a:solidFill>
                <a:srgbClr val="002060"/>
              </a:solidFill>
            </a:endParaRPr>
          </a:p>
        </p:txBody>
      </p:sp>
    </p:spTree>
    <p:extLst>
      <p:ext uri="{BB962C8B-B14F-4D97-AF65-F5344CB8AC3E}">
        <p14:creationId xmlns:p14="http://schemas.microsoft.com/office/powerpoint/2010/main" val="314023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 y="-1"/>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2276872"/>
            <a:ext cx="8496944" cy="3539430"/>
          </a:xfrm>
          <a:prstGeom prst="rect">
            <a:avLst/>
          </a:prstGeom>
          <a:ln w="57150">
            <a:solidFill>
              <a:srgbClr val="C00000"/>
            </a:solidFill>
          </a:ln>
        </p:spPr>
        <p:txBody>
          <a:bodyPr wrap="square">
            <a:spAutoFit/>
          </a:bodyPr>
          <a:lstStyle/>
          <a:p>
            <a:r>
              <a:rPr lang="ru-RU" sz="2800" b="1" dirty="0" smtClean="0">
                <a:latin typeface="Monotype Corsiva" panose="03010101010201010101" pitchFamily="66" charset="0"/>
              </a:rPr>
              <a:t>- профилактика плоскостопия;</a:t>
            </a:r>
          </a:p>
          <a:p>
            <a:r>
              <a:rPr lang="ru-RU" sz="2800" b="1" dirty="0" smtClean="0">
                <a:latin typeface="Monotype Corsiva" panose="03010101010201010101" pitchFamily="66" charset="0"/>
              </a:rPr>
              <a:t>- улучшение координации движения;</a:t>
            </a:r>
          </a:p>
          <a:p>
            <a:r>
              <a:rPr lang="ru-RU" sz="2800" b="1" dirty="0" smtClean="0">
                <a:latin typeface="Monotype Corsiva" panose="03010101010201010101" pitchFamily="66" charset="0"/>
              </a:rPr>
              <a:t>- улучшение функций сердечно-сосудистой и дыхательной систем;</a:t>
            </a:r>
          </a:p>
          <a:p>
            <a:r>
              <a:rPr lang="ru-RU" sz="2800" b="1" dirty="0" smtClean="0">
                <a:latin typeface="Monotype Corsiva" panose="03010101010201010101" pitchFamily="66" charset="0"/>
              </a:rPr>
              <a:t>- повышение сопротивляемости инфекционным заболеваниям;</a:t>
            </a:r>
          </a:p>
          <a:p>
            <a:r>
              <a:rPr lang="ru-RU" sz="2800" b="1" dirty="0" smtClean="0">
                <a:latin typeface="Monotype Corsiva" panose="03010101010201010101" pitchFamily="66" charset="0"/>
              </a:rPr>
              <a:t>- улучшение эмоционально-психического состояния детей;</a:t>
            </a:r>
          </a:p>
          <a:p>
            <a:r>
              <a:rPr lang="ru-RU" sz="2800" b="1" dirty="0" smtClean="0">
                <a:latin typeface="Monotype Corsiva" panose="03010101010201010101" pitchFamily="66" charset="0"/>
              </a:rPr>
              <a:t>- приобщение детей к здоровому образу жизни.</a:t>
            </a:r>
            <a:endParaRPr lang="ru-RU" sz="2800" b="1" dirty="0">
              <a:latin typeface="Monotype Corsiva" panose="03010101010201010101" pitchFamily="66" charset="0"/>
            </a:endParaRPr>
          </a:p>
        </p:txBody>
      </p:sp>
      <p:sp>
        <p:nvSpPr>
          <p:cNvPr id="5" name="Прямоугольник 4"/>
          <p:cNvSpPr/>
          <p:nvPr/>
        </p:nvSpPr>
        <p:spPr>
          <a:xfrm>
            <a:off x="1907704" y="548681"/>
            <a:ext cx="6552728" cy="1200329"/>
          </a:xfrm>
          <a:prstGeom prst="rect">
            <a:avLst/>
          </a:prstGeom>
        </p:spPr>
        <p:txBody>
          <a:bodyPr wrap="square">
            <a:spAutoFit/>
          </a:bodyPr>
          <a:lstStyle/>
          <a:p>
            <a:pPr lvl="0" algn="ctr"/>
            <a:r>
              <a:rPr lang="ru-RU" sz="3600" b="1" u="sng" dirty="0">
                <a:solidFill>
                  <a:srgbClr val="C00000"/>
                </a:solidFill>
                <a:latin typeface="Monotype Corsiva" panose="03010101010201010101" pitchFamily="66" charset="0"/>
              </a:rPr>
              <a:t>Основными целями организации </a:t>
            </a:r>
            <a:endParaRPr lang="ru-RU" sz="3600" b="1" u="sng" dirty="0" smtClean="0">
              <a:solidFill>
                <a:srgbClr val="C00000"/>
              </a:solidFill>
              <a:latin typeface="Monotype Corsiva" panose="03010101010201010101" pitchFamily="66" charset="0"/>
            </a:endParaRPr>
          </a:p>
          <a:p>
            <a:pPr lvl="0" algn="ctr"/>
            <a:r>
              <a:rPr lang="ru-RU" sz="3600" b="1" u="sng" dirty="0" smtClean="0">
                <a:solidFill>
                  <a:srgbClr val="C00000"/>
                </a:solidFill>
                <a:latin typeface="Monotype Corsiva" panose="03010101010201010101" pitchFamily="66" charset="0"/>
              </a:rPr>
              <a:t>«</a:t>
            </a:r>
            <a:r>
              <a:rPr lang="ru-RU" sz="3600" b="1" u="sng" dirty="0">
                <a:solidFill>
                  <a:srgbClr val="C00000"/>
                </a:solidFill>
                <a:latin typeface="Monotype Corsiva" panose="03010101010201010101" pitchFamily="66" charset="0"/>
              </a:rPr>
              <a:t>дорожки здоровья» являются:</a:t>
            </a:r>
          </a:p>
        </p:txBody>
      </p:sp>
    </p:spTree>
    <p:extLst>
      <p:ext uri="{BB962C8B-B14F-4D97-AF65-F5344CB8AC3E}">
        <p14:creationId xmlns:p14="http://schemas.microsoft.com/office/powerpoint/2010/main" val="301115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5" y="-9177"/>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932040" y="333229"/>
            <a:ext cx="4032448" cy="6048099"/>
          </a:xfrm>
          <a:prstGeom prst="rect">
            <a:avLst/>
          </a:prstGeom>
          <a:ln w="57150">
            <a:solidFill>
              <a:schemeClr val="tx2">
                <a:lumMod val="60000"/>
                <a:lumOff val="40000"/>
              </a:schemeClr>
            </a:solidFill>
          </a:ln>
        </p:spPr>
        <p:txBody>
          <a:bodyPr wrap="square">
            <a:spAutoFit/>
          </a:bodyPr>
          <a:lstStyle/>
          <a:p>
            <a:pPr algn="just">
              <a:lnSpc>
                <a:spcPct val="107000"/>
              </a:lnSpc>
              <a:spcAft>
                <a:spcPts val="0"/>
              </a:spcAft>
            </a:pPr>
            <a:r>
              <a:rPr lang="ru-RU" sz="3200" b="1" dirty="0" smtClean="0">
                <a:solidFill>
                  <a:srgbClr val="C00000"/>
                </a:solidFill>
                <a:effectLst/>
                <a:latin typeface="Monotype Corsiva"/>
                <a:ea typeface="Calibri"/>
                <a:cs typeface="Times New Roman"/>
              </a:rPr>
              <a:t>«Дорожка здоровья» </a:t>
            </a:r>
          </a:p>
          <a:p>
            <a:pPr algn="just">
              <a:lnSpc>
                <a:spcPct val="107000"/>
              </a:lnSpc>
              <a:spcAft>
                <a:spcPts val="0"/>
              </a:spcAft>
            </a:pPr>
            <a:r>
              <a:rPr lang="ru-RU" sz="2400" b="1" dirty="0" smtClean="0">
                <a:effectLst/>
                <a:latin typeface="Monotype Corsiva"/>
                <a:ea typeface="Calibri"/>
                <a:cs typeface="Times New Roman"/>
              </a:rPr>
              <a:t>- </a:t>
            </a:r>
            <a:r>
              <a:rPr lang="ru-RU" sz="2000" b="1" dirty="0" smtClean="0">
                <a:effectLst/>
                <a:latin typeface="Monotype Corsiva"/>
                <a:ea typeface="Calibri"/>
                <a:cs typeface="Times New Roman"/>
              </a:rPr>
              <a:t>состоит  из естественных, природных материалов и насыщена ярким цветовым эффектом, который привлекает внимание ребенка. </a:t>
            </a:r>
          </a:p>
          <a:p>
            <a:pPr algn="just">
              <a:lnSpc>
                <a:spcPct val="107000"/>
              </a:lnSpc>
              <a:spcAft>
                <a:spcPts val="0"/>
              </a:spcAft>
            </a:pPr>
            <a:r>
              <a:rPr lang="ru-RU" sz="2000" b="1" dirty="0" smtClean="0">
                <a:effectLst/>
                <a:latin typeface="Monotype Corsiva"/>
                <a:ea typeface="Calibri"/>
                <a:cs typeface="Times New Roman"/>
              </a:rPr>
              <a:t>Ее оформление приглашает к движению и вызывает положительные эмоции. Она оборудована таким образом, чтобы детские босые ножки могли пройтись по разным на ощупь поверхностям, которые будут массировать ступни. Оказывая на них воздействие разной степени интенсивности, можно повысить иммунитет ребенка, энергетику, снять стресс и улучшить его общее психоэмоциональное состояние.</a:t>
            </a:r>
            <a:endParaRPr lang="ru-RU" sz="2000" b="1" dirty="0">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2" y="188640"/>
            <a:ext cx="4417059" cy="6004544"/>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36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505"/>
            <a:ext cx="3140968" cy="5583943"/>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206" y="225029"/>
            <a:ext cx="2988271" cy="3984361"/>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707904" y="4437112"/>
            <a:ext cx="5112568" cy="1815882"/>
          </a:xfrm>
          <a:prstGeom prst="rect">
            <a:avLst/>
          </a:prstGeom>
        </p:spPr>
        <p:txBody>
          <a:bodyPr wrap="square">
            <a:spAutoFit/>
          </a:bodyPr>
          <a:lstStyle/>
          <a:p>
            <a:r>
              <a:rPr lang="ru-RU" sz="2800" b="1" dirty="0" smtClean="0">
                <a:latin typeface="Monotype Corsiva" panose="03010101010201010101" pitchFamily="66" charset="0"/>
              </a:rPr>
              <a:t>Что за чудо?</a:t>
            </a:r>
          </a:p>
          <a:p>
            <a:r>
              <a:rPr lang="ru-RU" sz="2800" b="1" dirty="0" smtClean="0">
                <a:latin typeface="Monotype Corsiva" panose="03010101010201010101" pitchFamily="66" charset="0"/>
              </a:rPr>
              <a:t>Наши ножки оказались на дорожке.</a:t>
            </a:r>
          </a:p>
          <a:p>
            <a:r>
              <a:rPr lang="ru-RU" sz="2800" b="1" dirty="0" smtClean="0">
                <a:latin typeface="Monotype Corsiva" panose="03010101010201010101" pitchFamily="66" charset="0"/>
              </a:rPr>
              <a:t>На дорожке не простой,</a:t>
            </a:r>
          </a:p>
          <a:p>
            <a:r>
              <a:rPr lang="ru-RU" sz="2800" b="1" dirty="0" smtClean="0">
                <a:latin typeface="Monotype Corsiva" panose="03010101010201010101" pitchFamily="66" charset="0"/>
              </a:rPr>
              <a:t>А затейливой такой!</a:t>
            </a:r>
            <a:endParaRPr lang="ru-RU" sz="2800" b="1" dirty="0">
              <a:latin typeface="Monotype Corsiva" panose="03010101010201010101" pitchFamily="66" charset="0"/>
            </a:endParaRPr>
          </a:p>
        </p:txBody>
      </p:sp>
    </p:spTree>
    <p:extLst>
      <p:ext uri="{BB962C8B-B14F-4D97-AF65-F5344CB8AC3E}">
        <p14:creationId xmlns:p14="http://schemas.microsoft.com/office/powerpoint/2010/main" val="130357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60134">
            <a:off x="4272370" y="474834"/>
            <a:ext cx="4344413" cy="4824536"/>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3888656" cy="3393736"/>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95536" y="4293095"/>
            <a:ext cx="3240360" cy="1569660"/>
          </a:xfrm>
          <a:prstGeom prst="rect">
            <a:avLst/>
          </a:prstGeom>
        </p:spPr>
        <p:txBody>
          <a:bodyPr wrap="square">
            <a:spAutoFit/>
          </a:bodyPr>
          <a:lstStyle/>
          <a:p>
            <a:r>
              <a:rPr lang="ru-RU" sz="2400" b="1" dirty="0" smtClean="0">
                <a:latin typeface="Monotype Corsiva" panose="03010101010201010101" pitchFamily="66" charset="0"/>
              </a:rPr>
              <a:t>Вот полянка перед нами</a:t>
            </a:r>
          </a:p>
          <a:p>
            <a:r>
              <a:rPr lang="ru-RU" sz="2400" b="1" dirty="0" smtClean="0">
                <a:latin typeface="Monotype Corsiva" panose="03010101010201010101" pitchFamily="66" charset="0"/>
              </a:rPr>
              <a:t>Вся усыпана цветами.</a:t>
            </a:r>
          </a:p>
          <a:p>
            <a:r>
              <a:rPr lang="ru-RU" sz="2400" b="1" dirty="0" smtClean="0">
                <a:latin typeface="Monotype Corsiva" panose="03010101010201010101" pitchFamily="66" charset="0"/>
              </a:rPr>
              <a:t>Мы не будем их срывать</a:t>
            </a:r>
          </a:p>
          <a:p>
            <a:r>
              <a:rPr lang="ru-RU" sz="2400" b="1" dirty="0" smtClean="0">
                <a:latin typeface="Monotype Corsiva" panose="03010101010201010101" pitchFamily="66" charset="0"/>
              </a:rPr>
              <a:t>Будем ножками ступать!</a:t>
            </a:r>
            <a:endParaRPr lang="ru-RU" sz="2400" b="1" dirty="0">
              <a:latin typeface="Monotype Corsiva" panose="03010101010201010101" pitchFamily="66" charset="0"/>
            </a:endParaRPr>
          </a:p>
        </p:txBody>
      </p:sp>
    </p:spTree>
    <p:extLst>
      <p:ext uri="{BB962C8B-B14F-4D97-AF65-F5344CB8AC3E}">
        <p14:creationId xmlns:p14="http://schemas.microsoft.com/office/powerpoint/2010/main" val="137392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726" y="380998"/>
            <a:ext cx="4446242" cy="5928322"/>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4725144"/>
            <a:ext cx="4320480" cy="1815882"/>
          </a:xfrm>
          <a:prstGeom prst="rect">
            <a:avLst/>
          </a:prstGeom>
        </p:spPr>
        <p:txBody>
          <a:bodyPr wrap="square">
            <a:spAutoFit/>
          </a:bodyPr>
          <a:lstStyle/>
          <a:p>
            <a:r>
              <a:rPr lang="ru-RU" sz="2800" b="1" dirty="0" smtClean="0">
                <a:latin typeface="Monotype Corsiva" panose="03010101010201010101" pitchFamily="66" charset="0"/>
              </a:rPr>
              <a:t>Ну, а тут морское дно,</a:t>
            </a:r>
          </a:p>
          <a:p>
            <a:r>
              <a:rPr lang="ru-RU" sz="2800" b="1" dirty="0" smtClean="0">
                <a:latin typeface="Monotype Corsiva" panose="03010101010201010101" pitchFamily="66" charset="0"/>
              </a:rPr>
              <a:t>Манит очень нас оно.</a:t>
            </a:r>
          </a:p>
          <a:p>
            <a:r>
              <a:rPr lang="ru-RU" sz="2800" b="1" dirty="0" smtClean="0">
                <a:latin typeface="Monotype Corsiva" panose="03010101010201010101" pitchFamily="66" charset="0"/>
              </a:rPr>
              <a:t>Мы по камушкам пройдемся,</a:t>
            </a:r>
          </a:p>
          <a:p>
            <a:r>
              <a:rPr lang="ru-RU" sz="2800" b="1" dirty="0" smtClean="0">
                <a:latin typeface="Monotype Corsiva" panose="03010101010201010101" pitchFamily="66" charset="0"/>
              </a:rPr>
              <a:t>Будто в море окунемся!</a:t>
            </a:r>
            <a:endParaRPr lang="ru-RU" sz="2800" b="1" dirty="0">
              <a:latin typeface="Monotype Corsiva" panose="03010101010201010101" pitchFamily="66"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3709"/>
            <a:ext cx="3312368" cy="4252490"/>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60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04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20592360">
            <a:off x="586553" y="3392716"/>
            <a:ext cx="8161066" cy="830997"/>
          </a:xfrm>
          <a:prstGeom prst="rect">
            <a:avLst/>
          </a:prstGeom>
        </p:spPr>
        <p:txBody>
          <a:bodyPr wrap="square">
            <a:spAutoFit/>
          </a:bodyPr>
          <a:lstStyle/>
          <a:p>
            <a:pPr algn="ctr"/>
            <a:r>
              <a:rPr lang="ru-RU" sz="4800" b="1" i="1" dirty="0" smtClean="0">
                <a:solidFill>
                  <a:srgbClr val="C00000"/>
                </a:solidFill>
              </a:rPr>
              <a:t> </a:t>
            </a:r>
            <a:endParaRPr lang="ru-RU" sz="6000" b="1" i="1" dirty="0">
              <a:solidFill>
                <a:srgbClr val="C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60648"/>
            <a:ext cx="4524375" cy="6096000"/>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18812"/>
            <a:ext cx="3149852" cy="3679964"/>
          </a:xfrm>
          <a:prstGeom prst="rect">
            <a:avLst/>
          </a:prstGeom>
          <a:noFill/>
          <a:ln w="5715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860032" y="4221088"/>
            <a:ext cx="3960440" cy="1815882"/>
          </a:xfrm>
          <a:prstGeom prst="rect">
            <a:avLst/>
          </a:prstGeom>
        </p:spPr>
        <p:txBody>
          <a:bodyPr wrap="square">
            <a:spAutoFit/>
          </a:bodyPr>
          <a:lstStyle/>
          <a:p>
            <a:r>
              <a:rPr lang="ru-RU" sz="2800" b="1" dirty="0" smtClean="0">
                <a:latin typeface="Monotype Corsiva" panose="03010101010201010101" pitchFamily="66" charset="0"/>
              </a:rPr>
              <a:t>Впереди нас ждет река -</a:t>
            </a:r>
          </a:p>
          <a:p>
            <a:r>
              <a:rPr lang="ru-RU" sz="2800" b="1" dirty="0" smtClean="0">
                <a:latin typeface="Monotype Corsiva" panose="03010101010201010101" pitchFamily="66" charset="0"/>
              </a:rPr>
              <a:t>Широка и глубока,</a:t>
            </a:r>
          </a:p>
          <a:p>
            <a:r>
              <a:rPr lang="ru-RU" sz="2800" b="1" dirty="0" smtClean="0">
                <a:latin typeface="Monotype Corsiva" panose="03010101010201010101" pitchFamily="66" charset="0"/>
              </a:rPr>
              <a:t>Но не будем мы бояться,</a:t>
            </a:r>
          </a:p>
          <a:p>
            <a:r>
              <a:rPr lang="ru-RU" sz="2800" b="1" dirty="0" smtClean="0">
                <a:latin typeface="Monotype Corsiva" panose="03010101010201010101" pitchFamily="66" charset="0"/>
              </a:rPr>
              <a:t>Будем прыгать и смеяться!</a:t>
            </a:r>
            <a:endParaRPr lang="ru-RU" sz="2800" b="1" dirty="0">
              <a:latin typeface="Monotype Corsiva" panose="03010101010201010101" pitchFamily="66" charset="0"/>
            </a:endParaRPr>
          </a:p>
        </p:txBody>
      </p:sp>
    </p:spTree>
    <p:extLst>
      <p:ext uri="{BB962C8B-B14F-4D97-AF65-F5344CB8AC3E}">
        <p14:creationId xmlns:p14="http://schemas.microsoft.com/office/powerpoint/2010/main" val="8232670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417</Words>
  <Application>Microsoft Office PowerPoint</Application>
  <PresentationFormat>Экран (4:3)</PresentationFormat>
  <Paragraphs>53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Валентина</dc:creator>
  <cp:lastModifiedBy>Валентина</cp:lastModifiedBy>
  <cp:revision>14</cp:revision>
  <dcterms:created xsi:type="dcterms:W3CDTF">2022-07-23T16:22:43Z</dcterms:created>
  <dcterms:modified xsi:type="dcterms:W3CDTF">2022-07-23T18:47:10Z</dcterms:modified>
</cp:coreProperties>
</file>