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573" r:id="rId2"/>
    <p:sldId id="632" r:id="rId3"/>
    <p:sldId id="621" r:id="rId4"/>
    <p:sldId id="622" r:id="rId5"/>
    <p:sldId id="623" r:id="rId6"/>
    <p:sldId id="624" r:id="rId7"/>
    <p:sldId id="625" r:id="rId8"/>
    <p:sldId id="626" r:id="rId9"/>
    <p:sldId id="627" r:id="rId10"/>
    <p:sldId id="628" r:id="rId11"/>
    <p:sldId id="629" r:id="rId12"/>
    <p:sldId id="594" r:id="rId13"/>
    <p:sldId id="610" r:id="rId14"/>
    <p:sldId id="611" r:id="rId15"/>
    <p:sldId id="612" r:id="rId16"/>
    <p:sldId id="644" r:id="rId17"/>
    <p:sldId id="645" r:id="rId18"/>
    <p:sldId id="646" r:id="rId19"/>
    <p:sldId id="647" r:id="rId20"/>
    <p:sldId id="648" r:id="rId21"/>
    <p:sldId id="649" r:id="rId22"/>
    <p:sldId id="637" r:id="rId23"/>
    <p:sldId id="652" r:id="rId24"/>
    <p:sldId id="638" r:id="rId25"/>
    <p:sldId id="640" r:id="rId26"/>
    <p:sldId id="641" r:id="rId27"/>
    <p:sldId id="634" r:id="rId28"/>
    <p:sldId id="600" r:id="rId29"/>
    <p:sldId id="633" r:id="rId30"/>
    <p:sldId id="635" r:id="rId31"/>
    <p:sldId id="602" r:id="rId32"/>
    <p:sldId id="613" r:id="rId33"/>
    <p:sldId id="601" r:id="rId34"/>
    <p:sldId id="630" r:id="rId35"/>
    <p:sldId id="642" r:id="rId36"/>
    <p:sldId id="572" r:id="rId37"/>
  </p:sldIdLst>
  <p:sldSz cx="12192000" cy="6858000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0577D47-EB3F-4E5E-B829-BB86A2AA7BD4}">
          <p14:sldIdLst>
            <p14:sldId id="573"/>
            <p14:sldId id="632"/>
            <p14:sldId id="621"/>
            <p14:sldId id="622"/>
            <p14:sldId id="623"/>
            <p14:sldId id="624"/>
            <p14:sldId id="625"/>
            <p14:sldId id="626"/>
            <p14:sldId id="627"/>
            <p14:sldId id="628"/>
            <p14:sldId id="629"/>
            <p14:sldId id="594"/>
            <p14:sldId id="610"/>
            <p14:sldId id="611"/>
            <p14:sldId id="612"/>
            <p14:sldId id="644"/>
            <p14:sldId id="645"/>
            <p14:sldId id="646"/>
            <p14:sldId id="647"/>
            <p14:sldId id="648"/>
            <p14:sldId id="649"/>
            <p14:sldId id="637"/>
            <p14:sldId id="652"/>
            <p14:sldId id="638"/>
            <p14:sldId id="640"/>
            <p14:sldId id="641"/>
            <p14:sldId id="634"/>
            <p14:sldId id="600"/>
            <p14:sldId id="633"/>
            <p14:sldId id="635"/>
            <p14:sldId id="602"/>
            <p14:sldId id="613"/>
            <p14:sldId id="601"/>
            <p14:sldId id="630"/>
            <p14:sldId id="642"/>
            <p14:sldId id="5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E4BD"/>
    <a:srgbClr val="E9DB89"/>
    <a:srgbClr val="EFF8D0"/>
    <a:srgbClr val="FF9933"/>
    <a:srgbClr val="000000"/>
    <a:srgbClr val="3379CD"/>
    <a:srgbClr val="2F70BF"/>
    <a:srgbClr val="3333FF"/>
    <a:srgbClr val="4F81BD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537" autoAdjust="0"/>
  </p:normalViewPr>
  <p:slideViewPr>
    <p:cSldViewPr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300" y="105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0" y="8"/>
            <a:ext cx="2946351" cy="496095"/>
          </a:xfrm>
          <a:prstGeom prst="rect">
            <a:avLst/>
          </a:prstGeom>
        </p:spPr>
        <p:txBody>
          <a:bodyPr vert="horz" lIns="90794" tIns="45397" rIns="90794" bIns="4539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739" y="8"/>
            <a:ext cx="2946351" cy="496095"/>
          </a:xfrm>
          <a:prstGeom prst="rect">
            <a:avLst/>
          </a:prstGeom>
        </p:spPr>
        <p:txBody>
          <a:bodyPr vert="horz" lIns="90794" tIns="45397" rIns="90794" bIns="4539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9249E17-8172-4849-8EAA-A67AD988C886}" type="datetimeFigureOut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0" y="9428965"/>
            <a:ext cx="2946351" cy="496094"/>
          </a:xfrm>
          <a:prstGeom prst="rect">
            <a:avLst/>
          </a:prstGeom>
        </p:spPr>
        <p:txBody>
          <a:bodyPr vert="horz" lIns="90794" tIns="45397" rIns="90794" bIns="4539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739" y="9428965"/>
            <a:ext cx="2946351" cy="496094"/>
          </a:xfrm>
          <a:prstGeom prst="rect">
            <a:avLst/>
          </a:prstGeom>
        </p:spPr>
        <p:txBody>
          <a:bodyPr vert="horz" lIns="90794" tIns="45397" rIns="90794" bIns="4539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AF2D0DE-5479-499C-97BF-766F33C1F7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480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0" y="8"/>
            <a:ext cx="2946351" cy="496095"/>
          </a:xfrm>
          <a:prstGeom prst="rect">
            <a:avLst/>
          </a:prstGeom>
        </p:spPr>
        <p:txBody>
          <a:bodyPr vert="horz" lIns="90794" tIns="45397" rIns="90794" bIns="4539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39" y="8"/>
            <a:ext cx="2946351" cy="496095"/>
          </a:xfrm>
          <a:prstGeom prst="rect">
            <a:avLst/>
          </a:prstGeom>
        </p:spPr>
        <p:txBody>
          <a:bodyPr vert="horz" lIns="90794" tIns="45397" rIns="90794" bIns="4539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8EF77C4-2B47-477C-B0CD-4E99B4629A1A}" type="datetimeFigureOut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94" tIns="45397" rIns="90794" bIns="45397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32" y="4715278"/>
            <a:ext cx="5437822" cy="4466433"/>
          </a:xfrm>
          <a:prstGeom prst="rect">
            <a:avLst/>
          </a:prstGeom>
        </p:spPr>
        <p:txBody>
          <a:bodyPr vert="horz" lIns="90794" tIns="45397" rIns="90794" bIns="45397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0" y="9428965"/>
            <a:ext cx="2946351" cy="496094"/>
          </a:xfrm>
          <a:prstGeom prst="rect">
            <a:avLst/>
          </a:prstGeom>
        </p:spPr>
        <p:txBody>
          <a:bodyPr vert="horz" lIns="90794" tIns="45397" rIns="90794" bIns="4539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39" y="9428965"/>
            <a:ext cx="2946351" cy="496094"/>
          </a:xfrm>
          <a:prstGeom prst="rect">
            <a:avLst/>
          </a:prstGeom>
        </p:spPr>
        <p:txBody>
          <a:bodyPr vert="horz" lIns="90794" tIns="45397" rIns="90794" bIns="4539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1C261BF-5584-4368-BEB2-10BD2BDEA4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5278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1600" y="749300"/>
            <a:ext cx="6657975" cy="374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371A5-A6A5-4076-95C3-7F524055BF93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2679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CustomShape 1"/>
          <p:cNvSpPr/>
          <p:nvPr/>
        </p:nvSpPr>
        <p:spPr>
          <a:xfrm>
            <a:off x="3884613" y="9429750"/>
            <a:ext cx="2971800" cy="496888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2160" tIns="46080" rIns="92160" bIns="46080" anchor="b"/>
          <a:lstStyle/>
          <a:p>
            <a:pPr algn="r">
              <a:defRPr/>
            </a:pPr>
            <a:fld id="{1AEAC394-9E40-4892-9068-902A7FF7C523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>
                <a:defRPr/>
              </a:pPr>
              <a:t>11</a:t>
            </a:fld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178179" name="PlaceHolder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0650" y="744538"/>
            <a:ext cx="6618288" cy="3724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23" name="PlaceHolder 3"/>
          <p:cNvSpPr>
            <a:spLocks noGrp="1"/>
          </p:cNvSpPr>
          <p:nvPr>
            <p:ph type="body"/>
          </p:nvPr>
        </p:nvSpPr>
        <p:spPr>
          <a:xfrm>
            <a:off x="685800" y="4714875"/>
            <a:ext cx="5486400" cy="169863"/>
          </a:xfrm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en-US" sz="1100" spc="-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1680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50888"/>
            <a:ext cx="6667500" cy="37496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371A5-A6A5-4076-95C3-7F524055BF93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2477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50888"/>
            <a:ext cx="6667500" cy="37496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371A5-A6A5-4076-95C3-7F524055BF93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7713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50888"/>
            <a:ext cx="6667500" cy="37496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371A5-A6A5-4076-95C3-7F524055BF93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8247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50888"/>
            <a:ext cx="6667500" cy="37496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371A5-A6A5-4076-95C3-7F524055BF93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7383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50888"/>
            <a:ext cx="6667500" cy="37496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371A5-A6A5-4076-95C3-7F524055BF93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0127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Google Shape;173;p2:notes"/>
          <p:cNvSpPr>
            <a:spLocks noGrp="1" noRot="1" noChangeAspect="1" noTextEdit="1"/>
          </p:cNvSpPr>
          <p:nvPr>
            <p:ph type="sldImg" idx="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524287"/>
                <a:headEnd/>
                <a:tailEnd/>
              </a14:hiddenLine>
            </a:ext>
          </a:extLst>
        </p:spPr>
      </p:sp>
      <p:sp>
        <p:nvSpPr>
          <p:cNvPr id="190467" name="Google Shape;174;p2:note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SzPts val="1400"/>
            </a:pPr>
            <a:endParaRPr lang="ru-RU" altLang="ru-RU" sz="1800" smtClean="0">
              <a:cs typeface="Arial" panose="020B0604020202020204" pitchFamily="34" charset="0"/>
            </a:endParaRPr>
          </a:p>
        </p:txBody>
      </p:sp>
      <p:sp>
        <p:nvSpPr>
          <p:cNvPr id="190468" name="Google Shape;175;p2:notes"/>
          <p:cNvSpPr txBox="1">
            <a:spLocks noChangeArrowheads="1"/>
          </p:cNvSpPr>
          <p:nvPr/>
        </p:nvSpPr>
        <p:spPr bwMode="auto">
          <a:xfrm>
            <a:off x="3856038" y="9442450"/>
            <a:ext cx="2951162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5" tIns="45350" rIns="90725" bIns="453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  <a:buSzPts val="1800"/>
            </a:pPr>
            <a:fld id="{777F1F00-0941-4723-92A8-001B226AFBAF}" type="slidenum">
              <a:rPr lang="en-US" altLang="ru-RU" sz="180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algn="r" eaLnBrk="1" hangingPunct="1">
                <a:spcBef>
                  <a:spcPct val="0"/>
                </a:spcBef>
                <a:buClr>
                  <a:srgbClr val="000000"/>
                </a:buClr>
                <a:buSzPts val="1800"/>
              </a:pPr>
              <a:t>17</a:t>
            </a:fld>
            <a:endParaRPr lang="ru-RU" altLang="ru-RU" sz="1400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0469" name="Google Shape;176;p2:notes"/>
          <p:cNvSpPr txBox="1">
            <a:spLocks noChangeArrowheads="1"/>
          </p:cNvSpPr>
          <p:nvPr/>
        </p:nvSpPr>
        <p:spPr bwMode="auto">
          <a:xfrm>
            <a:off x="0" y="9442450"/>
            <a:ext cx="2951163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5" tIns="45350" rIns="90725" bIns="453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</a:pPr>
            <a:endParaRPr lang="ru-RU" altLang="ru-RU" sz="1800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265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Google Shape;173;p2:notes"/>
          <p:cNvSpPr>
            <a:spLocks noGrp="1" noRot="1" noChangeAspect="1" noTextEdit="1"/>
          </p:cNvSpPr>
          <p:nvPr>
            <p:ph type="sldImg" idx="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524287"/>
                <a:headEnd/>
                <a:tailEnd/>
              </a14:hiddenLine>
            </a:ext>
          </a:extLst>
        </p:spPr>
      </p:sp>
      <p:sp>
        <p:nvSpPr>
          <p:cNvPr id="192515" name="Google Shape;174;p2:note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SzPts val="1400"/>
            </a:pPr>
            <a:endParaRPr lang="ru-RU" altLang="ru-RU" sz="1800" smtClean="0">
              <a:cs typeface="Arial" panose="020B0604020202020204" pitchFamily="34" charset="0"/>
            </a:endParaRPr>
          </a:p>
        </p:txBody>
      </p:sp>
      <p:sp>
        <p:nvSpPr>
          <p:cNvPr id="192516" name="Google Shape;175;p2:notes"/>
          <p:cNvSpPr txBox="1">
            <a:spLocks noChangeArrowheads="1"/>
          </p:cNvSpPr>
          <p:nvPr/>
        </p:nvSpPr>
        <p:spPr bwMode="auto">
          <a:xfrm>
            <a:off x="3856038" y="9442450"/>
            <a:ext cx="2951162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5" tIns="45350" rIns="90725" bIns="453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  <a:buSzPts val="1800"/>
            </a:pPr>
            <a:fld id="{C1D166F2-2D82-46AF-BA8D-4715D5F31B63}" type="slidenum">
              <a:rPr lang="en-US" altLang="ru-RU" sz="180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algn="r" eaLnBrk="1" hangingPunct="1">
                <a:spcBef>
                  <a:spcPct val="0"/>
                </a:spcBef>
                <a:buClr>
                  <a:srgbClr val="000000"/>
                </a:buClr>
                <a:buSzPts val="1800"/>
              </a:pPr>
              <a:t>18</a:t>
            </a:fld>
            <a:endParaRPr lang="ru-RU" altLang="ru-RU" sz="1400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2517" name="Google Shape;176;p2:notes"/>
          <p:cNvSpPr txBox="1">
            <a:spLocks noChangeArrowheads="1"/>
          </p:cNvSpPr>
          <p:nvPr/>
        </p:nvSpPr>
        <p:spPr bwMode="auto">
          <a:xfrm>
            <a:off x="0" y="9442450"/>
            <a:ext cx="2951163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5" tIns="45350" rIns="90725" bIns="453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</a:pPr>
            <a:endParaRPr lang="ru-RU" altLang="ru-RU" sz="1800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0004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Google Shape;173;p2:notes"/>
          <p:cNvSpPr>
            <a:spLocks noGrp="1" noRot="1" noChangeAspect="1" noTextEdit="1"/>
          </p:cNvSpPr>
          <p:nvPr>
            <p:ph type="sldImg" idx="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524287"/>
                <a:headEnd/>
                <a:tailEnd/>
              </a14:hiddenLine>
            </a:ext>
          </a:extLst>
        </p:spPr>
      </p:sp>
      <p:sp>
        <p:nvSpPr>
          <p:cNvPr id="194563" name="Google Shape;174;p2:note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SzPts val="1400"/>
            </a:pPr>
            <a:endParaRPr lang="ru-RU" altLang="ru-RU" sz="1800" smtClean="0">
              <a:cs typeface="Arial" panose="020B0604020202020204" pitchFamily="34" charset="0"/>
            </a:endParaRPr>
          </a:p>
        </p:txBody>
      </p:sp>
      <p:sp>
        <p:nvSpPr>
          <p:cNvPr id="194564" name="Google Shape;175;p2:notes"/>
          <p:cNvSpPr txBox="1">
            <a:spLocks noChangeArrowheads="1"/>
          </p:cNvSpPr>
          <p:nvPr/>
        </p:nvSpPr>
        <p:spPr bwMode="auto">
          <a:xfrm>
            <a:off x="3856038" y="9442450"/>
            <a:ext cx="2951162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5" tIns="45350" rIns="90725" bIns="453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  <a:buSzPts val="1800"/>
            </a:pPr>
            <a:fld id="{C6ED8FFE-E6BA-4592-878B-4F491DD2D707}" type="slidenum">
              <a:rPr lang="en-US" altLang="ru-RU" sz="180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algn="r" eaLnBrk="1" hangingPunct="1">
                <a:spcBef>
                  <a:spcPct val="0"/>
                </a:spcBef>
                <a:buClr>
                  <a:srgbClr val="000000"/>
                </a:buClr>
                <a:buSzPts val="1800"/>
              </a:pPr>
              <a:t>19</a:t>
            </a:fld>
            <a:endParaRPr lang="ru-RU" altLang="ru-RU" sz="1400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4565" name="Google Shape;176;p2:notes"/>
          <p:cNvSpPr txBox="1">
            <a:spLocks noChangeArrowheads="1"/>
          </p:cNvSpPr>
          <p:nvPr/>
        </p:nvSpPr>
        <p:spPr bwMode="auto">
          <a:xfrm>
            <a:off x="0" y="9442450"/>
            <a:ext cx="2951163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5" tIns="45350" rIns="90725" bIns="453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</a:pPr>
            <a:endParaRPr lang="ru-RU" altLang="ru-RU" sz="1800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6320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Google Shape;173;p2:notes"/>
          <p:cNvSpPr>
            <a:spLocks noGrp="1" noRot="1" noChangeAspect="1" noTextEdit="1"/>
          </p:cNvSpPr>
          <p:nvPr>
            <p:ph type="sldImg" idx="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524287"/>
                <a:headEnd/>
                <a:tailEnd/>
              </a14:hiddenLine>
            </a:ext>
          </a:extLst>
        </p:spPr>
      </p:sp>
      <p:sp>
        <p:nvSpPr>
          <p:cNvPr id="196611" name="Google Shape;174;p2:note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SzPts val="1400"/>
            </a:pPr>
            <a:endParaRPr lang="ru-RU" altLang="ru-RU" sz="1800" smtClean="0">
              <a:cs typeface="Arial" panose="020B0604020202020204" pitchFamily="34" charset="0"/>
            </a:endParaRPr>
          </a:p>
        </p:txBody>
      </p:sp>
      <p:sp>
        <p:nvSpPr>
          <p:cNvPr id="196612" name="Google Shape;175;p2:notes"/>
          <p:cNvSpPr txBox="1">
            <a:spLocks noChangeArrowheads="1"/>
          </p:cNvSpPr>
          <p:nvPr/>
        </p:nvSpPr>
        <p:spPr bwMode="auto">
          <a:xfrm>
            <a:off x="3856038" y="9442450"/>
            <a:ext cx="2951162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5" tIns="45350" rIns="90725" bIns="453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  <a:buSzPts val="1800"/>
            </a:pPr>
            <a:fld id="{C0074D18-4D54-41A1-AF0B-0D38C7243586}" type="slidenum">
              <a:rPr lang="en-US" altLang="ru-RU" sz="180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algn="r" eaLnBrk="1" hangingPunct="1">
                <a:spcBef>
                  <a:spcPct val="0"/>
                </a:spcBef>
                <a:buClr>
                  <a:srgbClr val="000000"/>
                </a:buClr>
                <a:buSzPts val="1800"/>
              </a:pPr>
              <a:t>20</a:t>
            </a:fld>
            <a:endParaRPr lang="ru-RU" altLang="ru-RU" sz="1400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6613" name="Google Shape;176;p2:notes"/>
          <p:cNvSpPr txBox="1">
            <a:spLocks noChangeArrowheads="1"/>
          </p:cNvSpPr>
          <p:nvPr/>
        </p:nvSpPr>
        <p:spPr bwMode="auto">
          <a:xfrm>
            <a:off x="0" y="9442450"/>
            <a:ext cx="2951163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5" tIns="45350" rIns="90725" bIns="453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</a:pPr>
            <a:endParaRPr lang="ru-RU" altLang="ru-RU" sz="1800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116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1600" y="749300"/>
            <a:ext cx="6657975" cy="374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371A5-A6A5-4076-95C3-7F524055BF93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6095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Google Shape;173;p2:notes"/>
          <p:cNvSpPr>
            <a:spLocks noGrp="1" noRot="1" noChangeAspect="1" noTextEdit="1"/>
          </p:cNvSpPr>
          <p:nvPr>
            <p:ph type="sldImg" idx="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524287"/>
                <a:headEnd/>
                <a:tailEnd/>
              </a14:hiddenLine>
            </a:ext>
          </a:extLst>
        </p:spPr>
      </p:sp>
      <p:sp>
        <p:nvSpPr>
          <p:cNvPr id="198659" name="Google Shape;174;p2:note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SzPts val="1400"/>
            </a:pPr>
            <a:endParaRPr lang="ru-RU" altLang="ru-RU" sz="1800" smtClean="0">
              <a:cs typeface="Arial" panose="020B0604020202020204" pitchFamily="34" charset="0"/>
            </a:endParaRPr>
          </a:p>
        </p:txBody>
      </p:sp>
      <p:sp>
        <p:nvSpPr>
          <p:cNvPr id="198660" name="Google Shape;175;p2:notes"/>
          <p:cNvSpPr txBox="1">
            <a:spLocks noChangeArrowheads="1"/>
          </p:cNvSpPr>
          <p:nvPr/>
        </p:nvSpPr>
        <p:spPr bwMode="auto">
          <a:xfrm>
            <a:off x="3856038" y="9442450"/>
            <a:ext cx="2951162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5" tIns="45350" rIns="90725" bIns="453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  <a:buSzPts val="1800"/>
            </a:pPr>
            <a:fld id="{A169E4B8-0833-42E8-A5ED-5EAA889C54B2}" type="slidenum">
              <a:rPr lang="en-US" altLang="ru-RU" sz="180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  <a:pPr algn="r" eaLnBrk="1" hangingPunct="1">
                <a:spcBef>
                  <a:spcPct val="0"/>
                </a:spcBef>
                <a:buClr>
                  <a:srgbClr val="000000"/>
                </a:buClr>
                <a:buSzPts val="1800"/>
              </a:pPr>
              <a:t>21</a:t>
            </a:fld>
            <a:endParaRPr lang="ru-RU" altLang="ru-RU" sz="1400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8661" name="Google Shape;176;p2:notes"/>
          <p:cNvSpPr txBox="1">
            <a:spLocks noChangeArrowheads="1"/>
          </p:cNvSpPr>
          <p:nvPr/>
        </p:nvSpPr>
        <p:spPr bwMode="auto">
          <a:xfrm>
            <a:off x="0" y="9442450"/>
            <a:ext cx="2951163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5" tIns="45350" rIns="90725" bIns="4535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</a:pPr>
            <a:endParaRPr lang="ru-RU" altLang="ru-RU" sz="1800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7875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Google Shape;173;p2:notes"/>
          <p:cNvSpPr>
            <a:spLocks noGrp="1" noRot="1" noChangeAspect="1" noTextEdit="1"/>
          </p:cNvSpPr>
          <p:nvPr>
            <p:ph type="sldImg" idx="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94563" name="Google Shape;174;p2:note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SzPts val="1400"/>
            </a:pPr>
            <a:endParaRPr lang="ru-RU" altLang="ru-RU" sz="1800" smtClean="0">
              <a:cs typeface="Arial" panose="020B0604020202020204" pitchFamily="34" charset="0"/>
            </a:endParaRPr>
          </a:p>
        </p:txBody>
      </p:sp>
      <p:sp>
        <p:nvSpPr>
          <p:cNvPr id="194564" name="Google Shape;175;p2:notes"/>
          <p:cNvSpPr txBox="1">
            <a:spLocks noChangeArrowheads="1"/>
          </p:cNvSpPr>
          <p:nvPr/>
        </p:nvSpPr>
        <p:spPr bwMode="auto">
          <a:xfrm>
            <a:off x="3884613" y="9428163"/>
            <a:ext cx="29718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5" tIns="45350" rIns="90725" bIns="45350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r">
              <a:buClr>
                <a:srgbClr val="000000"/>
              </a:buClr>
              <a:buSzPts val="1800"/>
              <a:buFont typeface="Arial" panose="020B0604020202020204" pitchFamily="34" charset="0"/>
              <a:buNone/>
            </a:pPr>
            <a:fld id="{61601D06-E6A2-4F79-AD8A-AAF1A9CB3AD4}" type="slidenum">
              <a:rPr lang="en-US" altLang="ru-RU"/>
              <a:pPr algn="r">
                <a:buClr>
                  <a:srgbClr val="000000"/>
                </a:buClr>
                <a:buSzPts val="1800"/>
                <a:buFont typeface="Arial" panose="020B0604020202020204" pitchFamily="34" charset="0"/>
                <a:buNone/>
              </a:pPr>
              <a:t>22</a:t>
            </a:fld>
            <a:endParaRPr lang="ru-RU" altLang="ru-RU"/>
          </a:p>
        </p:txBody>
      </p:sp>
      <p:sp>
        <p:nvSpPr>
          <p:cNvPr id="194565" name="Google Shape;176;p2:notes"/>
          <p:cNvSpPr txBox="1">
            <a:spLocks noChangeArrowheads="1"/>
          </p:cNvSpPr>
          <p:nvPr/>
        </p:nvSpPr>
        <p:spPr bwMode="auto">
          <a:xfrm>
            <a:off x="0" y="9428163"/>
            <a:ext cx="29718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5" tIns="45350" rIns="90725" bIns="45350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>
              <a:buClr>
                <a:srgbClr val="000000"/>
              </a:buClr>
              <a:buFont typeface="Arial" panose="020B0604020202020204" pitchFamily="34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48385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Google Shape;173;p2:notes"/>
          <p:cNvSpPr>
            <a:spLocks noGrp="1" noRot="1" noChangeAspect="1" noTextEdit="1"/>
          </p:cNvSpPr>
          <p:nvPr>
            <p:ph type="sldImg" idx="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94563" name="Google Shape;174;p2:note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SzPts val="1400"/>
            </a:pPr>
            <a:endParaRPr lang="ru-RU" altLang="ru-RU" sz="1800" smtClean="0">
              <a:cs typeface="Arial" panose="020B0604020202020204" pitchFamily="34" charset="0"/>
            </a:endParaRPr>
          </a:p>
        </p:txBody>
      </p:sp>
      <p:sp>
        <p:nvSpPr>
          <p:cNvPr id="194564" name="Google Shape;175;p2:notes"/>
          <p:cNvSpPr txBox="1">
            <a:spLocks noChangeArrowheads="1"/>
          </p:cNvSpPr>
          <p:nvPr/>
        </p:nvSpPr>
        <p:spPr bwMode="auto">
          <a:xfrm>
            <a:off x="3884613" y="9428163"/>
            <a:ext cx="29718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5" tIns="45350" rIns="90725" bIns="45350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r">
              <a:buClr>
                <a:srgbClr val="000000"/>
              </a:buClr>
              <a:buSzPts val="1800"/>
              <a:buFont typeface="Arial" panose="020B0604020202020204" pitchFamily="34" charset="0"/>
              <a:buNone/>
            </a:pPr>
            <a:fld id="{61601D06-E6A2-4F79-AD8A-AAF1A9CB3AD4}" type="slidenum">
              <a:rPr lang="en-US" altLang="ru-RU"/>
              <a:pPr algn="r">
                <a:buClr>
                  <a:srgbClr val="000000"/>
                </a:buClr>
                <a:buSzPts val="1800"/>
                <a:buFont typeface="Arial" panose="020B0604020202020204" pitchFamily="34" charset="0"/>
                <a:buNone/>
              </a:pPr>
              <a:t>23</a:t>
            </a:fld>
            <a:endParaRPr lang="ru-RU" altLang="ru-RU"/>
          </a:p>
        </p:txBody>
      </p:sp>
      <p:sp>
        <p:nvSpPr>
          <p:cNvPr id="194565" name="Google Shape;176;p2:notes"/>
          <p:cNvSpPr txBox="1">
            <a:spLocks noChangeArrowheads="1"/>
          </p:cNvSpPr>
          <p:nvPr/>
        </p:nvSpPr>
        <p:spPr bwMode="auto">
          <a:xfrm>
            <a:off x="0" y="9428163"/>
            <a:ext cx="29718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5" tIns="45350" rIns="90725" bIns="45350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>
              <a:buClr>
                <a:srgbClr val="000000"/>
              </a:buClr>
              <a:buFont typeface="Arial" panose="020B0604020202020204" pitchFamily="34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66363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DDEBC37-0501-4EE1-9A95-A07FFD0ABB5B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0684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50888"/>
            <a:ext cx="6667500" cy="37496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371A5-A6A5-4076-95C3-7F524055BF93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9285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50888"/>
            <a:ext cx="6667500" cy="37496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371A5-A6A5-4076-95C3-7F524055BF93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1599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50888"/>
            <a:ext cx="6667500" cy="37496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371A5-A6A5-4076-95C3-7F524055BF93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8332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50888"/>
            <a:ext cx="6667500" cy="37496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371A5-A6A5-4076-95C3-7F524055BF93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9285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1600" y="749300"/>
            <a:ext cx="6657975" cy="374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371A5-A6A5-4076-95C3-7F524055BF93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6285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50888"/>
            <a:ext cx="6667500" cy="37496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371A5-A6A5-4076-95C3-7F524055BF93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928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1600" y="749300"/>
            <a:ext cx="6657975" cy="374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371A5-A6A5-4076-95C3-7F524055BF93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9487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50888"/>
            <a:ext cx="6667500" cy="37496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371A5-A6A5-4076-95C3-7F524055BF93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5723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E85744A-8378-4E21-ABDD-FA789D64F77F}" type="slidenum">
              <a:rPr lang="ru-RU" altLang="ru-RU">
                <a:latin typeface="Calibri" panose="020F0502020204030204" pitchFamily="34" charset="0"/>
              </a:rPr>
              <a:pPr/>
              <a:t>35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661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CustomShape 1"/>
          <p:cNvSpPr/>
          <p:nvPr/>
        </p:nvSpPr>
        <p:spPr>
          <a:xfrm>
            <a:off x="3884613" y="9429750"/>
            <a:ext cx="2971800" cy="496888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2160" tIns="46080" rIns="92160" bIns="46080" anchor="b"/>
          <a:lstStyle/>
          <a:p>
            <a:pPr algn="r">
              <a:defRPr/>
            </a:pPr>
            <a:fld id="{C147177D-B372-4583-B270-5EB52E268AA1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>
                <a:defRPr/>
              </a:pPr>
              <a:t>5</a:t>
            </a:fld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165891" name="PlaceHolder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0650" y="744538"/>
            <a:ext cx="6618288" cy="3724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23" name="PlaceHolder 3"/>
          <p:cNvSpPr>
            <a:spLocks noGrp="1"/>
          </p:cNvSpPr>
          <p:nvPr>
            <p:ph type="body"/>
          </p:nvPr>
        </p:nvSpPr>
        <p:spPr>
          <a:xfrm>
            <a:off x="685800" y="4714875"/>
            <a:ext cx="5486400" cy="169863"/>
          </a:xfrm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en-US" sz="1100" spc="-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9634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CustomShape 1"/>
          <p:cNvSpPr/>
          <p:nvPr/>
        </p:nvSpPr>
        <p:spPr>
          <a:xfrm>
            <a:off x="3884613" y="9429750"/>
            <a:ext cx="2971800" cy="496888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2160" tIns="46080" rIns="92160" bIns="46080" anchor="b"/>
          <a:lstStyle/>
          <a:p>
            <a:pPr algn="r">
              <a:defRPr/>
            </a:pPr>
            <a:fld id="{F599E516-CD36-40E9-8361-0A46E97C9710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>
                <a:defRPr/>
              </a:pPr>
              <a:t>6</a:t>
            </a:fld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167939" name="PlaceHolder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0650" y="744538"/>
            <a:ext cx="6618288" cy="3724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23" name="PlaceHolder 3"/>
          <p:cNvSpPr>
            <a:spLocks noGrp="1"/>
          </p:cNvSpPr>
          <p:nvPr>
            <p:ph type="body"/>
          </p:nvPr>
        </p:nvSpPr>
        <p:spPr>
          <a:xfrm>
            <a:off x="685800" y="4714875"/>
            <a:ext cx="5486400" cy="169863"/>
          </a:xfrm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en-US" sz="1100" spc="-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356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CustomShape 1"/>
          <p:cNvSpPr/>
          <p:nvPr/>
        </p:nvSpPr>
        <p:spPr>
          <a:xfrm>
            <a:off x="3884613" y="9429750"/>
            <a:ext cx="2971800" cy="496888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2160" tIns="46080" rIns="92160" bIns="46080" anchor="b"/>
          <a:lstStyle/>
          <a:p>
            <a:pPr algn="r">
              <a:defRPr/>
            </a:pPr>
            <a:fld id="{68A130C2-C8E1-4B39-8310-6066122C3EC8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>
                <a:defRPr/>
              </a:pPr>
              <a:t>7</a:t>
            </a:fld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169987" name="PlaceHolder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0650" y="744538"/>
            <a:ext cx="6618288" cy="3724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23" name="PlaceHolder 3"/>
          <p:cNvSpPr>
            <a:spLocks noGrp="1"/>
          </p:cNvSpPr>
          <p:nvPr>
            <p:ph type="body"/>
          </p:nvPr>
        </p:nvSpPr>
        <p:spPr>
          <a:xfrm>
            <a:off x="685800" y="4714875"/>
            <a:ext cx="5486400" cy="169863"/>
          </a:xfrm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en-US" sz="1100" spc="-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2455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CustomShape 1"/>
          <p:cNvSpPr/>
          <p:nvPr/>
        </p:nvSpPr>
        <p:spPr>
          <a:xfrm>
            <a:off x="3884613" y="9429750"/>
            <a:ext cx="2971800" cy="496888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2160" tIns="46080" rIns="92160" bIns="46080" anchor="b"/>
          <a:lstStyle/>
          <a:p>
            <a:pPr algn="r">
              <a:defRPr/>
            </a:pPr>
            <a:fld id="{A446E32A-F573-4E06-996D-DEB7298680F9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>
                <a:defRPr/>
              </a:pPr>
              <a:t>8</a:t>
            </a:fld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172035" name="PlaceHolder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0650" y="744538"/>
            <a:ext cx="6618288" cy="3724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23" name="PlaceHolder 3"/>
          <p:cNvSpPr>
            <a:spLocks noGrp="1"/>
          </p:cNvSpPr>
          <p:nvPr>
            <p:ph type="body"/>
          </p:nvPr>
        </p:nvSpPr>
        <p:spPr>
          <a:xfrm>
            <a:off x="685800" y="4714875"/>
            <a:ext cx="5486400" cy="169863"/>
          </a:xfrm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en-US" sz="1100" spc="-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1524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CustomShape 1"/>
          <p:cNvSpPr/>
          <p:nvPr/>
        </p:nvSpPr>
        <p:spPr>
          <a:xfrm>
            <a:off x="3884613" y="9429750"/>
            <a:ext cx="2971800" cy="496888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2160" tIns="46080" rIns="92160" bIns="46080" anchor="b"/>
          <a:lstStyle/>
          <a:p>
            <a:pPr algn="r">
              <a:defRPr/>
            </a:pPr>
            <a:fld id="{F61E48F1-D328-43E6-A323-B39915BBD4B9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>
                <a:defRPr/>
              </a:pPr>
              <a:t>9</a:t>
            </a:fld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174083" name="PlaceHolder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0650" y="744538"/>
            <a:ext cx="6618288" cy="3724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23" name="PlaceHolder 3"/>
          <p:cNvSpPr>
            <a:spLocks noGrp="1"/>
          </p:cNvSpPr>
          <p:nvPr>
            <p:ph type="body"/>
          </p:nvPr>
        </p:nvSpPr>
        <p:spPr>
          <a:xfrm>
            <a:off x="685800" y="4714875"/>
            <a:ext cx="5486400" cy="169863"/>
          </a:xfrm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en-US" sz="1100" spc="-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5678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CustomShape 1"/>
          <p:cNvSpPr/>
          <p:nvPr/>
        </p:nvSpPr>
        <p:spPr>
          <a:xfrm>
            <a:off x="3884613" y="9429750"/>
            <a:ext cx="2971800" cy="496888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2160" tIns="46080" rIns="92160" bIns="46080" anchor="b"/>
          <a:lstStyle/>
          <a:p>
            <a:pPr algn="r">
              <a:defRPr/>
            </a:pPr>
            <a:fld id="{EB1192BB-D20A-40C6-8D83-07113045A686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>
                <a:defRPr/>
              </a:pPr>
              <a:t>10</a:t>
            </a:fld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176131" name="PlaceHolder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0650" y="744538"/>
            <a:ext cx="6618288" cy="3724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23" name="PlaceHolder 3"/>
          <p:cNvSpPr>
            <a:spLocks noGrp="1"/>
          </p:cNvSpPr>
          <p:nvPr>
            <p:ph type="body"/>
          </p:nvPr>
        </p:nvSpPr>
        <p:spPr>
          <a:xfrm>
            <a:off x="685800" y="4714875"/>
            <a:ext cx="5486400" cy="169863"/>
          </a:xfrm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en-US" sz="1100" spc="-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313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EFEB4-02FC-4226-AFAC-B94A526AF13D}" type="datetime1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77C3B-0668-4704-9AA5-B445F5E647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690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74687-B736-4CBD-B0D5-AE0E719D7F1C}" type="datetime1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BEF6E-BDA8-44A9-9BEE-AD5A6EF766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55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FC411-0EF0-4492-BE6C-E9AC632DC42D}" type="datetime1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88876-F098-4228-8B35-6B18469C78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878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05D19-5A5D-44F7-9691-A8520829EBDD}" type="datetime1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0977F-2B5A-4F31-A432-12F513195A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053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4A669-943C-4354-ACB9-85EEFA1562C0}" type="datetime1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15E9F-B271-4AAD-8B8E-39F25D140C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511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15D15-F45E-4F80-9C7E-E3466E4A36A2}" type="datetime1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F9C3A-F514-4B88-A3C3-A593C4FCEE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604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0DFCC-E646-49E3-9B99-6BF1067A74DD}" type="datetime1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D27FC-841F-48A5-BCBF-50472F5E77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167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10E4D-1158-451B-BDDF-7F615566479D}" type="datetime1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DA6F2-46EA-4047-9962-F709C4AB9F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170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3BA94-645C-44D7-8EDF-20B1D4D2B700}" type="datetime1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B6DC0-B65F-4268-ABCD-78BA3F8C99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868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D1C0F-4912-441D-93E1-565F84D748A7}" type="datetime1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32D68-1A7A-4910-88DE-71964A204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264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BAFE2-F494-4F79-AC14-8CB6040F606F}" type="datetime1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A2FF2-A936-4B25-9C7C-5BD45F0BA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67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E4FBC8-907A-459F-AC16-59FCAB2BCC3B}" type="datetime1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5B6EA4-CE5F-4B14-A666-63DEFCAEC2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jpeg"/><Relationship Id="rId4" Type="http://schemas.openxmlformats.org/officeDocument/2006/relationships/image" Target="../media/image7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Relationship Id="rId9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18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jpeg"/><Relationship Id="rId4" Type="http://schemas.openxmlformats.org/officeDocument/2006/relationships/image" Target="../media/image12.png"/><Relationship Id="rId9" Type="http://schemas.openxmlformats.org/officeDocument/2006/relationships/image" Target="../media/image17.jpeg"/><Relationship Id="rId1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1"/>
          <p:cNvPicPr>
            <a:picLocks noChangeAspect="1" noChangeArrowheads="1"/>
          </p:cNvPicPr>
          <p:nvPr/>
        </p:nvPicPr>
        <p:blipFill rotWithShape="1">
          <a:blip r:embed="rId2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056348" y="349627"/>
            <a:ext cx="10638219" cy="672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40" tIns="45720" rIns="91440" bIns="4572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МИНИСТЕРСТВО ОБРАЗОВАНИЯ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ТВЕРСКОЙ ОБЛАСТИ</a:t>
            </a:r>
          </a:p>
          <a:p>
            <a:pPr>
              <a:defRPr/>
            </a:pPr>
            <a:endParaRPr lang="ru-RU" sz="2400" b="1" dirty="0">
              <a:solidFill>
                <a:srgbClr val="A8800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 txBox="1">
            <a:spLocks/>
          </p:cNvSpPr>
          <p:nvPr/>
        </p:nvSpPr>
        <p:spPr>
          <a:xfrm>
            <a:off x="1343472" y="1916832"/>
            <a:ext cx="10225136" cy="3193013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buNone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неотложных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мерах по предупреждению детского травматизма и гибели несовершеннолетних</a:t>
            </a:r>
          </a:p>
          <a:p>
            <a:pPr marL="0" indent="0" algn="ctr" eaLnBrk="1" hangingPunct="1">
              <a:lnSpc>
                <a:spcPct val="80000"/>
              </a:lnSpc>
              <a:spcBef>
                <a:spcPts val="0"/>
              </a:spcBef>
              <a:buNone/>
              <a:defRPr/>
            </a:pPr>
            <a:endParaRPr lang="ru-RU" sz="3600" b="1" kern="1100" spc="-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63550" y="5949280"/>
            <a:ext cx="8896271" cy="748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ru-RU" sz="2133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г. Тверь</a:t>
            </a:r>
          </a:p>
          <a:p>
            <a:pPr algn="ctr">
              <a:defRPr/>
            </a:pPr>
            <a:r>
              <a:rPr lang="ru-RU" sz="2133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2133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июля 2020 года</a:t>
            </a:r>
          </a:p>
        </p:txBody>
      </p:sp>
    </p:spTree>
    <p:extLst>
      <p:ext uri="{BB962C8B-B14F-4D97-AF65-F5344CB8AC3E}">
        <p14:creationId xmlns:p14="http://schemas.microsoft.com/office/powerpoint/2010/main" val="361361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CustomShape 3"/>
          <p:cNvSpPr/>
          <p:nvPr/>
        </p:nvSpPr>
        <p:spPr>
          <a:xfrm>
            <a:off x="9202308" y="6381896"/>
            <a:ext cx="2843922" cy="476104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926" tIns="54223" rIns="108926" bIns="54223"/>
          <a:lstStyle/>
          <a:p>
            <a:pPr algn="r">
              <a:defRPr/>
            </a:pPr>
            <a:fld id="{1254D2BF-F20A-47A3-A79C-C27E10D72BFA}" type="slidenum">
              <a:rPr lang="ru-RU" sz="1599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pPr algn="r">
                <a:defRPr/>
              </a:pPr>
              <a:t>10</a:t>
            </a:fld>
            <a:endParaRPr lang="en-US" sz="1599">
              <a:solidFill>
                <a:srgbClr val="000000"/>
              </a:solidFill>
            </a:endParaRPr>
          </a:p>
        </p:txBody>
      </p:sp>
      <p:pic>
        <p:nvPicPr>
          <p:cNvPr id="175107" name="Рисунок 1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"/>
          <a:stretch>
            <a:fillRect/>
          </a:stretch>
        </p:blipFill>
        <p:spPr bwMode="auto">
          <a:xfrm>
            <a:off x="135191" y="158702"/>
            <a:ext cx="958553" cy="1151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8" name="Прямоугольник 1"/>
          <p:cNvSpPr>
            <a:spLocks noChangeArrowheads="1"/>
          </p:cNvSpPr>
          <p:nvPr/>
        </p:nvSpPr>
        <p:spPr bwMode="auto">
          <a:xfrm>
            <a:off x="1047192" y="1950965"/>
            <a:ext cx="5431808" cy="439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altLang="ru-RU" sz="1866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Тематическая рубрика в СМИ «Безопасность детей»; 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altLang="ru-RU" sz="1866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Материалы в тематической полосе районных печатных СМИ «Губерния»;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altLang="ru-RU" sz="1866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Новостные сюжеты и публикации в СМИ со статистикой происшествий; 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altLang="ru-RU" sz="1866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Профилактические материалы и рекомендации</a:t>
            </a:r>
            <a:r>
              <a:rPr kumimoji="1" lang="ru-RU" altLang="ru-RU" sz="1866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;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altLang="ru-RU" sz="1866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Интервью с сотрудниками ГИБДД, врачами, обращения врачей; 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altLang="ru-RU" sz="1866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Материалы по итогам профилактических акций и мероприятий с участием сотрудников ГИБДД;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altLang="ru-RU" sz="1866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Сюжеты и материалы в СМИ в рамках «Месячника по безопасности дорожного движения»</a:t>
            </a:r>
            <a:r>
              <a:rPr lang="ru-RU" altLang="ru-RU" sz="1866" b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ru-RU" altLang="ru-RU" sz="1866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endParaRPr kumimoji="1" lang="ru-RU" altLang="ru-RU" sz="1866" b="1">
              <a:solidFill>
                <a:srgbClr val="00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5109" name="Rectangle 15"/>
          <p:cNvSpPr>
            <a:spLocks noChangeArrowheads="1"/>
          </p:cNvSpPr>
          <p:nvPr/>
        </p:nvSpPr>
        <p:spPr bwMode="auto">
          <a:xfrm>
            <a:off x="1093745" y="1235752"/>
            <a:ext cx="10366351" cy="516307"/>
          </a:xfrm>
          <a:prstGeom prst="rect">
            <a:avLst/>
          </a:prstGeom>
          <a:solidFill>
            <a:srgbClr val="E1EBD7"/>
          </a:solidFill>
          <a:ln w="9544">
            <a:solidFill>
              <a:srgbClr val="A5D07A"/>
            </a:solidFill>
            <a:miter lim="800000"/>
            <a:headEnd/>
            <a:tailEnd/>
          </a:ln>
        </p:spPr>
        <p:txBody>
          <a:bodyPr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ru-RU" altLang="ru-RU" sz="2133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Публикации и сюжеты в областных и районных СМИ:</a:t>
            </a:r>
            <a:endParaRPr kumimoji="1" lang="en-US" altLang="ru-RU" sz="2133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9" name="CustomShape 1"/>
          <p:cNvSpPr/>
          <p:nvPr/>
        </p:nvSpPr>
        <p:spPr>
          <a:xfrm>
            <a:off x="1021800" y="179862"/>
            <a:ext cx="11168320" cy="111725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926" tIns="54223" rIns="108926" bIns="54223" anchor="ctr"/>
          <a:lstStyle/>
          <a:p>
            <a:pPr algn="ctr">
              <a:defRPr/>
            </a:pPr>
            <a:r>
              <a:rPr lang="ru-RU" sz="2000" b="1" spc="-1" dirty="0">
                <a:solidFill>
                  <a:srgbClr val="A88000"/>
                </a:solidFill>
                <a:latin typeface="Times New Roman"/>
              </a:rPr>
              <a:t>ИНФОРМАЦИОННЫЕ МАТЕРИАЛЫ В СМИ (продолжение)</a:t>
            </a:r>
            <a:endParaRPr lang="ru-RU" sz="2000" dirty="0"/>
          </a:p>
        </p:txBody>
      </p:sp>
      <p:pic>
        <p:nvPicPr>
          <p:cNvPr id="175111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49" t="16667" r="38333" b="32222"/>
          <a:stretch>
            <a:fillRect/>
          </a:stretch>
        </p:blipFill>
        <p:spPr bwMode="auto">
          <a:xfrm>
            <a:off x="6813330" y="1883252"/>
            <a:ext cx="2475736" cy="2549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112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11153" r="34167" b="8549"/>
          <a:stretch>
            <a:fillRect/>
          </a:stretch>
        </p:blipFill>
        <p:spPr bwMode="auto">
          <a:xfrm>
            <a:off x="9471043" y="4608678"/>
            <a:ext cx="2221814" cy="2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113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0" t="29259" r="35001" b="5556"/>
          <a:stretch>
            <a:fillRect/>
          </a:stretch>
        </p:blipFill>
        <p:spPr bwMode="auto">
          <a:xfrm>
            <a:off x="6671556" y="4684854"/>
            <a:ext cx="2606929" cy="201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114" name="Рисунок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7" b="8987"/>
          <a:stretch>
            <a:fillRect/>
          </a:stretch>
        </p:blipFill>
        <p:spPr bwMode="auto">
          <a:xfrm>
            <a:off x="9358893" y="1864209"/>
            <a:ext cx="1881137" cy="27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787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CustomShape 3"/>
          <p:cNvSpPr/>
          <p:nvPr/>
        </p:nvSpPr>
        <p:spPr>
          <a:xfrm>
            <a:off x="9202308" y="6381896"/>
            <a:ext cx="2843922" cy="476104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926" tIns="54223" rIns="108926" bIns="54223"/>
          <a:lstStyle/>
          <a:p>
            <a:pPr algn="r">
              <a:defRPr/>
            </a:pPr>
            <a:fld id="{C02FD64F-BEBD-4F71-AF5B-3A12275C2A82}" type="slidenum">
              <a:rPr lang="ru-RU" sz="1599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pPr algn="r">
                <a:defRPr/>
              </a:pPr>
              <a:t>11</a:t>
            </a:fld>
            <a:endParaRPr lang="en-US" sz="1599">
              <a:solidFill>
                <a:srgbClr val="000000"/>
              </a:solidFill>
            </a:endParaRPr>
          </a:p>
        </p:txBody>
      </p:sp>
      <p:pic>
        <p:nvPicPr>
          <p:cNvPr id="177155" name="Рисунок 1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"/>
          <a:stretch>
            <a:fillRect/>
          </a:stretch>
        </p:blipFill>
        <p:spPr bwMode="auto">
          <a:xfrm>
            <a:off x="135191" y="158702"/>
            <a:ext cx="958553" cy="1151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"/>
          <p:cNvSpPr>
            <a:spLocks noChangeArrowheads="1"/>
          </p:cNvSpPr>
          <p:nvPr/>
        </p:nvSpPr>
        <p:spPr bwMode="auto">
          <a:xfrm>
            <a:off x="1220705" y="1519298"/>
            <a:ext cx="4655230" cy="1610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marL="0" indent="0" algn="ctr" latinLnBrk="0">
              <a:spcBef>
                <a:spcPct val="0"/>
              </a:spcBef>
              <a:buClr>
                <a:srgbClr val="000000"/>
              </a:buClr>
              <a:buNone/>
              <a:defRPr/>
            </a:pPr>
            <a:r>
              <a:rPr lang="ru-RU" sz="2133" b="1" dirty="0">
                <a:latin typeface="Times New Roman" panose="02020603050405020304" pitchFamily="18" charset="0"/>
              </a:rPr>
              <a:t>Информационные материалы:</a:t>
            </a:r>
          </a:p>
          <a:p>
            <a:pPr marL="0" indent="0" algn="ctr" latinLnBrk="0">
              <a:spcBef>
                <a:spcPct val="0"/>
              </a:spcBef>
              <a:buClr>
                <a:srgbClr val="000000"/>
              </a:buClr>
              <a:buNone/>
              <a:defRPr/>
            </a:pPr>
            <a:endParaRPr lang="ru-RU" sz="1333" b="1" dirty="0">
              <a:latin typeface="Times New Roman" panose="02020603050405020304" pitchFamily="18" charset="0"/>
            </a:endParaRPr>
          </a:p>
          <a:p>
            <a:pPr algn="just" eaLnBrk="1" latinLnBrk="0" hangingPunct="1"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  <a:defRPr/>
            </a:pPr>
            <a:r>
              <a:rPr lang="ru-RU" sz="2133" dirty="0">
                <a:latin typeface="Times New Roman" panose="02020603050405020304" pitchFamily="18" charset="0"/>
              </a:rPr>
              <a:t>видео- и </a:t>
            </a:r>
            <a:r>
              <a:rPr lang="ru-RU" sz="2133" dirty="0" err="1">
                <a:latin typeface="Times New Roman" panose="02020603050405020304" pitchFamily="18" charset="0"/>
              </a:rPr>
              <a:t>аудиоролики</a:t>
            </a:r>
            <a:r>
              <a:rPr lang="ru-RU" sz="2133" dirty="0">
                <a:latin typeface="Times New Roman" panose="02020603050405020304" pitchFamily="18" charset="0"/>
              </a:rPr>
              <a:t>, </a:t>
            </a:r>
          </a:p>
          <a:p>
            <a:pPr algn="just" eaLnBrk="1" latinLnBrk="0" hangingPunct="1"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  <a:defRPr/>
            </a:pPr>
            <a:r>
              <a:rPr lang="ru-RU" sz="2133" dirty="0" err="1">
                <a:latin typeface="Times New Roman" panose="02020603050405020304" pitchFamily="18" charset="0"/>
              </a:rPr>
              <a:t>инфографика</a:t>
            </a:r>
            <a:r>
              <a:rPr lang="ru-RU" sz="2133" dirty="0">
                <a:latin typeface="Times New Roman" panose="02020603050405020304" pitchFamily="18" charset="0"/>
              </a:rPr>
              <a:t>, плакаты, брошюры</a:t>
            </a:r>
          </a:p>
          <a:p>
            <a:pPr algn="just" eaLnBrk="1" latinLnBrk="0" hangingPunct="1"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  <a:defRPr/>
            </a:pPr>
            <a:r>
              <a:rPr lang="ru-RU" sz="2133" dirty="0">
                <a:latin typeface="Times New Roman" panose="02020603050405020304" pitchFamily="18" charset="0"/>
              </a:rPr>
              <a:t>профилактические статьи</a:t>
            </a:r>
            <a:endParaRPr kumimoji="1" lang="ru-RU" altLang="ru-RU" sz="2133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" name="CustomShape 1"/>
          <p:cNvSpPr/>
          <p:nvPr/>
        </p:nvSpPr>
        <p:spPr>
          <a:xfrm>
            <a:off x="1021800" y="179862"/>
            <a:ext cx="11168320" cy="111725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926" tIns="54223" rIns="108926" bIns="54223" anchor="ctr"/>
          <a:lstStyle/>
          <a:p>
            <a:pPr algn="ctr">
              <a:defRPr/>
            </a:pPr>
            <a:r>
              <a:rPr lang="ru-RU" sz="2000" b="1" spc="-1" dirty="0">
                <a:solidFill>
                  <a:srgbClr val="A88000"/>
                </a:solidFill>
                <a:latin typeface="Times New Roman"/>
              </a:rPr>
              <a:t>ИНФОРМАЦИОННАЯ КАМПАНИЯ В СОЦИАЛЬНЫХ СЕТЯХ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220705" y="3430058"/>
            <a:ext cx="4615026" cy="29341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333"/>
              </a:spcAft>
              <a:defRPr/>
            </a:pPr>
            <a:r>
              <a:rPr lang="ru-RU" sz="2133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Каналы распространения:</a:t>
            </a:r>
          </a:p>
          <a:p>
            <a:pPr marL="380876" indent="-380876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133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аккаунты Правительства Тверской области и муниципальных образований,</a:t>
            </a:r>
          </a:p>
          <a:p>
            <a:pPr marL="380876" indent="-380876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133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популярные </a:t>
            </a:r>
            <a:r>
              <a:rPr lang="ru-RU" sz="2133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паблики</a:t>
            </a:r>
            <a:r>
              <a:rPr lang="ru-RU" sz="2133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Тверской области,</a:t>
            </a:r>
          </a:p>
          <a:p>
            <a:pPr marL="380876" indent="-380876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133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аккаунты областных и районных СМИ</a:t>
            </a:r>
            <a:endParaRPr lang="ru-RU" sz="213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7159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1" t="25555" r="29584" b="10741"/>
          <a:stretch>
            <a:fillRect/>
          </a:stretch>
        </p:blipFill>
        <p:spPr bwMode="auto">
          <a:xfrm>
            <a:off x="6062145" y="1417729"/>
            <a:ext cx="2587885" cy="2223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60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84" t="21852" r="30833" b="24815"/>
          <a:stretch>
            <a:fillRect/>
          </a:stretch>
        </p:blipFill>
        <p:spPr bwMode="auto">
          <a:xfrm>
            <a:off x="6021940" y="3929437"/>
            <a:ext cx="2979347" cy="2257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61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6" t="21111" r="30000" b="21111"/>
          <a:stretch>
            <a:fillRect/>
          </a:stretch>
        </p:blipFill>
        <p:spPr bwMode="auto">
          <a:xfrm>
            <a:off x="9157872" y="3929438"/>
            <a:ext cx="2799485" cy="222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62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 t="39630" r="38750" b="24074"/>
          <a:stretch>
            <a:fillRect/>
          </a:stretch>
        </p:blipFill>
        <p:spPr bwMode="auto">
          <a:xfrm>
            <a:off x="8876442" y="1343669"/>
            <a:ext cx="3129585" cy="2289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079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199456" y="332656"/>
            <a:ext cx="10153128" cy="823906"/>
          </a:xfrm>
          <a:noFill/>
        </p:spPr>
        <p:txBody>
          <a:bodyPr>
            <a:normAutofit/>
          </a:bodyPr>
          <a:lstStyle/>
          <a:p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НАРУЖНАЯ РЕКЛАМА. </a:t>
            </a:r>
            <a:b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</a:b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БЕЗОПАСНОСТЬ ДОРОЖНОГО ДВИЖЕНИЯ В 2020 ГОДУ </a:t>
            </a:r>
            <a:endParaRPr lang="ru-RU" sz="2000" b="1" dirty="0">
              <a:solidFill>
                <a:srgbClr val="A88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23213" y="5013176"/>
            <a:ext cx="5554441" cy="720080"/>
          </a:xfrm>
          <a:prstGeom prst="rect">
            <a:avLst/>
          </a:prstGeom>
          <a:ln>
            <a:noFill/>
          </a:ln>
        </p:spPr>
        <p:txBody>
          <a:bodyPr lIns="0" tIns="0" rIns="18288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kern="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9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2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Google Shape;182;p26"/>
          <p:cNvSpPr txBox="1">
            <a:spLocks noChangeArrowheads="1"/>
          </p:cNvSpPr>
          <p:nvPr/>
        </p:nvSpPr>
        <p:spPr bwMode="auto">
          <a:xfrm>
            <a:off x="1775520" y="2230491"/>
            <a:ext cx="4061519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5" tIns="34275" rIns="68575" bIns="34275" anchor="ctr"/>
          <a:lstStyle>
            <a:lvl1pPr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ts val="1600"/>
              <a:buFont typeface="Times New Roman" panose="02020603050405020304" pitchFamily="18" charset="0"/>
              <a:buNone/>
            </a:pPr>
            <a:r>
              <a:rPr lang="en-US" alt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Бан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н</a:t>
            </a:r>
            <a:r>
              <a:rPr lang="en-US" alt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ерная</a:t>
            </a:r>
            <a:r>
              <a:rPr lang="en-US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кампания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 июль - август</a:t>
            </a:r>
            <a:endParaRPr lang="ru-RU" altLang="ru-RU" sz="1800" b="1" dirty="0"/>
          </a:p>
        </p:txBody>
      </p:sp>
      <p:pic>
        <p:nvPicPr>
          <p:cNvPr id="11" name="Picture 3" descr="345624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1988840"/>
            <a:ext cx="4608512" cy="28803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34535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951" y="2847387"/>
            <a:ext cx="4608655" cy="29046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Google Shape;182;p26"/>
          <p:cNvSpPr txBox="1">
            <a:spLocks noChangeArrowheads="1"/>
          </p:cNvSpPr>
          <p:nvPr/>
        </p:nvSpPr>
        <p:spPr bwMode="auto">
          <a:xfrm>
            <a:off x="6960096" y="1412776"/>
            <a:ext cx="3771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5" tIns="34275" rIns="68575" bIns="34275" anchor="ctr"/>
          <a:lstStyle>
            <a:lvl1pPr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ts val="1600"/>
              <a:buFont typeface="Times New Roman" panose="02020603050405020304" pitchFamily="18" charset="0"/>
              <a:buNone/>
            </a:pP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12 поверхностей 6*3 м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2415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199456" y="332656"/>
            <a:ext cx="10153128" cy="823906"/>
          </a:xfrm>
          <a:noFill/>
        </p:spPr>
        <p:txBody>
          <a:bodyPr>
            <a:normAutofit/>
          </a:bodyPr>
          <a:lstStyle/>
          <a:p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НАРУЖНАЯ РЕКЛАМА. </a:t>
            </a:r>
            <a:b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</a:b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БЕЗОПАСНОСТЬ ДОРОЖНОГО ДВИЖЕНИЯ В 2020 ГОДУ (продолжение) </a:t>
            </a:r>
            <a:endParaRPr lang="ru-RU" sz="2000" b="1" dirty="0">
              <a:solidFill>
                <a:srgbClr val="A88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23213" y="5013176"/>
            <a:ext cx="5554441" cy="720080"/>
          </a:xfrm>
          <a:prstGeom prst="rect">
            <a:avLst/>
          </a:prstGeom>
          <a:ln>
            <a:noFill/>
          </a:ln>
        </p:spPr>
        <p:txBody>
          <a:bodyPr lIns="0" tIns="0" rIns="18288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kern="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9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2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8867"/>
              </p:ext>
            </p:extLst>
          </p:nvPr>
        </p:nvGraphicFramePr>
        <p:xfrm>
          <a:off x="1346952" y="1344352"/>
          <a:ext cx="9858135" cy="5214266"/>
        </p:xfrm>
        <a:graphic>
          <a:graphicData uri="http://schemas.openxmlformats.org/drawingml/2006/table">
            <a:tbl>
              <a:tblPr firstRow="1" bandRow="1"/>
              <a:tblGrid>
                <a:gridCol w="8815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9765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086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8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8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60967" marB="609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Адрес</a:t>
                      </a:r>
                      <a:r>
                        <a:rPr lang="ru-RU" sz="18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размещения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60967" marB="6096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51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21916" marR="121916" marT="60967" marB="609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г. Бежецк, ул.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Рыбинская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, д. 31, напротив ТЦ</a:t>
                      </a:r>
                    </a:p>
                  </a:txBody>
                  <a:tcPr marL="121916" marR="121916" marT="60967" marB="6096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251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21916" marR="121916" marT="60967" marB="609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г. Вышний Волочек, Московское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., 294 км + 416 м (право)</a:t>
                      </a:r>
                    </a:p>
                  </a:txBody>
                  <a:tcPr marL="121916" marR="121916" marT="60967" marB="6096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251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121916" marR="121916" marT="60967" marB="609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г. Ржев,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Осташковское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шоссе, д. 20</a:t>
                      </a:r>
                    </a:p>
                  </a:txBody>
                  <a:tcPr marL="121916" marR="121916" marT="60967" marB="6096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251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121916" marR="121916" marT="60967" marB="6096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г. Торжок, Калининское шоссе -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121916" marR="121916" marT="60967" marB="60967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251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121916" marR="121916" marT="60967" marB="60967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г.Ржев, выезд в сторону Твери №3 -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А.</a:t>
                      </a:r>
                    </a:p>
                  </a:txBody>
                  <a:tcPr marL="121916" marR="121916" marT="60967" marB="60967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251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121916" marR="121916" marT="60967" marB="6096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г.Старица, выезд в сторону Твери №3 -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121916" marR="121916" marT="60967" marB="60967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251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121916" marR="121916" marT="60967" marB="60967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Калининский р-н,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Бежецкое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шоссе №1 -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121916" marR="121916" marT="60967" marB="60967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251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121916" marR="121916" marT="60967" marB="6096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Калининский р-н, д.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Глазково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№1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121916" marR="121916" marT="60967" marB="60967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251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121916" marR="121916" marT="60967" marB="60967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Конаково, выезд из города в сторону шоссе М-СП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121916" marR="121916" marT="60967" marB="60967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251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121916" marR="121916" marT="60967" marB="6096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Осташковский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район, Торжок – Осташков, поворот на Селижарово, конструкция № 2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121916" marR="121916" marT="60967" marB="60967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251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121916" marR="121916" marT="60967" marB="60967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Тверь, пос.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Эммаус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, д.37, выезд в сторону Москвы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121916" marR="121916" marT="60967" marB="60967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4684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121916" marR="121916" marT="60967" marB="6096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г. Тверь, пос. Заволжский №2, выезд в сторону С-Петербурга - В</a:t>
                      </a:r>
                    </a:p>
                  </a:txBody>
                  <a:tcPr marL="121916" marR="121916" marT="60967" marB="60967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63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199456" y="332656"/>
            <a:ext cx="10153128" cy="823906"/>
          </a:xfrm>
          <a:noFill/>
        </p:spPr>
        <p:txBody>
          <a:bodyPr>
            <a:normAutofit/>
          </a:bodyPr>
          <a:lstStyle/>
          <a:p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НАРУЖНАЯ РЕКЛАМА. </a:t>
            </a:r>
            <a:b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</a:b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БЕЗОПАСНОСТЬ ДОРОЖНОГО ДВИЖЕНИЯ В 2020 ГОДУ (продолжение) </a:t>
            </a:r>
            <a:endParaRPr lang="ru-RU" sz="2000" b="1" dirty="0">
              <a:solidFill>
                <a:srgbClr val="A88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23213" y="5013176"/>
            <a:ext cx="5554441" cy="720080"/>
          </a:xfrm>
          <a:prstGeom prst="rect">
            <a:avLst/>
          </a:prstGeom>
          <a:ln>
            <a:noFill/>
          </a:ln>
        </p:spPr>
        <p:txBody>
          <a:bodyPr lIns="0" tIns="0" rIns="18288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kern="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9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2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Google Shape;182;p26"/>
          <p:cNvSpPr txBox="1">
            <a:spLocks noChangeArrowheads="1"/>
          </p:cNvSpPr>
          <p:nvPr/>
        </p:nvSpPr>
        <p:spPr bwMode="auto">
          <a:xfrm>
            <a:off x="1205773" y="1336846"/>
            <a:ext cx="5264877" cy="405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00" rIns="91433" bIns="45700" anchor="ctr"/>
          <a:lstStyle>
            <a:lvl1pPr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ts val="1600"/>
              <a:buFont typeface="Times New Roman" panose="02020603050405020304" pitchFamily="18" charset="0"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Информация на </a:t>
            </a:r>
            <a:r>
              <a:rPr lang="ru-RU" altLang="ru-RU" sz="1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пилларсах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в городе Тверь с 1.0</a:t>
            </a:r>
            <a:r>
              <a:rPr lang="en-US" altLang="ru-RU" sz="1600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.по 30.08</a:t>
            </a:r>
            <a:r>
              <a:rPr lang="ru-RU" altLang="ru-RU" sz="2133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endParaRPr lang="ru-RU" altLang="ru-RU" sz="1867" dirty="0"/>
          </a:p>
        </p:txBody>
      </p:sp>
      <p:sp>
        <p:nvSpPr>
          <p:cNvPr id="9" name="Google Shape;182;p26"/>
          <p:cNvSpPr txBox="1">
            <a:spLocks noChangeArrowheads="1"/>
          </p:cNvSpPr>
          <p:nvPr/>
        </p:nvSpPr>
        <p:spPr bwMode="auto">
          <a:xfrm>
            <a:off x="2110019" y="1742512"/>
            <a:ext cx="3456384" cy="33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00" rIns="91433" bIns="45700" anchor="ctr"/>
          <a:lstStyle>
            <a:lvl1pPr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ts val="1600"/>
              <a:buFont typeface="Times New Roman" panose="02020603050405020304" pitchFamily="18" charset="0"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Размещено 30 поверхностей</a:t>
            </a:r>
            <a:r>
              <a:rPr lang="en-US" altLang="ru-RU" sz="1600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3*1,4 м</a:t>
            </a:r>
            <a:endParaRPr lang="ru-RU" altLang="ru-RU" sz="1600" dirty="0"/>
          </a:p>
        </p:txBody>
      </p:sp>
      <p:pic>
        <p:nvPicPr>
          <p:cNvPr id="10" name="Picture 2" descr="\\192.168.100.39\мероприятия\2020\Наружняя реклама\1 контракт\ГИБДД\Пилларс 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834" y="2132856"/>
            <a:ext cx="2366433" cy="45261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\\192.168.100.39\мероприятия\2020\Наружняя реклама\1 контракт\ГИБДД\Пилларс 2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651" y="2132856"/>
            <a:ext cx="2385483" cy="45452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316808"/>
              </p:ext>
            </p:extLst>
          </p:nvPr>
        </p:nvGraphicFramePr>
        <p:xfrm>
          <a:off x="6470651" y="1742513"/>
          <a:ext cx="5169965" cy="4980938"/>
        </p:xfrm>
        <a:graphic>
          <a:graphicData uri="http://schemas.openxmlformats.org/drawingml/2006/table">
            <a:tbl>
              <a:tblPr firstRow="1" bandRow="1"/>
              <a:tblGrid>
                <a:gridCol w="8647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052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1525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8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8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45" marR="121945" marT="60949" marB="609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Адрес</a:t>
                      </a:r>
                      <a:r>
                        <a:rPr lang="ru-RU" sz="18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размещения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45" marR="121945" marT="60949" marB="6094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506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ул. Советская, д.11, №5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506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ул. Советская,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д.31 - В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506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ул. Советская,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вход в гор. сад - В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506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ул. Советская,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стад «Химик» №1 - А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506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ул. Советская, стад. «Химик»№1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1506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пр-т Победы, д. 2А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А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506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Волоколамский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пр-т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д 22 - А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506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Московское шоссе,д.18.к.1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506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наб. А. Никитина, д. 56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1506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пл. Капошвара,д.1/16, №2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506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пл.Капошвара,д.7,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магазин «Эдисон» - В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45" marR="121945" marT="60949" marB="60949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123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1523213" y="5013176"/>
            <a:ext cx="5554441" cy="720080"/>
          </a:xfrm>
          <a:prstGeom prst="rect">
            <a:avLst/>
          </a:prstGeom>
          <a:ln>
            <a:noFill/>
          </a:ln>
        </p:spPr>
        <p:txBody>
          <a:bodyPr lIns="0" tIns="0" rIns="18288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kern="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9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2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570563"/>
              </p:ext>
            </p:extLst>
          </p:nvPr>
        </p:nvGraphicFramePr>
        <p:xfrm>
          <a:off x="1197053" y="1344436"/>
          <a:ext cx="5270500" cy="5184999"/>
        </p:xfrm>
        <a:graphic>
          <a:graphicData uri="http://schemas.openxmlformats.org/drawingml/2006/table">
            <a:tbl>
              <a:tblPr firstRow="1" bandRow="1"/>
              <a:tblGrid>
                <a:gridCol w="8664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040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2838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8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8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60965" marB="6096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Адрес</a:t>
                      </a:r>
                      <a:r>
                        <a:rPr lang="ru-RU" sz="18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размещения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60965" marB="6096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753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121916" marR="121916" marT="60965" marB="6096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пл.Капошвара,д.7,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магазин «Эдисон» - 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60965" marB="6096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753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121916" marR="121916" marT="60965" marB="6096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пр-т. Ленина, д.10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121916" marR="121916" marT="60965" marB="6096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753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121916" marR="121916" marT="60965" marB="6096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пр-т Чайковского, д.26А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121916" marR="121916" marT="60965" marB="6096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753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121916" marR="121916" marT="60965" marB="6096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пр-т Чайковского, д.37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121916" marR="121916" marT="60965" marB="60965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753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121916" marR="121916" marT="60965" marB="6096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Свободный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пер, д.30/2 - 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60965" marB="6096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753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121916" marR="121916" marT="60965" marB="6096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Смоленский пер. №8/2 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121916" marR="121916" marT="60965" marB="60965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753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121916" marR="121916" marT="60965" marB="6096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Смоленский пер.№8/2  - В</a:t>
                      </a:r>
                    </a:p>
                  </a:txBody>
                  <a:tcPr marL="121916" marR="121916" marT="60965" marB="6096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753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121916" marR="121916" marT="60965" marB="6096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Тверской пр-т, д.3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121916" marR="121916" marT="60965" marB="60965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9786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121916" marR="121916" marT="60965" marB="6096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Тверской пр-т, д.3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121916" marR="121916" marT="60965" marB="6096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753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121916" marR="121916" marT="60965" marB="6096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Тверской пр-т, д.8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121916" marR="121916" marT="60965" marB="60965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753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121916" marR="121916" marT="60965" marB="6096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ул. Желябова, д.1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121916" marR="121916" marT="60965" marB="6096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7753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121916" marR="121916" marT="60965" marB="6096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ул.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Трехсвятская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, №7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121916" marR="121916" marT="60965" marB="60965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044827"/>
              </p:ext>
            </p:extLst>
          </p:nvPr>
        </p:nvGraphicFramePr>
        <p:xfrm>
          <a:off x="6799702" y="1344436"/>
          <a:ext cx="4979547" cy="3201850"/>
        </p:xfrm>
        <a:graphic>
          <a:graphicData uri="http://schemas.openxmlformats.org/drawingml/2006/table">
            <a:tbl>
              <a:tblPr firstRow="1" bandRow="1"/>
              <a:tblGrid>
                <a:gridCol w="8815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980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2838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8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8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60945" marB="609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Адрес</a:t>
                      </a:r>
                      <a:r>
                        <a:rPr lang="ru-RU" sz="18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размещения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60945" marB="6094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351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121916" marR="121916" marT="60945" marB="6094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ул.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Трехсвятская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, №1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121916" marR="121916" marT="60945" marB="6094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351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121916" marR="121916" marT="60945" marB="6094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ул.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Трехсвятская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, №11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121916" marR="121916" marT="60945" marB="6094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351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121916" marR="121916" marT="60945" marB="6094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ул.Коминтерна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д.20 к.1 №3 - 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60945" marB="6094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351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121916" marR="121916" marT="60945" marB="6094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ул.Коминтерна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д.20 к.1, №1 - 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60945" marB="60945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351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121916" marR="121916" marT="60945" marB="6094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ул.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Новоторжская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, д.5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121916" marR="121916" marT="60945" marB="6094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351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121916" marR="121916" marT="60945" marB="6094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ул. Орджоникидзе,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д. 48 - 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60945" marB="60945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351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121916" marR="121916" marT="60945" marB="6094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ул. П.Савельевой,д.46,ТЦ Дюна№1 - В</a:t>
                      </a:r>
                    </a:p>
                  </a:txBody>
                  <a:tcPr marL="121916" marR="121916" marT="60945" marB="60945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5" name="Google Shape;182;p26"/>
          <p:cNvSpPr txBox="1">
            <a:spLocks noChangeArrowheads="1"/>
          </p:cNvSpPr>
          <p:nvPr/>
        </p:nvSpPr>
        <p:spPr bwMode="auto">
          <a:xfrm>
            <a:off x="7331896" y="4825425"/>
            <a:ext cx="4005901" cy="105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00" rIns="91433" bIns="45700" anchor="ctr"/>
          <a:lstStyle>
            <a:lvl1pPr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ts val="1600"/>
              <a:buFont typeface="Times New Roman" panose="02020603050405020304" pitchFamily="18" charset="0"/>
              <a:buNone/>
            </a:pP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С 1 августа</a:t>
            </a:r>
          </a:p>
          <a:p>
            <a:pPr algn="ctr" eaLnBrk="1" hangingPunct="1">
              <a:buClr>
                <a:srgbClr val="000000"/>
              </a:buClr>
              <a:buSzPts val="1600"/>
              <a:buFont typeface="Times New Roman" panose="02020603050405020304" pitchFamily="18" charset="0"/>
              <a:buNone/>
            </a:pP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запланировано разместить </a:t>
            </a:r>
          </a:p>
          <a:p>
            <a:pPr algn="ctr" eaLnBrk="1" hangingPunct="1">
              <a:buClr>
                <a:srgbClr val="000000"/>
              </a:buClr>
              <a:buSzPts val="1600"/>
              <a:buFont typeface="Times New Roman" panose="02020603050405020304" pitchFamily="18" charset="0"/>
              <a:buNone/>
            </a:pP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дополнительно</a:t>
            </a:r>
            <a:b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</a:b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15 поверхностей</a:t>
            </a:r>
            <a:r>
              <a:rPr lang="en-US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3*1,4 м</a:t>
            </a:r>
            <a:endParaRPr lang="ru-RU" altLang="ru-RU" sz="1800" b="1" dirty="0"/>
          </a:p>
        </p:txBody>
      </p:sp>
      <p:sp>
        <p:nvSpPr>
          <p:cNvPr id="10" name="Заголовок 20"/>
          <p:cNvSpPr>
            <a:spLocks noGrp="1"/>
          </p:cNvSpPr>
          <p:nvPr>
            <p:ph type="title"/>
          </p:nvPr>
        </p:nvSpPr>
        <p:spPr>
          <a:xfrm>
            <a:off x="1199456" y="332656"/>
            <a:ext cx="10153128" cy="823906"/>
          </a:xfrm>
          <a:noFill/>
        </p:spPr>
        <p:txBody>
          <a:bodyPr>
            <a:normAutofit/>
          </a:bodyPr>
          <a:lstStyle/>
          <a:p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НАРУЖНАЯ РЕКЛАМА. </a:t>
            </a:r>
            <a:b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</a:b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БЕЗОПАСНОСТЬ ДОРОЖНОГО ДВИЖЕНИЯ В 2020 ГОДУ (продолжение) </a:t>
            </a:r>
            <a:endParaRPr lang="ru-RU" sz="2000" b="1" dirty="0">
              <a:solidFill>
                <a:srgbClr val="A88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94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1523213" y="5013176"/>
            <a:ext cx="5554441" cy="720080"/>
          </a:xfrm>
          <a:prstGeom prst="rect">
            <a:avLst/>
          </a:prstGeom>
          <a:ln>
            <a:noFill/>
          </a:ln>
        </p:spPr>
        <p:txBody>
          <a:bodyPr lIns="0" tIns="0" rIns="18288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kern="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9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2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291" y="1339438"/>
            <a:ext cx="4976864" cy="249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291" y="4054282"/>
            <a:ext cx="4976864" cy="249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914" y="1339437"/>
            <a:ext cx="4909151" cy="246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914" y="4052167"/>
            <a:ext cx="4909151" cy="2456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Заголовок 20"/>
          <p:cNvSpPr>
            <a:spLocks noGrp="1"/>
          </p:cNvSpPr>
          <p:nvPr>
            <p:ph type="title"/>
          </p:nvPr>
        </p:nvSpPr>
        <p:spPr>
          <a:xfrm>
            <a:off x="1199456" y="332656"/>
            <a:ext cx="10153128" cy="823906"/>
          </a:xfrm>
          <a:noFill/>
        </p:spPr>
        <p:txBody>
          <a:bodyPr>
            <a:normAutofit/>
          </a:bodyPr>
          <a:lstStyle/>
          <a:p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НАРУЖНАЯ РЕКЛАМА. </a:t>
            </a:r>
            <a:b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</a:b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БЕЗОПАСНОСТЬ ДОРОЖНОГО ДВИЖЕНИЯ В 2020 ГОДУ (продолжение) </a:t>
            </a:r>
            <a:endParaRPr lang="ru-RU" sz="2000" b="1" dirty="0">
              <a:solidFill>
                <a:srgbClr val="A88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70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Google Shape;178;p26"/>
          <p:cNvSpPr>
            <a:spLocks noGrp="1"/>
          </p:cNvSpPr>
          <p:nvPr>
            <p:ph type="title"/>
          </p:nvPr>
        </p:nvSpPr>
        <p:spPr>
          <a:xfrm>
            <a:off x="1358247" y="327983"/>
            <a:ext cx="10364234" cy="804085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A88000"/>
              </a:buClr>
              <a:buSzPts val="1600"/>
              <a:buFont typeface="Times New Roman" panose="02020603050405020304" pitchFamily="18" charset="0"/>
              <a:buNone/>
            </a:pP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АДРЕСА РАЗМЕЩЕНИЯ БАННЕРОВ</a:t>
            </a:r>
            <a:endParaRPr lang="ru-RU" altLang="ru-RU" sz="2000" dirty="0">
              <a:latin typeface="Calibri" panose="020F050202020403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89444" name="Google Shape;180;p26"/>
          <p:cNvSpPr txBox="1">
            <a:spLocks noChangeArrowheads="1"/>
          </p:cNvSpPr>
          <p:nvPr/>
        </p:nvSpPr>
        <p:spPr bwMode="auto">
          <a:xfrm>
            <a:off x="11580707" y="6508857"/>
            <a:ext cx="550164" cy="349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5" tIns="45686" rIns="91405" bIns="4568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Pts val="1400"/>
              <a:buFont typeface="Times New Roman" panose="02020603050405020304" pitchFamily="18" charset="0"/>
              <a:buNone/>
            </a:pPr>
            <a:fld id="{3A6CC667-DD9F-45BE-AD9A-4D6381A2AD5B}" type="slidenum">
              <a:rPr lang="en-US" altLang="ru-RU" sz="1866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SzPts val="1400"/>
                <a:buFont typeface="Times New Roman" panose="02020603050405020304" pitchFamily="18" charset="0"/>
                <a:buNone/>
              </a:pPr>
              <a:t>17</a:t>
            </a:fld>
            <a:endParaRPr lang="ru-RU" altLang="ru-RU" sz="1866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28391"/>
              </p:ext>
            </p:extLst>
          </p:nvPr>
        </p:nvGraphicFramePr>
        <p:xfrm>
          <a:off x="1248213" y="1693398"/>
          <a:ext cx="10027788" cy="5119978"/>
        </p:xfrm>
        <a:graphic>
          <a:graphicData uri="http://schemas.openxmlformats.org/drawingml/2006/table">
            <a:tbl>
              <a:tblPr/>
              <a:tblGrid>
                <a:gridCol w="556511">
                  <a:extLst>
                    <a:ext uri="{9D8B030D-6E8A-4147-A177-3AD203B41FA5}">
                      <a16:colId xmlns:a16="http://schemas.microsoft.com/office/drawing/2014/main" xmlns="" val="4131772087"/>
                    </a:ext>
                  </a:extLst>
                </a:gridCol>
                <a:gridCol w="6709880">
                  <a:extLst>
                    <a:ext uri="{9D8B030D-6E8A-4147-A177-3AD203B41FA5}">
                      <a16:colId xmlns:a16="http://schemas.microsoft.com/office/drawing/2014/main" xmlns="" val="2026664187"/>
                    </a:ext>
                  </a:extLst>
                </a:gridCol>
                <a:gridCol w="888726">
                  <a:extLst>
                    <a:ext uri="{9D8B030D-6E8A-4147-A177-3AD203B41FA5}">
                      <a16:colId xmlns:a16="http://schemas.microsoft.com/office/drawing/2014/main" xmlns="" val="1038335819"/>
                    </a:ext>
                  </a:extLst>
                </a:gridCol>
                <a:gridCol w="1872671">
                  <a:extLst>
                    <a:ext uri="{9D8B030D-6E8A-4147-A177-3AD203B41FA5}">
                      <a16:colId xmlns:a16="http://schemas.microsoft.com/office/drawing/2014/main" xmlns="" val="3358463742"/>
                    </a:ext>
                  </a:extLst>
                </a:gridCol>
              </a:tblGrid>
              <a:tr h="431667">
                <a:tc gridSpan="4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Стороны на въезд в город со стороны Москвы</a:t>
                      </a:r>
                    </a:p>
                  </a:txBody>
                  <a:tcPr marL="84826" marR="84826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00769436"/>
                  </a:ext>
                </a:extLst>
              </a:tr>
              <a:tr h="56878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84826" marR="84826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Калининский район, ФАД «Россия» М-10 (лево) дер. Воскресенское, д. 8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Вода-1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21643310"/>
                  </a:ext>
                </a:extLst>
              </a:tr>
              <a:tr h="56878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84826" marR="84826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Калининский район, ФАД «Россия» М-10 (лево) дер. Голениха, д. 2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Скутер-1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78904581"/>
                  </a:ext>
                </a:extLst>
              </a:tr>
              <a:tr h="56878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84826" marR="84826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Калининский район, ФАД «Россия» М-10 (право) на въезде в пос. Эммаус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Огонь-1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95773332"/>
                  </a:ext>
                </a:extLst>
              </a:tr>
              <a:tr h="34491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84826" marR="84826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Тверь, Московское шоссе, напротив ВНИИСВ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Скутер-2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39670311"/>
                  </a:ext>
                </a:extLst>
              </a:tr>
              <a:tr h="853177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84826" marR="84826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Тверь, Московское шоссе, в районе остановки пассажирского транспорта «Пос. Химинститута» (в начале Березовой рощи)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Выпадение из окон-1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54410554"/>
                  </a:ext>
                </a:extLst>
              </a:tr>
              <a:tr h="56878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84826" marR="84826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Тверь, Московское шоссе, пос. Большие Перемерки, возле д. 47 (70 метров до светофора) 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Вода-2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96479909"/>
                  </a:ext>
                </a:extLst>
              </a:tr>
              <a:tr h="56878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84826" marR="84826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Тверь, Московское шоссе, возле ТРЦ «РИО», выезд на пл. Гагарина  в центр)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Огонь-2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94243694"/>
                  </a:ext>
                </a:extLst>
              </a:tr>
              <a:tr h="56878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84826" marR="84826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Тверь, ул. Вагжанова, возле д. 10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Выпадение из окон-2</a:t>
                      </a:r>
                    </a:p>
                  </a:txBody>
                  <a:tcPr marL="84826" marR="84826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3198630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248213" y="1151111"/>
            <a:ext cx="10027788" cy="4205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>
              <a:defRPr/>
            </a:pPr>
            <a:r>
              <a:rPr lang="ru-RU" altLang="ru-RU" sz="2133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Всего: 37              18 сторон А и 19 сторон Б</a:t>
            </a:r>
          </a:p>
        </p:txBody>
      </p:sp>
      <p:pic>
        <p:nvPicPr>
          <p:cNvPr id="9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33200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1" name="Google Shape;180;p26"/>
          <p:cNvSpPr txBox="1">
            <a:spLocks noChangeArrowheads="1"/>
          </p:cNvSpPr>
          <p:nvPr/>
        </p:nvSpPr>
        <p:spPr bwMode="auto">
          <a:xfrm>
            <a:off x="11699204" y="6508857"/>
            <a:ext cx="431667" cy="349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5" tIns="45686" rIns="91405" bIns="4568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Pts val="1400"/>
              <a:buFont typeface="Times New Roman" panose="02020603050405020304" pitchFamily="18" charset="0"/>
              <a:buNone/>
            </a:pPr>
            <a:fld id="{B7CFFE16-DF8A-401C-B8A5-EFF89537738B}" type="slidenum">
              <a:rPr lang="en-US" altLang="ru-RU" sz="1866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SzPts val="1400"/>
                <a:buFont typeface="Times New Roman" panose="02020603050405020304" pitchFamily="18" charset="0"/>
                <a:buNone/>
              </a:pPr>
              <a:t>18</a:t>
            </a:fld>
            <a:endParaRPr lang="ru-RU" altLang="ru-RU" sz="1866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48214" y="1271725"/>
          <a:ext cx="10450991" cy="5449120"/>
        </p:xfrm>
        <a:graphic>
          <a:graphicData uri="http://schemas.openxmlformats.org/drawingml/2006/table">
            <a:tbl>
              <a:tblPr/>
              <a:tblGrid>
                <a:gridCol w="880262">
                  <a:extLst>
                    <a:ext uri="{9D8B030D-6E8A-4147-A177-3AD203B41FA5}">
                      <a16:colId xmlns:a16="http://schemas.microsoft.com/office/drawing/2014/main" xmlns="" val="3287953360"/>
                    </a:ext>
                  </a:extLst>
                </a:gridCol>
                <a:gridCol w="6379780">
                  <a:extLst>
                    <a:ext uri="{9D8B030D-6E8A-4147-A177-3AD203B41FA5}">
                      <a16:colId xmlns:a16="http://schemas.microsoft.com/office/drawing/2014/main" xmlns="" val="1906164724"/>
                    </a:ext>
                  </a:extLst>
                </a:gridCol>
                <a:gridCol w="1239984">
                  <a:extLst>
                    <a:ext uri="{9D8B030D-6E8A-4147-A177-3AD203B41FA5}">
                      <a16:colId xmlns:a16="http://schemas.microsoft.com/office/drawing/2014/main" xmlns="" val="2151474104"/>
                    </a:ext>
                  </a:extLst>
                </a:gridCol>
                <a:gridCol w="1950965">
                  <a:extLst>
                    <a:ext uri="{9D8B030D-6E8A-4147-A177-3AD203B41FA5}">
                      <a16:colId xmlns:a16="http://schemas.microsoft.com/office/drawing/2014/main" xmlns="" val="2089882035"/>
                    </a:ext>
                  </a:extLst>
                </a:gridCol>
              </a:tblGrid>
              <a:tr h="56882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Стороны на выезд в направлении Москвы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6689803"/>
                  </a:ext>
                </a:extLst>
              </a:tr>
              <a:tr h="56882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Тверь, Московское шоссе, напротив поворота на «Тверьпаркотель»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Вода-3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21627047"/>
                  </a:ext>
                </a:extLst>
              </a:tr>
              <a:tr h="35340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Калининский район, ФАД «Россия» М-10, дер. Голениха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Скутер-3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50427435"/>
                  </a:ext>
                </a:extLst>
              </a:tr>
              <a:tr h="35340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Конаковский район, с. </a:t>
                      </a:r>
                      <a:r>
                        <a:rPr kumimoji="0" lang="ru-RU" altLang="ru-RU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Завидово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, ул. </a:t>
                      </a:r>
                      <a:r>
                        <a:rPr kumimoji="0" lang="ru-RU" altLang="ru-RU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Ленинградская,д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. 42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Огонь-3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09369539"/>
                  </a:ext>
                </a:extLst>
              </a:tr>
              <a:tr h="56882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Конаковский р-н, ФАД «Россия» 112 км + 535 м (лево), с. Завидово, ул. Ленинградская, д.186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Вода-4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21795422"/>
                  </a:ext>
                </a:extLst>
              </a:tr>
              <a:tr h="56882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Стороны на выезд в направлении Санкт-Петербурга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92128354"/>
                  </a:ext>
                </a:extLst>
              </a:tr>
              <a:tr h="35340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Тверь, Петербургское шоссе, база «Динамо»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Вода-5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82365622"/>
                  </a:ext>
                </a:extLst>
              </a:tr>
              <a:tr h="56882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Калининский район, пос. Заволжский, ул. Новокаликинская, д. 19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Скутер-4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37025555"/>
                  </a:ext>
                </a:extLst>
              </a:tr>
              <a:tr h="56882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tabLst>
                          <a:tab pos="1933575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tabLst>
                          <a:tab pos="193357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tabLst>
                          <a:tab pos="193357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tabLst>
                          <a:tab pos="1933575" algn="l"/>
                        </a:tabLs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tabLst>
                          <a:tab pos="1933575" algn="l"/>
                        </a:tabLs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1933575" algn="l"/>
                        </a:tabLs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1933575" algn="l"/>
                        </a:tabLs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1933575" algn="l"/>
                        </a:tabLs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1933575" algn="l"/>
                        </a:tabLs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33575" algn="l"/>
                        </a:tabLst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Стороны на въезд  в город со стороны  Санкт-Петербурга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33575" algn="l"/>
                        </a:tabLst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96731300"/>
                  </a:ext>
                </a:extLst>
              </a:tr>
              <a:tr h="42535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Калининский район, дер. Поддубки, д. 62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Огонь-4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47312144"/>
                  </a:ext>
                </a:extLst>
              </a:tr>
              <a:tr h="48883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Калининский район, пос. Заволжский, ул. Новокаликинская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Скутер-5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04817324"/>
                  </a:ext>
                </a:extLst>
              </a:tr>
            </a:tbl>
          </a:graphicData>
        </a:graphic>
      </p:graphicFrame>
      <p:sp>
        <p:nvSpPr>
          <p:cNvPr id="191552" name="Google Shape;178;p26"/>
          <p:cNvSpPr>
            <a:spLocks noGrp="1"/>
          </p:cNvSpPr>
          <p:nvPr>
            <p:ph type="title"/>
          </p:nvPr>
        </p:nvSpPr>
        <p:spPr>
          <a:xfrm>
            <a:off x="1358247" y="327983"/>
            <a:ext cx="10364234" cy="804085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A88000"/>
              </a:buClr>
              <a:buSzPts val="1600"/>
              <a:buFont typeface="Times New Roman" panose="02020603050405020304" pitchFamily="18" charset="0"/>
              <a:buNone/>
            </a:pP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АДРЕСА РАЗМЕЩЕНИЯ БАННЕРОВ (продолжение)</a:t>
            </a:r>
            <a:endParaRPr lang="ru-RU" altLang="ru-RU" sz="2000" dirty="0">
              <a:latin typeface="Calibri" panose="020F050202020403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pic>
        <p:nvPicPr>
          <p:cNvPr id="6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1232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9" name="Google Shape;180;p26"/>
          <p:cNvSpPr txBox="1">
            <a:spLocks noChangeArrowheads="1"/>
          </p:cNvSpPr>
          <p:nvPr/>
        </p:nvSpPr>
        <p:spPr bwMode="auto">
          <a:xfrm>
            <a:off x="11699204" y="6508857"/>
            <a:ext cx="431667" cy="349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5" tIns="45686" rIns="91405" bIns="4568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Pts val="1400"/>
              <a:buFont typeface="Times New Roman" panose="02020603050405020304" pitchFamily="18" charset="0"/>
              <a:buNone/>
            </a:pPr>
            <a:fld id="{08C0209B-F88C-4080-AF26-D8EC61C6B78F}" type="slidenum">
              <a:rPr lang="en-US" altLang="ru-RU" sz="1866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SzPts val="1400"/>
                <a:buFont typeface="Times New Roman" panose="02020603050405020304" pitchFamily="18" charset="0"/>
                <a:buNone/>
              </a:pPr>
              <a:t>19</a:t>
            </a:fld>
            <a:endParaRPr lang="ru-RU" altLang="ru-RU" sz="1866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48213" y="1396569"/>
          <a:ext cx="10332493" cy="5142141"/>
        </p:xfrm>
        <a:graphic>
          <a:graphicData uri="http://schemas.openxmlformats.org/drawingml/2006/table">
            <a:tbl>
              <a:tblPr/>
              <a:tblGrid>
                <a:gridCol w="869681">
                  <a:extLst>
                    <a:ext uri="{9D8B030D-6E8A-4147-A177-3AD203B41FA5}">
                      <a16:colId xmlns:a16="http://schemas.microsoft.com/office/drawing/2014/main" xmlns="" val="3649305262"/>
                    </a:ext>
                  </a:extLst>
                </a:gridCol>
                <a:gridCol w="6307837">
                  <a:extLst>
                    <a:ext uri="{9D8B030D-6E8A-4147-A177-3AD203B41FA5}">
                      <a16:colId xmlns:a16="http://schemas.microsoft.com/office/drawing/2014/main" xmlns="" val="4124291070"/>
                    </a:ext>
                  </a:extLst>
                </a:gridCol>
                <a:gridCol w="1225171">
                  <a:extLst>
                    <a:ext uri="{9D8B030D-6E8A-4147-A177-3AD203B41FA5}">
                      <a16:colId xmlns:a16="http://schemas.microsoft.com/office/drawing/2014/main" xmlns="" val="3872044058"/>
                    </a:ext>
                  </a:extLst>
                </a:gridCol>
                <a:gridCol w="1929804">
                  <a:extLst>
                    <a:ext uri="{9D8B030D-6E8A-4147-A177-3AD203B41FA5}">
                      <a16:colId xmlns:a16="http://schemas.microsoft.com/office/drawing/2014/main" xmlns="" val="1206239406"/>
                    </a:ext>
                  </a:extLst>
                </a:gridCol>
              </a:tblGrid>
              <a:tr h="44224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Калязин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62920958"/>
                  </a:ext>
                </a:extLst>
              </a:tr>
              <a:tr h="57344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Калязин, пересечение ул. Октябрьская и ул. Коминтерна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Выпадение из окон-3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90273195"/>
                  </a:ext>
                </a:extLst>
              </a:tr>
              <a:tr h="40839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Кимры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26629580"/>
                  </a:ext>
                </a:extLst>
              </a:tr>
              <a:tr h="56878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Кимры, ул. Урицкого, д. 70 (в районе остановки общественного транспорта и супермаркета «АШАН»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Скутер-6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39668115"/>
                  </a:ext>
                </a:extLst>
              </a:tr>
              <a:tr h="40839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Зубцов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21050044"/>
                  </a:ext>
                </a:extLst>
              </a:tr>
              <a:tr h="56878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Зубцов, изгиб дороги (напротив автостанции и возле здания администрации)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Скутер-7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67596256"/>
                  </a:ext>
                </a:extLst>
              </a:tr>
              <a:tr h="56878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Зубцов, ФАД «Балтия» М-9, граница города Зубцов, парковка автотранспорта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с люв.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Огонь-5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09251382"/>
                  </a:ext>
                </a:extLst>
              </a:tr>
              <a:tr h="40839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Старица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2273975"/>
                  </a:ext>
                </a:extLst>
              </a:tr>
              <a:tr h="56878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Старица, поворот на Степурино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ул. Тверская, д. 11 (напротив «Универсала»)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Скутер-8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63166415"/>
                  </a:ext>
                </a:extLst>
              </a:tr>
              <a:tr h="56878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7115" marR="7711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Старица, автодорога Тверь – Ржев, 72-й км (право) въезд в город со стороны гор. Твери, констр. № 1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Вода-6</a:t>
                      </a:r>
                    </a:p>
                  </a:txBody>
                  <a:tcPr marL="77115" marR="7711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61272893"/>
                  </a:ext>
                </a:extLst>
              </a:tr>
            </a:tbl>
          </a:graphicData>
        </a:graphic>
      </p:graphicFrame>
      <p:sp>
        <p:nvSpPr>
          <p:cNvPr id="193595" name="Google Shape;178;p26"/>
          <p:cNvSpPr>
            <a:spLocks noGrp="1"/>
          </p:cNvSpPr>
          <p:nvPr>
            <p:ph type="title"/>
          </p:nvPr>
        </p:nvSpPr>
        <p:spPr>
          <a:xfrm>
            <a:off x="1358247" y="327983"/>
            <a:ext cx="10364234" cy="804085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A88000"/>
              </a:buClr>
              <a:buSzPts val="1600"/>
              <a:buFont typeface="Times New Roman" panose="02020603050405020304" pitchFamily="18" charset="0"/>
              <a:buNone/>
            </a:pP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АДРЕСА РАЗМЕЩЕНИЯ БАННЕРОВ (продолжение)</a:t>
            </a:r>
            <a:endParaRPr lang="ru-RU" altLang="ru-RU" sz="2000" dirty="0">
              <a:latin typeface="Calibri" panose="020F050202020403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pic>
        <p:nvPicPr>
          <p:cNvPr id="6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37528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127448" y="404664"/>
            <a:ext cx="10441160" cy="753254"/>
          </a:xfrm>
          <a:noFill/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ЦЕЛЬ И ЗАДАЧИ </a:t>
            </a: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СНИЖЕНИЮ ТРАВМАТИЗМА И ГИБЕЛИ НЕСОВЕРШЕННОЛЕТНИХ</a:t>
            </a:r>
            <a:endParaRPr lang="ru-RU" sz="2000" dirty="0">
              <a:solidFill>
                <a:srgbClr val="A8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" y="4976981"/>
            <a:ext cx="7404636" cy="720080"/>
          </a:xfrm>
          <a:prstGeom prst="rect">
            <a:avLst/>
          </a:prstGeom>
          <a:ln>
            <a:noFill/>
          </a:ln>
        </p:spPr>
        <p:txBody>
          <a:bodyPr lIns="0" tIns="0" rIns="18288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kern="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976320" y="2636912"/>
            <a:ext cx="671459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5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15480" y="1409328"/>
            <a:ext cx="10009112" cy="4395936"/>
          </a:xfrm>
          <a:prstGeom prst="rect">
            <a:avLst/>
          </a:prstGeom>
          <a:solidFill>
            <a:schemeClr val="accent3">
              <a:lumMod val="20000"/>
              <a:lumOff val="80000"/>
              <a:alpha val="31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just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травматизма и гибели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несовершеннолетних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661" indent="-285661" algn="just">
              <a:buFont typeface="Wingdings" panose="05000000000000000000" pitchFamily="2" charset="2"/>
              <a:buChar char="§"/>
              <a:defRPr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 Тверской области культуры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жизнедеятельности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привитию навыков безопасного поведения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быту, на водных объектах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улично-дорожной сети граждан Тверской области, в том числе несовершеннолетних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просветительская работа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населением, в том числе 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 (законными представителями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обеспечения безопасности населения</a:t>
            </a:r>
          </a:p>
        </p:txBody>
      </p:sp>
    </p:spTree>
    <p:extLst>
      <p:ext uri="{BB962C8B-B14F-4D97-AF65-F5344CB8AC3E}">
        <p14:creationId xmlns:p14="http://schemas.microsoft.com/office/powerpoint/2010/main" val="296147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7" name="Google Shape;180;p26"/>
          <p:cNvSpPr txBox="1">
            <a:spLocks noChangeArrowheads="1"/>
          </p:cNvSpPr>
          <p:nvPr/>
        </p:nvSpPr>
        <p:spPr bwMode="auto">
          <a:xfrm>
            <a:off x="11699204" y="6508857"/>
            <a:ext cx="431667" cy="349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5" tIns="45686" rIns="91405" bIns="4568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Pts val="1400"/>
              <a:buFont typeface="Times New Roman" panose="02020603050405020304" pitchFamily="18" charset="0"/>
              <a:buNone/>
            </a:pPr>
            <a:fld id="{69E514FE-C468-4898-855A-D62CAE09E567}" type="slidenum">
              <a:rPr lang="en-US" altLang="ru-RU" sz="1866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SzPts val="1400"/>
                <a:buFont typeface="Times New Roman" panose="02020603050405020304" pitchFamily="18" charset="0"/>
                <a:buNone/>
              </a:pPr>
              <a:t>20</a:t>
            </a:fld>
            <a:endParaRPr lang="ru-RU" altLang="ru-RU" sz="1866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71490" y="1216708"/>
          <a:ext cx="10364234" cy="5501640"/>
        </p:xfrm>
        <a:graphic>
          <a:graphicData uri="http://schemas.openxmlformats.org/drawingml/2006/table">
            <a:tbl>
              <a:tblPr/>
              <a:tblGrid>
                <a:gridCol w="873914">
                  <a:extLst>
                    <a:ext uri="{9D8B030D-6E8A-4147-A177-3AD203B41FA5}">
                      <a16:colId xmlns:a16="http://schemas.microsoft.com/office/drawing/2014/main" xmlns="" val="3295242572"/>
                    </a:ext>
                  </a:extLst>
                </a:gridCol>
                <a:gridCol w="6324764">
                  <a:extLst>
                    <a:ext uri="{9D8B030D-6E8A-4147-A177-3AD203B41FA5}">
                      <a16:colId xmlns:a16="http://schemas.microsoft.com/office/drawing/2014/main" xmlns="" val="2312569407"/>
                    </a:ext>
                  </a:extLst>
                </a:gridCol>
                <a:gridCol w="1231520">
                  <a:extLst>
                    <a:ext uri="{9D8B030D-6E8A-4147-A177-3AD203B41FA5}">
                      <a16:colId xmlns:a16="http://schemas.microsoft.com/office/drawing/2014/main" xmlns="" val="2902437634"/>
                    </a:ext>
                  </a:extLst>
                </a:gridCol>
                <a:gridCol w="1934036">
                  <a:extLst>
                    <a:ext uri="{9D8B030D-6E8A-4147-A177-3AD203B41FA5}">
                      <a16:colId xmlns:a16="http://schemas.microsoft.com/office/drawing/2014/main" xmlns="" val="1212337579"/>
                    </a:ext>
                  </a:extLst>
                </a:gridCol>
              </a:tblGrid>
              <a:tr h="28443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2834" marR="62834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Ржев</a:t>
                      </a: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2261148"/>
                  </a:ext>
                </a:extLst>
              </a:tr>
              <a:tr h="56887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62834" marR="62834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Ржев, Зубцовское шоссе, 50 метров от поворота на ул. Марата (маг. «Пятерочка»)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Выпадение из окон-4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35072957"/>
                  </a:ext>
                </a:extLst>
              </a:tr>
              <a:tr h="28443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2834" marR="62834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Ржев, ул. Никиты Головни, д. 39, (ДРСУ)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Огонь-6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60086523"/>
                  </a:ext>
                </a:extLst>
              </a:tr>
              <a:tr h="56887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62834" marR="62834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Ржев, ул. Краностроителей, д. 17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с люв.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Вода-7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86901254"/>
                  </a:ext>
                </a:extLst>
              </a:tr>
              <a:tr h="28443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2834" marR="62834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Вышний Волочек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03705847"/>
                  </a:ext>
                </a:extLst>
              </a:tr>
              <a:tr h="56887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62834" marR="62834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Вышний Волочек, ФАД «Россия» М-10 (лево)  Ленинградское шоссе, д. 6 (направление на СПб)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Выпадение из окон-5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55750333"/>
                  </a:ext>
                </a:extLst>
              </a:tr>
              <a:tr h="56887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62834" marR="62834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Вышний Волочек, ФАД «Россия» М-10 (право) Московское шоссе, д. 115 (направление на СПб)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Огонь-7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25197296"/>
                  </a:ext>
                </a:extLst>
              </a:tr>
              <a:tr h="56887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62834" marR="62834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Вышний Волочек, ФАД «Россия» М-10 (право) Московское шоссе, д. 115 (направление на Москву)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Скутер-9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98052534"/>
                  </a:ext>
                </a:extLst>
              </a:tr>
              <a:tr h="28443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2834" marR="62834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Вышневолоцкий район</a:t>
                      </a: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92557836"/>
                  </a:ext>
                </a:extLst>
              </a:tr>
              <a:tr h="56887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62834" marR="62834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Вышневолоцкий район, автодорога Бежецк – Вышний Волочек, дер. Починок (поворот на Удомлю)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Вода-8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46346971"/>
                  </a:ext>
                </a:extLst>
              </a:tr>
              <a:tr h="28443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2834" marR="62834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Лихославль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8316635"/>
                  </a:ext>
                </a:extLst>
              </a:tr>
              <a:tr h="56887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2834" marR="62834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Лихославль, ул. Первомайская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Выпадение из окон-6</a:t>
                      </a:r>
                    </a:p>
                  </a:txBody>
                  <a:tcPr marL="62834" marR="62834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68069005"/>
                  </a:ext>
                </a:extLst>
              </a:tr>
            </a:tbl>
          </a:graphicData>
        </a:graphic>
      </p:graphicFrame>
      <p:sp>
        <p:nvSpPr>
          <p:cNvPr id="195653" name="Google Shape;178;p26"/>
          <p:cNvSpPr>
            <a:spLocks noGrp="1"/>
          </p:cNvSpPr>
          <p:nvPr>
            <p:ph type="title"/>
          </p:nvPr>
        </p:nvSpPr>
        <p:spPr>
          <a:xfrm>
            <a:off x="1358247" y="327983"/>
            <a:ext cx="10364234" cy="804085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A88000"/>
              </a:buClr>
              <a:buSzPts val="1600"/>
              <a:buFont typeface="Times New Roman" panose="02020603050405020304" pitchFamily="18" charset="0"/>
              <a:buNone/>
            </a:pP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АДРЕСА РАЗМЕЩЕНИЯ БАННЕРОВ (продолжение)</a:t>
            </a:r>
            <a:endParaRPr lang="ru-RU" altLang="ru-RU" sz="2000" dirty="0">
              <a:latin typeface="Calibri" panose="020F050202020403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pic>
        <p:nvPicPr>
          <p:cNvPr id="6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631322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Google Shape;180;p26"/>
          <p:cNvSpPr txBox="1">
            <a:spLocks noChangeArrowheads="1"/>
          </p:cNvSpPr>
          <p:nvPr/>
        </p:nvSpPr>
        <p:spPr bwMode="auto">
          <a:xfrm>
            <a:off x="11699204" y="6508857"/>
            <a:ext cx="431667" cy="349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5" tIns="45686" rIns="91405" bIns="4568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Pts val="1400"/>
              <a:buFont typeface="Times New Roman" panose="02020603050405020304" pitchFamily="18" charset="0"/>
              <a:buNone/>
            </a:pPr>
            <a:fld id="{64B16DEF-C737-41F9-B83D-C0439CA8C47D}" type="slidenum">
              <a:rPr lang="en-US" altLang="ru-RU" sz="1866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SzPts val="1400"/>
                <a:buFont typeface="Times New Roman" panose="02020603050405020304" pitchFamily="18" charset="0"/>
                <a:buNone/>
              </a:pPr>
              <a:t>21</a:t>
            </a:fld>
            <a:endParaRPr lang="ru-RU" altLang="ru-RU" sz="1866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348359"/>
              </p:ext>
            </p:extLst>
          </p:nvPr>
        </p:nvGraphicFramePr>
        <p:xfrm>
          <a:off x="1083123" y="1378169"/>
          <a:ext cx="10450992" cy="5306310"/>
        </p:xfrm>
        <a:graphic>
          <a:graphicData uri="http://schemas.openxmlformats.org/drawingml/2006/table">
            <a:tbl>
              <a:tblPr/>
              <a:tblGrid>
                <a:gridCol w="686135">
                  <a:extLst>
                    <a:ext uri="{9D8B030D-6E8A-4147-A177-3AD203B41FA5}">
                      <a16:colId xmlns:a16="http://schemas.microsoft.com/office/drawing/2014/main" xmlns="" val="4067611955"/>
                    </a:ext>
                  </a:extLst>
                </a:gridCol>
                <a:gridCol w="7056784">
                  <a:extLst>
                    <a:ext uri="{9D8B030D-6E8A-4147-A177-3AD203B41FA5}">
                      <a16:colId xmlns:a16="http://schemas.microsoft.com/office/drawing/2014/main" xmlns="" val="727791878"/>
                    </a:ext>
                  </a:extLst>
                </a:gridCol>
                <a:gridCol w="979289">
                  <a:extLst>
                    <a:ext uri="{9D8B030D-6E8A-4147-A177-3AD203B41FA5}">
                      <a16:colId xmlns:a16="http://schemas.microsoft.com/office/drawing/2014/main" xmlns="" val="3132814134"/>
                    </a:ext>
                  </a:extLst>
                </a:gridCol>
                <a:gridCol w="1728784">
                  <a:extLst>
                    <a:ext uri="{9D8B030D-6E8A-4147-A177-3AD203B41FA5}">
                      <a16:colId xmlns:a16="http://schemas.microsoft.com/office/drawing/2014/main" xmlns="" val="3471452249"/>
                    </a:ext>
                  </a:extLst>
                </a:gridCol>
              </a:tblGrid>
              <a:tr h="39848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0688" marR="70688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Осташков и Осташковский район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0688" marR="70688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12600099"/>
                  </a:ext>
                </a:extLst>
              </a:tr>
              <a:tr h="39848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0688" marR="70688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Осташков, ул. К. Заслонова, д. 1 (поворот на въезде из пос.Пено)</a:t>
                      </a:r>
                    </a:p>
                  </a:txBody>
                  <a:tcPr marL="70688" marR="70688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70688" marR="70688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Выпадение из окон-7</a:t>
                      </a:r>
                    </a:p>
                  </a:txBody>
                  <a:tcPr marL="91412" marR="91412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62070593"/>
                  </a:ext>
                </a:extLst>
              </a:tr>
              <a:tr h="52633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70688" marR="70688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Осташковский район, автодорога Торжок – Осташков, поворот на пос. Селижарово, конструкция № 2 (направление на Осташков)</a:t>
                      </a:r>
                    </a:p>
                  </a:txBody>
                  <a:tcPr marL="70688" marR="70688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70688" marR="70688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Вода-9</a:t>
                      </a:r>
                    </a:p>
                  </a:txBody>
                  <a:tcPr marL="91412" marR="91412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03549159"/>
                  </a:ext>
                </a:extLst>
              </a:tr>
              <a:tr h="39848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0688" marR="70688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Осташковский район, автодорога Торжок – Осташков, поворот на пос. Селижарово, конструкция № 1 (направление га Тверь)</a:t>
                      </a:r>
                    </a:p>
                  </a:txBody>
                  <a:tcPr marL="70688" marR="70688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70688" marR="70688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Огонь-8</a:t>
                      </a:r>
                    </a:p>
                  </a:txBody>
                  <a:tcPr marL="91412" marR="91412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33748890"/>
                  </a:ext>
                </a:extLst>
              </a:tr>
              <a:tr h="19924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0688" marR="70688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Торжок</a:t>
                      </a: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0688" marR="70688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23760760"/>
                  </a:ext>
                </a:extLst>
              </a:tr>
              <a:tr h="39848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0688" marR="70688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Торжок, Ленинградское шоссе, д. 61</a:t>
                      </a:r>
                    </a:p>
                  </a:txBody>
                  <a:tcPr marL="70688" marR="70688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70688" marR="70688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Выпадение из окон-8</a:t>
                      </a:r>
                    </a:p>
                  </a:txBody>
                  <a:tcPr marL="91412" marR="91412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02002106"/>
                  </a:ext>
                </a:extLst>
              </a:tr>
              <a:tr h="19924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70688" marR="70688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Торжок, Калининское шоссе, д. 39-А</a:t>
                      </a:r>
                    </a:p>
                  </a:txBody>
                  <a:tcPr marL="70688" marR="70688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70688" marR="70688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Скутер-10</a:t>
                      </a:r>
                    </a:p>
                  </a:txBody>
                  <a:tcPr marL="91412" marR="91412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63230660"/>
                  </a:ext>
                </a:extLst>
              </a:tr>
              <a:tr h="19924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0688" marR="70688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Удомля</a:t>
                      </a: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0688" marR="70688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71327818"/>
                  </a:ext>
                </a:extLst>
              </a:tr>
              <a:tr h="463319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0688" marR="70688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гор. Удомля, ул. Энтузиастов, д. 1-а</a:t>
                      </a:r>
                    </a:p>
                  </a:txBody>
                  <a:tcPr marL="70688" marR="70688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70688" marR="70688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Выпадение из окон-9</a:t>
                      </a:r>
                    </a:p>
                  </a:txBody>
                  <a:tcPr marL="94251" marR="94251" marT="47115" marB="47115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75864635"/>
                  </a:ext>
                </a:extLst>
              </a:tr>
              <a:tr h="19924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0688" marR="70688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Бежецкий район</a:t>
                      </a:r>
                    </a:p>
                  </a:txBody>
                  <a:tcPr marL="70688" marR="70688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31261253"/>
                  </a:ext>
                </a:extLst>
              </a:tr>
              <a:tr h="39848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70688" marR="70688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Бежецкий район, автодорога Тверь – Бежецк, выезд из города, конструкция № 2</a:t>
                      </a:r>
                    </a:p>
                  </a:txBody>
                  <a:tcPr marL="70688" marR="70688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 marL="70688" marR="70688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ejaVu Sans"/>
                          <a:cs typeface="DejaVu San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jaVu Sans"/>
                          <a:cs typeface="Times New Roman" panose="02020603050405020304" pitchFamily="18" charset="0"/>
                        </a:rPr>
                        <a:t>Вода-10</a:t>
                      </a:r>
                    </a:p>
                  </a:txBody>
                  <a:tcPr marL="94251" marR="94251" marT="47115" marB="47115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00748033"/>
                  </a:ext>
                </a:extLst>
              </a:tr>
            </a:tbl>
          </a:graphicData>
        </a:graphic>
      </p:graphicFrame>
      <p:sp>
        <p:nvSpPr>
          <p:cNvPr id="197696" name="Google Shape;178;p26"/>
          <p:cNvSpPr>
            <a:spLocks noGrp="1"/>
          </p:cNvSpPr>
          <p:nvPr>
            <p:ph type="title"/>
          </p:nvPr>
        </p:nvSpPr>
        <p:spPr>
          <a:xfrm>
            <a:off x="1358247" y="327983"/>
            <a:ext cx="10364234" cy="804085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A88000"/>
              </a:buClr>
              <a:buSzPts val="1600"/>
              <a:buFont typeface="Times New Roman" panose="02020603050405020304" pitchFamily="18" charset="0"/>
              <a:buNone/>
            </a:pP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АДРЕСА РАЗМЕЩЕНИЯ БАННЕРОВ (продолжение)</a:t>
            </a:r>
            <a:endParaRPr lang="ru-RU" altLang="ru-RU" sz="2000" dirty="0">
              <a:latin typeface="Calibri" panose="020F050202020403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pic>
        <p:nvPicPr>
          <p:cNvPr id="6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929786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Google Shape;178;p26"/>
          <p:cNvSpPr>
            <a:spLocks noGrp="1"/>
          </p:cNvSpPr>
          <p:nvPr>
            <p:ph type="title"/>
          </p:nvPr>
        </p:nvSpPr>
        <p:spPr>
          <a:xfrm>
            <a:off x="1392103" y="209487"/>
            <a:ext cx="10364234" cy="529003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A88000"/>
              </a:buClr>
              <a:buSzPts val="1600"/>
              <a:buFont typeface="Times New Roman" panose="02020603050405020304" pitchFamily="18" charset="0"/>
              <a:buNone/>
            </a:pP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ОБРАЗЦЫ ПО РАЗМЕЩЕНИЮ ИНФОРМАЦИОННЫХ МАТЕРИАЛОВ ПО ПРОФИЛАКТИКЕ ДЕТСКОГО ТРАВМАТИЗМА</a:t>
            </a:r>
            <a:r>
              <a:rPr lang="en-US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В 2020 ГОДУ </a:t>
            </a:r>
            <a:endParaRPr lang="ru-RU" altLang="ru-RU" sz="2000" dirty="0">
              <a:latin typeface="Calibri" panose="020F050202020403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78180" name="Google Shape;180;p26"/>
          <p:cNvSpPr txBox="1">
            <a:spLocks noChangeArrowheads="1"/>
          </p:cNvSpPr>
          <p:nvPr/>
        </p:nvSpPr>
        <p:spPr bwMode="auto">
          <a:xfrm>
            <a:off x="11481255" y="6325350"/>
            <a:ext cx="550164" cy="366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5" tIns="45686" rIns="91405" bIns="45686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r">
              <a:buClr>
                <a:srgbClr val="000000"/>
              </a:buClr>
              <a:buSzPts val="1400"/>
              <a:buFont typeface="Times New Roman" panose="02020603050405020304" pitchFamily="18" charset="0"/>
              <a:buNone/>
            </a:pPr>
            <a:fld id="{246C6882-00D0-4E62-9503-BD056277D2F3}" type="slidenum">
              <a:rPr lang="en-US" altLang="ru-RU" sz="16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pPr algn="r">
                <a:buClr>
                  <a:srgbClr val="000000"/>
                </a:buClr>
                <a:buSzPts val="1400"/>
                <a:buFont typeface="Times New Roman" panose="02020603050405020304" pitchFamily="18" charset="0"/>
                <a:buNone/>
              </a:pPr>
              <a:t>22</a:t>
            </a:fld>
            <a:endParaRPr lang="ru-RU" altLang="ru-RU" sz="1600" dirty="0"/>
          </a:p>
        </p:txBody>
      </p:sp>
      <p:sp>
        <p:nvSpPr>
          <p:cNvPr id="178182" name="Прямоугольник 8"/>
          <p:cNvSpPr>
            <a:spLocks noChangeArrowheads="1"/>
          </p:cNvSpPr>
          <p:nvPr/>
        </p:nvSpPr>
        <p:spPr bwMode="auto">
          <a:xfrm>
            <a:off x="5925468" y="1916832"/>
            <a:ext cx="609411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just"/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Места распространения листовки:</a:t>
            </a:r>
            <a:endParaRPr lang="en-US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культуры,</a:t>
            </a:r>
            <a:endParaRPr lang="en-U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образования,</a:t>
            </a:r>
            <a:endParaRPr lang="en-U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спорта,</a:t>
            </a:r>
            <a:endParaRPr lang="en-U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доски,</a:t>
            </a:r>
            <a:endParaRPr lang="en-U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многоквартирные дома,</a:t>
            </a:r>
            <a:endParaRPr lang="en-U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и организации,</a:t>
            </a:r>
            <a:endParaRPr lang="en-U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транспортный инфраструктуры</a:t>
            </a:r>
          </a:p>
        </p:txBody>
      </p:sp>
      <p:pic>
        <p:nvPicPr>
          <p:cNvPr id="9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1265549"/>
            <a:ext cx="3839801" cy="542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44D30B3F-E8F5-4671-B44D-DF40A84BEAFF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4" cstate="print">
            <a:lum contrast="12000"/>
          </a:blip>
          <a:srcRect l="5005"/>
          <a:stretch>
            <a:fillRect/>
          </a:stretch>
        </p:blipFill>
        <p:spPr bwMode="auto">
          <a:xfrm>
            <a:off x="190500" y="182019"/>
            <a:ext cx="1007533" cy="115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09887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Google Shape;178;p26"/>
          <p:cNvSpPr>
            <a:spLocks noGrp="1"/>
          </p:cNvSpPr>
          <p:nvPr>
            <p:ph type="title"/>
          </p:nvPr>
        </p:nvSpPr>
        <p:spPr>
          <a:xfrm>
            <a:off x="1392103" y="209487"/>
            <a:ext cx="10364234" cy="529003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A88000"/>
              </a:buClr>
              <a:buSzPts val="1600"/>
              <a:buFont typeface="Times New Roman" panose="02020603050405020304" pitchFamily="18" charset="0"/>
              <a:buNone/>
            </a:pP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ОБРАЗЦЫ ПО РАЗМЕЩЕНИЮ ИНФОРМАЦИОННЫХ МАТЕРИАЛОВ ПО ПРОФИЛАКТИКЕ ДЕТСКОГО ТРАВМАТИЗМА</a:t>
            </a:r>
            <a:r>
              <a:rPr lang="en-US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В 2020 </a:t>
            </a:r>
            <a:r>
              <a:rPr lang="ru-RU" altLang="ru-RU" sz="2000" b="1" dirty="0" smtClean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ГОДУ</a:t>
            </a:r>
            <a:r>
              <a:rPr lang="en-US" altLang="ru-RU" sz="2000" b="1" dirty="0" smtClean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(</a:t>
            </a:r>
            <a:r>
              <a:rPr lang="ru-RU" altLang="ru-RU" sz="2000" b="1" dirty="0" smtClean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продолжение) </a:t>
            </a:r>
            <a:endParaRPr lang="ru-RU" altLang="ru-RU" sz="2000" dirty="0">
              <a:latin typeface="Calibri" panose="020F050202020403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78180" name="Google Shape;180;p26"/>
          <p:cNvSpPr txBox="1">
            <a:spLocks noChangeArrowheads="1"/>
          </p:cNvSpPr>
          <p:nvPr/>
        </p:nvSpPr>
        <p:spPr bwMode="auto">
          <a:xfrm>
            <a:off x="11481255" y="6325350"/>
            <a:ext cx="550164" cy="366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5" tIns="45686" rIns="91405" bIns="45686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r">
              <a:buClr>
                <a:srgbClr val="000000"/>
              </a:buClr>
              <a:buSzPts val="1400"/>
              <a:buFont typeface="Times New Roman" panose="02020603050405020304" pitchFamily="18" charset="0"/>
              <a:buNone/>
            </a:pPr>
            <a:fld id="{246C6882-00D0-4E62-9503-BD056277D2F3}" type="slidenum">
              <a:rPr lang="en-US" altLang="ru-RU" sz="16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pPr algn="r">
                <a:buClr>
                  <a:srgbClr val="000000"/>
                </a:buClr>
                <a:buSzPts val="1400"/>
                <a:buFont typeface="Times New Roman" panose="02020603050405020304" pitchFamily="18" charset="0"/>
                <a:buNone/>
              </a:pPr>
              <a:t>23</a:t>
            </a:fld>
            <a:endParaRPr lang="ru-RU" altLang="ru-RU" sz="1600" dirty="0"/>
          </a:p>
        </p:txBody>
      </p:sp>
      <p:pic>
        <p:nvPicPr>
          <p:cNvPr id="8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776" y="1484784"/>
            <a:ext cx="3321990" cy="469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788" y="1466241"/>
            <a:ext cx="3334118" cy="4708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856" y="1492056"/>
            <a:ext cx="3314838" cy="4682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44D30B3F-E8F5-4671-B44D-DF40A84BEAFF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6" cstate="print">
            <a:lum contrast="12000"/>
          </a:blip>
          <a:srcRect l="5005"/>
          <a:stretch>
            <a:fillRect/>
          </a:stretch>
        </p:blipFill>
        <p:spPr bwMode="auto">
          <a:xfrm>
            <a:off x="190500" y="182019"/>
            <a:ext cx="1007533" cy="115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33665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4D30B3F-E8F5-4671-B44D-DF40A84BEAFF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 cstate="print">
            <a:lum contrast="12000"/>
          </a:blip>
          <a:srcRect l="5005"/>
          <a:stretch>
            <a:fillRect/>
          </a:stretch>
        </p:blipFill>
        <p:spPr bwMode="auto">
          <a:xfrm>
            <a:off x="190500" y="182019"/>
            <a:ext cx="1007533" cy="115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tommy\Desktop\3333333\фото\IMG_783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9670" y="0"/>
            <a:ext cx="7302500" cy="3302000"/>
          </a:xfrm>
          <a:prstGeom prst="rect">
            <a:avLst/>
          </a:prstGeom>
          <a:noFill/>
        </p:spPr>
      </p:pic>
      <p:pic>
        <p:nvPicPr>
          <p:cNvPr id="1027" name="Picture 3" descr="C:\Users\tommy\Desktop\3333333\фото\IMG_78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60096" y="3140968"/>
            <a:ext cx="3648405" cy="2113291"/>
          </a:xfrm>
          <a:prstGeom prst="rect">
            <a:avLst/>
          </a:prstGeom>
          <a:noFill/>
        </p:spPr>
      </p:pic>
      <p:sp>
        <p:nvSpPr>
          <p:cNvPr id="8" name="TextBox 30"/>
          <p:cNvSpPr txBox="1">
            <a:spLocks noChangeArrowheads="1"/>
          </p:cNvSpPr>
          <p:nvPr/>
        </p:nvSpPr>
        <p:spPr bwMode="auto">
          <a:xfrm>
            <a:off x="1391477" y="5349213"/>
            <a:ext cx="4704523" cy="124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867" dirty="0">
                <a:latin typeface="Times New Roman" pitchFamily="18" charset="0"/>
                <a:cs typeface="Times New Roman" pitchFamily="18" charset="0"/>
              </a:rPr>
              <a:t>Размещение информационных плакатов о пропаганде безопасности дорожного движения и профилактике детского травматизма  в общественном транспорте</a:t>
            </a:r>
            <a:endParaRPr lang="ru-RU" altLang="ru-RU" sz="1867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71531" y="3140968"/>
            <a:ext cx="3648405" cy="2136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30"/>
          <p:cNvSpPr txBox="1">
            <a:spLocks noChangeArrowheads="1"/>
          </p:cNvSpPr>
          <p:nvPr/>
        </p:nvSpPr>
        <p:spPr bwMode="auto">
          <a:xfrm>
            <a:off x="6480043" y="5349213"/>
            <a:ext cx="4704523" cy="124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867" dirty="0">
                <a:latin typeface="Times New Roman" pitchFamily="18" charset="0"/>
                <a:cs typeface="Times New Roman" pitchFamily="18" charset="0"/>
              </a:rPr>
              <a:t>Проведение собраний рабочих коллективов в подведомственных </a:t>
            </a:r>
            <a:r>
              <a:rPr lang="ru-RU" sz="1867" dirty="0" smtClean="0">
                <a:latin typeface="Times New Roman" pitchFamily="18" charset="0"/>
                <a:cs typeface="Times New Roman" pitchFamily="18" charset="0"/>
              </a:rPr>
              <a:t>учреждениях, </a:t>
            </a:r>
            <a:r>
              <a:rPr lang="ru-RU" sz="1867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867" dirty="0" smtClean="0">
                <a:latin typeface="Times New Roman" pitchFamily="18" charset="0"/>
                <a:cs typeface="Times New Roman" pitchFamily="18" charset="0"/>
              </a:rPr>
              <a:t>предприятиях, </a:t>
            </a:r>
            <a:r>
              <a:rPr lang="ru-RU" sz="1867" dirty="0">
                <a:latin typeface="Times New Roman" pitchFamily="18" charset="0"/>
                <a:cs typeface="Times New Roman" pitchFamily="18" charset="0"/>
              </a:rPr>
              <a:t>направленных на профилактику детского травматизма</a:t>
            </a:r>
            <a:endParaRPr lang="ru-RU" altLang="ru-RU" sz="1867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1199458" y="266324"/>
            <a:ext cx="10849205" cy="642961"/>
          </a:xfrm>
          <a:prstGeom prst="rect">
            <a:avLst/>
          </a:prstGeom>
          <a:noFill/>
        </p:spPr>
        <p:txBody>
          <a:bodyPr vert="horz" lIns="97645" tIns="48823" rIns="97645" bIns="48823" rtlCol="0" anchor="ctr">
            <a:normAutofit fontScale="97500"/>
          </a:bodyPr>
          <a:lstStyle/>
          <a:p>
            <a:pPr algn="ctr" defTabSz="1219170">
              <a:spcBef>
                <a:spcPts val="0"/>
              </a:spcBef>
              <a:defRPr/>
            </a:pPr>
            <a:r>
              <a:rPr lang="ru-RU" alt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МЕРОПРИЯТИЯ НА ТРАНСПОРТЕ</a:t>
            </a: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4214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86488" y="6409115"/>
            <a:ext cx="2562173" cy="365125"/>
          </a:xfrm>
        </p:spPr>
        <p:txBody>
          <a:bodyPr vert="horz" lIns="91440" tIns="45720" rIns="91440" bIns="45720" rtlCol="0" anchor="ctr"/>
          <a:lstStyle/>
          <a:p>
            <a:pPr>
              <a:defRPr/>
            </a:pPr>
            <a:fld id="{CB35DFF3-26B6-45BE-920C-7818B7DB7BA0}" type="slidenum">
              <a:rPr lang="ru-RU" altLang="ru-RU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25</a:t>
            </a:fld>
            <a:endParaRPr lang="ru-RU" alt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20"/>
          <p:cNvSpPr>
            <a:spLocks noGrp="1"/>
          </p:cNvSpPr>
          <p:nvPr>
            <p:ph type="title"/>
          </p:nvPr>
        </p:nvSpPr>
        <p:spPr>
          <a:xfrm>
            <a:off x="1653666" y="266324"/>
            <a:ext cx="10394996" cy="642961"/>
          </a:xfrm>
          <a:noFill/>
        </p:spPr>
        <p:txBody>
          <a:bodyPr vert="horz" wrap="square" lIns="97645" tIns="48823" rIns="97645" bIns="48823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r>
              <a:rPr lang="ru-RU" altLang="ru-RU" sz="2000" b="1" dirty="0">
                <a:solidFill>
                  <a:srgbClr val="A88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МЕРОПРИЯТИЯ ПО </a:t>
            </a: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ОБЕСПЕЧЕНИЮ БЕЗОПАСНОСТИ ДОРОЖНОГО ДВИЖЕНИЯ </a:t>
            </a:r>
            <a:r>
              <a:rPr lang="ru-RU" altLang="ru-RU" sz="2000" b="1" dirty="0">
                <a:solidFill>
                  <a:srgbClr val="A88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 МУНИЦИПАЛЬНЫХ ОБРАЗОВАНИЯХ </a:t>
            </a:r>
            <a:r>
              <a:rPr lang="ru-RU" altLang="ru-RU" sz="2000" b="1" dirty="0" smtClean="0">
                <a:solidFill>
                  <a:srgbClr val="A88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 </a:t>
            </a:r>
            <a:r>
              <a:rPr lang="ru-RU" altLang="ru-RU" sz="2000" b="1" dirty="0">
                <a:solidFill>
                  <a:srgbClr val="A88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2020 </a:t>
            </a:r>
            <a:r>
              <a:rPr lang="ru-RU" altLang="ru-RU" sz="2000" b="1" dirty="0" smtClean="0">
                <a:solidFill>
                  <a:srgbClr val="A88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ГОДУ</a:t>
            </a:r>
            <a:endParaRPr lang="ru-RU" altLang="ru-RU" sz="2000" b="1" dirty="0">
              <a:solidFill>
                <a:srgbClr val="A88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6" name="Picture 2" descr="C:\Users\ska\Desktop\razmet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4674" y="1174426"/>
            <a:ext cx="3036015" cy="2512047"/>
          </a:xfrm>
          <a:prstGeom prst="rect">
            <a:avLst/>
          </a:prstGeom>
          <a:noFill/>
        </p:spPr>
      </p:pic>
      <p:pic>
        <p:nvPicPr>
          <p:cNvPr id="1030" name="Picture 6" descr="C:\Users\ska\Desktop\stgm 900h570.jpg"/>
          <p:cNvPicPr>
            <a:picLocks noChangeAspect="1" noChangeArrowheads="1"/>
          </p:cNvPicPr>
          <p:nvPr/>
        </p:nvPicPr>
        <p:blipFill>
          <a:blip r:embed="rId3" cstate="print"/>
          <a:srcRect l="28112" r="29721" b="21987"/>
          <a:stretch>
            <a:fillRect/>
          </a:stretch>
        </p:blipFill>
        <p:spPr bwMode="auto">
          <a:xfrm>
            <a:off x="1702909" y="1157889"/>
            <a:ext cx="3032859" cy="2529923"/>
          </a:xfrm>
          <a:prstGeom prst="rect">
            <a:avLst/>
          </a:prstGeom>
          <a:noFill/>
        </p:spPr>
      </p:pic>
      <p:pic>
        <p:nvPicPr>
          <p:cNvPr id="7" name="Picture 2" descr="http://www.energo-baza.ru/uploads/2/6/3/2/26327008/kronshtejn1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1953" y="1160475"/>
            <a:ext cx="2969699" cy="2542821"/>
          </a:xfrm>
          <a:prstGeom prst="rect">
            <a:avLst/>
          </a:prstGeom>
          <a:noFill/>
        </p:spPr>
      </p:pic>
      <p:pic>
        <p:nvPicPr>
          <p:cNvPr id="21" name="Рисунок 1">
            <a:extLst>
              <a:ext uri="{FF2B5EF4-FFF2-40B4-BE49-F238E27FC236}">
                <a16:creationId xmlns:a16="http://schemas.microsoft.com/office/drawing/2014/main" xmlns="" id="{82F748F1-83B6-4A02-8EE2-9741221884B4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5" cstate="print">
            <a:lum contrast="12000"/>
          </a:blip>
          <a:srcRect l="5005"/>
          <a:stretch>
            <a:fillRect/>
          </a:stretch>
        </p:blipFill>
        <p:spPr bwMode="auto">
          <a:xfrm>
            <a:off x="190500" y="182019"/>
            <a:ext cx="1007533" cy="115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1775521" y="3813043"/>
            <a:ext cx="928626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ПОКАЗАТЕЛИ РЕЗУЛЬТАТИВНОСТИ: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Установка (замена) пешеходных ограждений </a:t>
            </a:r>
            <a:r>
              <a:rPr lang="ru-RU" sz="1600" b="1" dirty="0">
                <a:latin typeface="Times New Roman" pitchFamily="18" charset="0"/>
              </a:rPr>
              <a:t>6 983 п.м.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>
                <a:latin typeface="Times New Roman" pitchFamily="18" charset="0"/>
              </a:rPr>
              <a:t>Установка (замена) барьерных ограждений </a:t>
            </a:r>
            <a:r>
              <a:rPr lang="ru-RU" sz="1600" b="1" dirty="0">
                <a:latin typeface="Times New Roman" pitchFamily="18" charset="0"/>
              </a:rPr>
              <a:t>2 109 п.м.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>
                <a:latin typeface="Times New Roman" pitchFamily="18" charset="0"/>
              </a:rPr>
              <a:t>Установка пешеходных светофорных объектов </a:t>
            </a:r>
            <a:r>
              <a:rPr lang="ru-RU" sz="1600" b="1" dirty="0">
                <a:latin typeface="Times New Roman" pitchFamily="18" charset="0"/>
              </a:rPr>
              <a:t>176 шт.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>
                <a:latin typeface="Times New Roman" pitchFamily="18" charset="0"/>
              </a:rPr>
              <a:t>Установка элементов освещения на пешеходных переходах, автобусных остановках и локальных пересечениях и примыканиях </a:t>
            </a:r>
            <a:r>
              <a:rPr lang="ru-RU" sz="1600" b="1" dirty="0">
                <a:latin typeface="Times New Roman" pitchFamily="18" charset="0"/>
              </a:rPr>
              <a:t>40 858 п.м. 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>
                <a:latin typeface="Times New Roman" pitchFamily="18" charset="0"/>
              </a:rPr>
              <a:t>Устройство искусственных неровностей (ИДН) </a:t>
            </a:r>
            <a:r>
              <a:rPr lang="ru-RU" sz="1600" b="1" dirty="0">
                <a:latin typeface="Times New Roman" pitchFamily="18" charset="0"/>
              </a:rPr>
              <a:t>177 шт.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>
                <a:latin typeface="Times New Roman" pitchFamily="18" charset="0"/>
              </a:rPr>
              <a:t>Устройство дорожной разметки при оборудовании пешеходных переходов </a:t>
            </a:r>
            <a:r>
              <a:rPr lang="ru-RU" sz="1600" b="1" dirty="0">
                <a:latin typeface="Times New Roman" pitchFamily="18" charset="0"/>
              </a:rPr>
              <a:t>5 969 кв.м.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>
                <a:latin typeface="Times New Roman" pitchFamily="18" charset="0"/>
              </a:rPr>
              <a:t>Установка (замена) дорожных знаков </a:t>
            </a:r>
            <a:r>
              <a:rPr lang="ru-RU" sz="1600" b="1" dirty="0">
                <a:latin typeface="Times New Roman" pitchFamily="18" charset="0"/>
              </a:rPr>
              <a:t>1663 шт.</a:t>
            </a:r>
          </a:p>
        </p:txBody>
      </p:sp>
    </p:spTree>
    <p:extLst>
      <p:ext uri="{BB962C8B-B14F-4D97-AF65-F5344CB8AC3E}">
        <p14:creationId xmlns:p14="http://schemas.microsoft.com/office/powerpoint/2010/main" val="15311177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168341" y="6345831"/>
            <a:ext cx="2844800" cy="365125"/>
          </a:xfrm>
        </p:spPr>
        <p:txBody>
          <a:bodyPr/>
          <a:lstStyle/>
          <a:p>
            <a:pPr>
              <a:defRPr/>
            </a:pPr>
            <a:fld id="{368497B2-772D-4023-84D7-D473E8386A41}" type="slidenum">
              <a:rPr lang="ru-RU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26</a:t>
            </a:fld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4D30B3F-E8F5-4671-B44D-DF40A84BEAFF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 cstate="print">
            <a:lum contrast="12000"/>
          </a:blip>
          <a:srcRect l="5005"/>
          <a:stretch>
            <a:fillRect/>
          </a:stretch>
        </p:blipFill>
        <p:spPr bwMode="auto">
          <a:xfrm>
            <a:off x="190500" y="182019"/>
            <a:ext cx="1007533" cy="115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20"/>
          <p:cNvSpPr txBox="1">
            <a:spLocks/>
          </p:cNvSpPr>
          <p:nvPr/>
        </p:nvSpPr>
        <p:spPr>
          <a:xfrm>
            <a:off x="1653666" y="266324"/>
            <a:ext cx="10394996" cy="642961"/>
          </a:xfrm>
          <a:prstGeom prst="rect">
            <a:avLst/>
          </a:prstGeom>
          <a:noFill/>
        </p:spPr>
        <p:txBody>
          <a:bodyPr vert="horz" lIns="97645" tIns="48823" rIns="97645" bIns="48823" rtlCol="0" anchor="ctr">
            <a:noAutofit/>
          </a:bodyPr>
          <a:lstStyle/>
          <a:p>
            <a:pPr algn="ctr" defTabSz="1219170">
              <a:spcBef>
                <a:spcPts val="0"/>
              </a:spcBef>
              <a:defRPr/>
            </a:pPr>
            <a:r>
              <a:rPr lang="ru-RU" alt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МЕРОПРИЯТИЯ ПО </a:t>
            </a: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ОБЕСПЕЧЕНИЮ БЕЗОПАСНОСТИ ДОРОЖНОГО ДВИЖЕНИЯ </a:t>
            </a:r>
            <a:r>
              <a:rPr lang="ru-RU" alt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В МУНИЦИПАЛЬНЫХ ОБРАЗОВАНИЯХ </a:t>
            </a:r>
            <a:r>
              <a:rPr lang="ru-RU" alt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 В 2020 ГОДУ</a:t>
            </a:r>
            <a:endParaRPr lang="ru-RU" altLang="ru-RU" sz="2000" b="1" dirty="0">
              <a:solidFill>
                <a:srgbClr val="A8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56DD3ECF-DEBA-400C-9020-C7058D14FC5A}"/>
              </a:ext>
            </a:extLst>
          </p:cNvPr>
          <p:cNvSpPr/>
          <p:nvPr/>
        </p:nvSpPr>
        <p:spPr>
          <a:xfrm>
            <a:off x="6288021" y="3236979"/>
            <a:ext cx="107531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39 муниципальных образований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105 336 тыс. руб.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5D1260F-D99D-4C74-B459-379D9225B5A1}"/>
              </a:ext>
            </a:extLst>
          </p:cNvPr>
          <p:cNvSpPr/>
          <p:nvPr/>
        </p:nvSpPr>
        <p:spPr>
          <a:xfrm>
            <a:off x="6288021" y="4791405"/>
            <a:ext cx="107531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 муниципальных образований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4 049 тыс. руб.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68781E0-FBCC-4030-A3D7-F6432D89C85D}"/>
              </a:ext>
            </a:extLst>
          </p:cNvPr>
          <p:cNvSpPr/>
          <p:nvPr/>
        </p:nvSpPr>
        <p:spPr>
          <a:xfrm>
            <a:off x="3143672" y="1859602"/>
            <a:ext cx="836392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 соответствии с заключенными соглашениями срок реализации мероприятий по обеспечению безопасности дорожного движения в муниципальных образованиях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01.08.2020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xmlns="" id="{D6738E3E-0292-4F80-9058-4C8C4FA7F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9665" y="1880278"/>
            <a:ext cx="10414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E0289532-7C12-49CE-BC11-097AB5EC9485}"/>
              </a:ext>
            </a:extLst>
          </p:cNvPr>
          <p:cNvSpPr/>
          <p:nvPr/>
        </p:nvSpPr>
        <p:spPr>
          <a:xfrm>
            <a:off x="3023659" y="3412929"/>
            <a:ext cx="10753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ПЛАН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4496AA22-BBF1-4887-8CB2-8971F95270EC}"/>
              </a:ext>
            </a:extLst>
          </p:cNvPr>
          <p:cNvSpPr/>
          <p:nvPr/>
        </p:nvSpPr>
        <p:spPr>
          <a:xfrm>
            <a:off x="3023659" y="4869160"/>
            <a:ext cx="10753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ФАКТ </a:t>
            </a:r>
          </a:p>
        </p:txBody>
      </p: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xmlns="" id="{54C3B266-AA79-4BA3-8E2D-061044DEF484}"/>
              </a:ext>
            </a:extLst>
          </p:cNvPr>
          <p:cNvCxnSpPr/>
          <p:nvPr/>
        </p:nvCxnSpPr>
        <p:spPr>
          <a:xfrm flipV="1">
            <a:off x="4559829" y="3659151"/>
            <a:ext cx="1440160" cy="87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xmlns="" id="{BE49008D-5F3F-4A59-9D7B-0739614853DC}"/>
              </a:ext>
            </a:extLst>
          </p:cNvPr>
          <p:cNvCxnSpPr/>
          <p:nvPr/>
        </p:nvCxnSpPr>
        <p:spPr>
          <a:xfrm flipV="1">
            <a:off x="4430865" y="5115381"/>
            <a:ext cx="1440160" cy="87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4585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20"/>
          <p:cNvSpPr>
            <a:spLocks noGrp="1"/>
          </p:cNvSpPr>
          <p:nvPr>
            <p:ph type="title"/>
          </p:nvPr>
        </p:nvSpPr>
        <p:spPr>
          <a:xfrm>
            <a:off x="1271464" y="260648"/>
            <a:ext cx="10153128" cy="90283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ПРОВЕДЕНИЕ  МЕРОПРИЯТИЙ ПО БЕЗОПАСНОСТИ НА ТЕРРИТОРИИ ТВЕРСКОЙ </a:t>
            </a: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  <a:endParaRPr lang="ru-RU" sz="2000" b="1" dirty="0">
              <a:solidFill>
                <a:srgbClr val="A88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76" name="table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49198" y="1158762"/>
            <a:ext cx="4666813" cy="1886260"/>
          </a:xfrm>
          <a:prstGeom prst="rect">
            <a:avLst/>
          </a:prstGeom>
        </p:spPr>
      </p:pic>
      <p:pic>
        <p:nvPicPr>
          <p:cNvPr id="7" name="Рисунок 1"/>
          <p:cNvPicPr>
            <a:picLocks noChangeAspect="1" noChangeArrowheads="1"/>
          </p:cNvPicPr>
          <p:nvPr/>
        </p:nvPicPr>
        <p:blipFill rotWithShape="1">
          <a:blip r:embed="rId4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71464" y="1547840"/>
            <a:ext cx="5472608" cy="92330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широкомасштабного мероприятия «Родительский патруль» с участием представителей родительской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71464" y="2660978"/>
            <a:ext cx="5472608" cy="6463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/>
          <a:p>
            <a:pPr algn="just" eaLnBrk="0" hangingPunct="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контроля за семьями, которые  находятся в трудной жизненной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71464" y="3497118"/>
            <a:ext cx="5472608" cy="92330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/>
          <a:p>
            <a:pPr algn="just" eaLnBrk="0" hangingPunct="0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Подомовой обход семей сотрудниками МЧС России по Тверской области, органами опеки и попечительства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85519" y="4610256"/>
            <a:ext cx="5472608" cy="12003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/>
          <a:p>
            <a:pPr algn="just" eaLnBrk="0" hangingPunct="0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Разъяснительная работа в учреждениях и на предприятиях Тверской области  по обеспечению безопасности детей, необходимости родительского контроля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www.centrmilkovo.ru/files/images/2018-09-24-13468764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404" y="3958768"/>
            <a:ext cx="3858856" cy="263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404" y="1547840"/>
            <a:ext cx="3858856" cy="257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85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415480" y="260648"/>
            <a:ext cx="10136758" cy="1080120"/>
          </a:xfrm>
          <a:noFill/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ПРОВЕДЕНИЕ  </a:t>
            </a: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МЕРОПРИЯТИЙ ПО </a:t>
            </a: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БЕЗОПАСНОСТИ </a:t>
            </a: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В ЛЕТНИХ ЛАГЕРЯХ НА </a:t>
            </a: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ТЕРРИТОРИИ ТВЕРСКОЙ </a:t>
            </a: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  <a:endParaRPr lang="ru-RU" sz="2000" b="1" dirty="0">
              <a:solidFill>
                <a:srgbClr val="A88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9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2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0828" y="4102535"/>
            <a:ext cx="5256584" cy="23082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85661" indent="-285661" algn="ctr">
              <a:defRPr/>
            </a:pPr>
            <a:r>
              <a:rPr lang="ru-RU" altLang="ru-RU" b="1" dirty="0" smtClean="0">
                <a:latin typeface="Times New Roman" pitchFamily="18" charset="0"/>
              </a:rPr>
              <a:t>Акции в организациях отдыха детей и их оздоровления:</a:t>
            </a:r>
          </a:p>
          <a:p>
            <a:pPr marL="285661" indent="-285661" algn="ctr">
              <a:defRPr/>
            </a:pPr>
            <a:endParaRPr lang="ru-RU" altLang="ru-RU" b="1" dirty="0">
              <a:latin typeface="Times New Roman" pitchFamily="18" charset="0"/>
            </a:endParaRPr>
          </a:p>
          <a:p>
            <a:pPr algn="ctr">
              <a:defRPr/>
            </a:pPr>
            <a:r>
              <a:rPr lang="ru-RU" altLang="ru-RU" dirty="0">
                <a:latin typeface="Times New Roman" pitchFamily="18" charset="0"/>
              </a:rPr>
              <a:t>«Письмо водителю», </a:t>
            </a:r>
          </a:p>
          <a:p>
            <a:pPr algn="ctr">
              <a:defRPr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«Шагающий автобус», </a:t>
            </a:r>
          </a:p>
          <a:p>
            <a:pPr algn="ctr">
              <a:defRPr/>
            </a:pPr>
            <a:r>
              <a:rPr lang="ru-RU" altLang="ru-RU" dirty="0">
                <a:latin typeface="Times New Roman" pitchFamily="18" charset="0"/>
              </a:rPr>
              <a:t>«Водитель – осторожно пешеход</a:t>
            </a:r>
            <a:r>
              <a:rPr lang="ru-RU" altLang="ru-RU" dirty="0" smtClean="0">
                <a:latin typeface="Times New Roman" pitchFamily="18" charset="0"/>
              </a:rPr>
              <a:t>»</a:t>
            </a:r>
          </a:p>
          <a:p>
            <a:pPr algn="ctr">
              <a:defRPr/>
            </a:pPr>
            <a:r>
              <a:rPr lang="ru-RU" altLang="ru-RU" dirty="0" smtClean="0">
                <a:latin typeface="Times New Roman" pitchFamily="18" charset="0"/>
              </a:rPr>
              <a:t>«Безопасность на воде»</a:t>
            </a:r>
          </a:p>
          <a:p>
            <a:pPr algn="ctr">
              <a:defRPr/>
            </a:pPr>
            <a:r>
              <a:rPr lang="ru-RU" altLang="ru-RU" dirty="0" smtClean="0">
                <a:latin typeface="Times New Roman" pitchFamily="18" charset="0"/>
              </a:rPr>
              <a:t>«Береги лес!».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xn--90anlffn.xn--80aaccp4ajwpkgbl4lpb.xn--p1ai/files/C10mYYsokj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72"/>
          <a:stretch>
            <a:fillRect/>
          </a:stretch>
        </p:blipFill>
        <p:spPr bwMode="auto">
          <a:xfrm>
            <a:off x="1631504" y="1373923"/>
            <a:ext cx="3794498" cy="2393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 descr="http://xn--90anlffn.xn--80aaccp4ajwpkgbl4lpb.xn--p1ai/files/%D0%BA%D0%BE%D0%BD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32" y="1373923"/>
            <a:ext cx="3888432" cy="2343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97" y="3971280"/>
            <a:ext cx="3809705" cy="257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0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415480" y="260648"/>
            <a:ext cx="10136758" cy="1080120"/>
          </a:xfrm>
          <a:noFill/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ПРОВЕДЕНИЕ  </a:t>
            </a: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МЕРОПРИЯТИЙ ПО </a:t>
            </a: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БЕЗОПАСНОСТИ </a:t>
            </a: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В ДОШКОЛЬНЫХ ОБРАЗОВАТЕЛЬНЫХ ОРГАНИЗАЦИЯХ</a:t>
            </a:r>
            <a:endParaRPr lang="ru-RU" sz="2000" b="1" dirty="0">
              <a:solidFill>
                <a:srgbClr val="A88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9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2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30062" y="1628800"/>
            <a:ext cx="5256584" cy="14772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85661" indent="-285661" algn="ctr">
              <a:defRPr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Обучающие мероприятия по изучению правил дорожного движения, правил пожарной безопасности в детских садах </a:t>
            </a:r>
          </a:p>
          <a:p>
            <a:pPr marL="285661" indent="-285661" algn="ctr">
              <a:defRPr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Мероприятия с родителями (родительский лекторий) по профилактике травматизма в быту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2" descr="http://xn--90anlffn.xn--80aaccp4ajwpkgbl4lpb.xn--p1ai/files/%D0%BA%D0%B0%D1%88%D0%B8%D0%BD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8"/>
          <a:stretch>
            <a:fillRect/>
          </a:stretch>
        </p:blipFill>
        <p:spPr bwMode="auto">
          <a:xfrm>
            <a:off x="1415480" y="1415580"/>
            <a:ext cx="3816424" cy="244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481" y="3940155"/>
            <a:ext cx="3816424" cy="2663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ds48.detkin-club.ru/editor/2115/images/%D0%A4%D0%9E%D0%9C%D0%98%D0%9D%D0%90/bd7858aefc48c09b36dc5578c10210d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992" y="3884129"/>
            <a:ext cx="3856393" cy="264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281" y="3390572"/>
            <a:ext cx="2508251" cy="188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0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127448" y="404664"/>
            <a:ext cx="10441160" cy="753254"/>
          </a:xfrm>
          <a:noFill/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РАБОТЫ ПО </a:t>
            </a: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СНИЖЕНИЮ ТРАВМАТИЗМА И ГИБЕЛИ НЕСОВЕРШЕННОЛЕТНИХ </a:t>
            </a:r>
            <a:endParaRPr lang="ru-RU" sz="2000" dirty="0">
              <a:solidFill>
                <a:srgbClr val="A8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" y="4976981"/>
            <a:ext cx="7404636" cy="720080"/>
          </a:xfrm>
          <a:prstGeom prst="rect">
            <a:avLst/>
          </a:prstGeom>
          <a:ln>
            <a:noFill/>
          </a:ln>
        </p:spPr>
        <p:txBody>
          <a:bodyPr lIns="0" tIns="0" rIns="18288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kern="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976320" y="2636912"/>
            <a:ext cx="671459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5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09783" y="4976981"/>
            <a:ext cx="10064750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профилактических мероприятий в образовательных организациях,  организациях отдыха детей и их оздоровления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09783" y="1860815"/>
            <a:ext cx="10064750" cy="13323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информационной кампании (социальная реклама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в областных и районных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распространение 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профилактических материалов в муниципальных образованиях Тверской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области)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09783" y="3662930"/>
            <a:ext cx="10064750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семьями, населением, трудовыми коллективами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15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343472" y="227355"/>
            <a:ext cx="9721079" cy="737501"/>
          </a:xfrm>
          <a:noFill/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 ПРОВЕДЕНИЕ  МЕРОПРИЯТИЙ ПО БЕЗОПАСНОСТИ </a:t>
            </a: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В ШКОЛАХ</a:t>
            </a:r>
            <a:endParaRPr lang="ru-RU" sz="2000" b="1" dirty="0">
              <a:solidFill>
                <a:srgbClr val="A88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9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2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01239" y="1679694"/>
            <a:ext cx="3598617" cy="175429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algn="ctr">
              <a:buFont typeface="Arial" charset="0"/>
              <a:buNone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ДЕТЬМИ:</a:t>
            </a:r>
          </a:p>
          <a:p>
            <a:pPr algn="just">
              <a:buFontTx/>
              <a:buChar char="-"/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itchFamily="18" charset="0"/>
              </a:rPr>
              <a:t>Классных часов на тему: «О соблюдении правил пожарной безопасности».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itchFamily="18" charset="0"/>
              </a:rPr>
              <a:t>«Водная безопасность».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itchFamily="18" charset="0"/>
              </a:rPr>
              <a:t>«Безопасные окна».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01239" y="4150186"/>
            <a:ext cx="3670625" cy="175429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algn="ctr">
              <a:buFont typeface="Arial" charset="0"/>
              <a:buNone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РОДИТЕЛЯМИ:</a:t>
            </a:r>
          </a:p>
          <a:p>
            <a:pPr marL="0" indent="0" algn="just">
              <a:buFont typeface="Arial" charset="0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Общешкольные и классные родительские собрания: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«Отцы защитите своих детей»,</a:t>
            </a:r>
          </a:p>
          <a:p>
            <a:pPr marL="0" indent="0" algn="just">
              <a:buFont typeface="Arial" charset="0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 «Безопасность детей - забота родителей».</a:t>
            </a:r>
          </a:p>
        </p:txBody>
      </p:sp>
      <p:pic>
        <p:nvPicPr>
          <p:cNvPr id="9" name="Picture 17" descr="IMG_53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328" y="1332832"/>
            <a:ext cx="2176118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0136" y="3101823"/>
            <a:ext cx="2016125" cy="1477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07568" y="1148166"/>
            <a:ext cx="93446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A88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образовательных организациях проводятся: 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 flipH="1">
            <a:off x="5354842" y="2833842"/>
            <a:ext cx="3615605" cy="239535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  <a:defRPr/>
            </a:pPr>
            <a:r>
              <a:rPr lang="ru-RU" sz="16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ПЕДАГОГИЧЕСКИМИ РАБОТНИКАМИ:</a:t>
            </a:r>
          </a:p>
          <a:p>
            <a:pPr marL="0" indent="0" algn="just">
              <a:buFont typeface="Arial" charset="0"/>
              <a:buNone/>
              <a:defRPr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- Организация контроля за семьями, которые  находятся в трудной жизненной ситуации.</a:t>
            </a:r>
          </a:p>
          <a:p>
            <a:pPr marL="0" indent="0" algn="just">
              <a:buFont typeface="Arial" charset="0"/>
              <a:buNone/>
              <a:defRPr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- Организация досуговых мероприятий.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8591" y="4763885"/>
            <a:ext cx="2349918" cy="139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4739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271464" y="260648"/>
            <a:ext cx="10280774" cy="864096"/>
          </a:xfrm>
          <a:noFill/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 ПРОВЕДЕНИЕ  МЕРОПРИЯТИЙ ПО БЕЗОПАСНОСТИ </a:t>
            </a: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ДОРОЖНОГО ДВИЖЕНИЯ НА </a:t>
            </a: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ТЕРРИТОРИИ ТВЕРСКОЙ </a:t>
            </a: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  <a:endParaRPr lang="ru-RU" sz="2000" b="1" dirty="0">
              <a:solidFill>
                <a:srgbClr val="A88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9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2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1804" y="2882985"/>
            <a:ext cx="4039268" cy="2448274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343472" y="1124744"/>
            <a:ext cx="9937104" cy="1579614"/>
          </a:xfrm>
          <a:prstGeom prst="roundRect">
            <a:avLst>
              <a:gd name="adj" fmla="val 667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 проведения Месячника в сентябре 2020 года Министерством образования Тверской области и сотрудниками ГИБДД УМВД России по Тверской области запланировано проведение занятий по обучению детей правилам дорожной безопасности  в образовательных учреждениях Тверской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(В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 году проведено 346 занятий в общеобразовательных школах; 107 занятий в дошкольных образовательных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учреждениях)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00056" y="2863036"/>
            <a:ext cx="4178846" cy="2488172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343472" y="5509886"/>
            <a:ext cx="9937104" cy="1224136"/>
          </a:xfrm>
          <a:prstGeom prst="roundRect">
            <a:avLst>
              <a:gd name="adj" fmla="val 43568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Запланировано проведение пропагандистских акций, распространение листовок, связанных с безопасностью детей-пешеходов, велосипедистов и пассажиров.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Размещение информационных материалов по безопасности в автобусах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«Транспорт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Верхневолжья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0212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127448" y="404664"/>
            <a:ext cx="10441160" cy="753254"/>
          </a:xfrm>
          <a:noFill/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ПРОВЕДЕНИЕ  </a:t>
            </a: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МЕРОПРИЯТИЙ ПО БЕЗОПАСНОСТИ ДОРОЖНОГО ДВИЖЕНИЯ </a:t>
            </a:r>
            <a:b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ТЕРРИТОРИИ ТВЕРСКОЙ </a:t>
            </a: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ОБЛАСТИ (продолжение)</a:t>
            </a:r>
            <a:endParaRPr lang="ru-RU" sz="2000" dirty="0">
              <a:solidFill>
                <a:srgbClr val="A8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" y="4976981"/>
            <a:ext cx="7404636" cy="720080"/>
          </a:xfrm>
          <a:prstGeom prst="rect">
            <a:avLst/>
          </a:prstGeom>
          <a:ln>
            <a:noFill/>
          </a:ln>
        </p:spPr>
        <p:txBody>
          <a:bodyPr lIns="0" tIns="0" rIns="18288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kern="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976320" y="2636912"/>
            <a:ext cx="671459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5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15480" y="1700808"/>
            <a:ext cx="4752528" cy="4608512"/>
          </a:xfrm>
          <a:prstGeom prst="rect">
            <a:avLst/>
          </a:prstGeom>
          <a:solidFill>
            <a:schemeClr val="accent3">
              <a:lumMod val="20000"/>
              <a:lumOff val="80000"/>
              <a:alpha val="31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661" indent="-285661" algn="just">
              <a:buFont typeface="Wingdings" panose="05000000000000000000" pitchFamily="2" charset="2"/>
              <a:buChar char="§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всех общеобразовательных организациях Тверской области проводятся уроки «Маршрут безопасности».</a:t>
            </a:r>
          </a:p>
          <a:p>
            <a:pPr marL="285661" indent="-285661" algn="just">
              <a:buFont typeface="Wingdings" panose="05000000000000000000" pitchFamily="2" charset="2"/>
              <a:buChar char="§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с использованием мобильных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автогородков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«Перекресток», «Изучение схемы маршрута безопасности».</a:t>
            </a:r>
          </a:p>
          <a:p>
            <a:pPr marL="285661" indent="-285661" algn="just">
              <a:buFont typeface="Wingdings" panose="05000000000000000000" pitchFamily="2" charset="2"/>
              <a:buChar char="§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занятия: «Правила посадки в автобус и выхода из него», «Правила поведения в общественном транспорте». </a:t>
            </a:r>
          </a:p>
          <a:p>
            <a:pPr marL="285661" indent="-285661" algn="just">
              <a:buFont typeface="Wingdings" panose="05000000000000000000" pitchFamily="2" charset="2"/>
              <a:buChar char="§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познавательные занятия:  «Мы идём по тротуару».</a:t>
            </a:r>
          </a:p>
          <a:p>
            <a:pPr marL="285661" indent="-285661" algn="just">
              <a:buFont typeface="Wingdings" panose="05000000000000000000" pitchFamily="2" charset="2"/>
              <a:buChar char="§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 «Безопасный путь домой».</a:t>
            </a:r>
          </a:p>
        </p:txBody>
      </p:sp>
      <p:pic>
        <p:nvPicPr>
          <p:cNvPr id="20" name="Picture 14" descr="http://xn--90anlffn.xn--80aaccp4ajwpkgbl4lpb.xn--p1ai/files/%D1%80%D0%B0%D0%BC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1556792"/>
            <a:ext cx="2664296" cy="15851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2" descr="http://xn--90anlffn.xn--80aaccp4ajwpkgbl4lpb.xn--p1ai/files/%D0%BA%D0%B0%D1%88%D0%B8%D0%BD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352" y="3212976"/>
            <a:ext cx="2160240" cy="15841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0" descr="http://xn--90anlffn.xn--80aaccp4ajwpkgbl4lpb.xn--p1ai/files/%D1%82%D0%BE%D1%80%D0%B6%D0%BE%D0%BA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88"/>
          <a:stretch>
            <a:fillRect/>
          </a:stretch>
        </p:blipFill>
        <p:spPr bwMode="auto">
          <a:xfrm>
            <a:off x="6528048" y="4869160"/>
            <a:ext cx="2664296" cy="16561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365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271464" y="260648"/>
            <a:ext cx="10441159" cy="1080120"/>
          </a:xfrm>
          <a:noFill/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ПРОВЕДЕНИЕ  МЕРОПРИЯТИЙ ПО БЕЗОПАСНОСТИ </a:t>
            </a: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ДОРОЖНОГО ДВИЖЕНИЯ НА </a:t>
            </a: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ТЕРРИТОРИИ ТВЕРСКОЙ ОБЛАСТИ (продолжение</a:t>
            </a:r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b="1" dirty="0">
              <a:solidFill>
                <a:srgbClr val="A88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9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2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15480" y="1556792"/>
            <a:ext cx="3808958" cy="258532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 учреждениях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интернатного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типа будут проведены уроки безопасности «Соблюдай закон дорог - будешь счастлив и здоров» с вручением памяток. Дети совершат путешествие в страну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Светофория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79976" y="1484784"/>
            <a:ext cx="51260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Спортивная эстафета «Знаки регулировщика»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968" y="2132857"/>
            <a:ext cx="2568796" cy="18722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7676" y="2132856"/>
            <a:ext cx="2334868" cy="18722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4509120"/>
            <a:ext cx="3024336" cy="18329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6755586" y="4163741"/>
            <a:ext cx="34076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Вручение памяток по ПДД</a:t>
            </a: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104" y="4653136"/>
            <a:ext cx="2842897" cy="17204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030212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271464" y="260648"/>
            <a:ext cx="9793088" cy="1008112"/>
          </a:xfrm>
          <a:noFill/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МЕРОПРИЯТИЯ ПРОГРАММЫ «ОБЕСПЕЧЕНИЕ ПРАВОПОРЯДКА И БЕЗОПАСНОСТИ НАСЕЛЕНИЯ ТВЕРСКОЙ ОБЛАСТИ» НА 2020 ГОД</a:t>
            </a:r>
          </a:p>
        </p:txBody>
      </p:sp>
      <p:pic>
        <p:nvPicPr>
          <p:cNvPr id="19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2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077920"/>
              </p:ext>
            </p:extLst>
          </p:nvPr>
        </p:nvGraphicFramePr>
        <p:xfrm>
          <a:off x="1415480" y="1484784"/>
          <a:ext cx="6912768" cy="4104455"/>
        </p:xfrm>
        <a:graphic>
          <a:graphicData uri="http://schemas.openxmlformats.org/drawingml/2006/table">
            <a:tbl>
              <a:tblPr/>
              <a:tblGrid>
                <a:gridCol w="37007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010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109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0201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Мероприятие в программе</a:t>
                      </a:r>
                    </a:p>
                  </a:txBody>
                  <a:tcPr marL="68594" marR="6859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68594" marR="6859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</a:p>
                  </a:txBody>
                  <a:tcPr marL="68594" marR="6859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2648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плакатов для общеобразовательных организаций Тверской области</a:t>
                      </a:r>
                    </a:p>
                  </a:txBody>
                  <a:tcPr marL="68594" marR="6859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100,5</a:t>
                      </a:r>
                    </a:p>
                  </a:txBody>
                  <a:tcPr marL="68594" marR="6859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625 комплектов (состоит из 16 плакатов по БДД)</a:t>
                      </a:r>
                    </a:p>
                  </a:txBody>
                  <a:tcPr marL="68594" marR="6859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578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</a:t>
                      </a:r>
                      <a:r>
                        <a:rPr kumimoji="0" lang="ru-RU" altLang="ru-RU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световозвращающих</a:t>
                      </a: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подвесок для пешеходов</a:t>
                      </a:r>
                    </a:p>
                  </a:txBody>
                  <a:tcPr marL="68594" marR="6859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185,0</a:t>
                      </a:r>
                    </a:p>
                  </a:txBody>
                  <a:tcPr marL="68594" marR="6859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10 862 шт.</a:t>
                      </a:r>
                    </a:p>
                  </a:txBody>
                  <a:tcPr marL="68594" marR="6859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6" name="Picture 2" descr="http://gazetaingush.ru/sites/default/files/news/20161223-v-nazrani-proveli-akciyu-napravlennuyu-na-predotvrashchenie-detskogo-dorozhno-transportnogo/fef0d41ad7394599a8524f663b3709fe_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921" y="3645024"/>
            <a:ext cx="2952328" cy="1944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8" descr="C:\Users\Depobraz-uch\Desktop\безопасность ДД\shop_items_catalog_image4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07" t="6750" r="27835" b="15248"/>
          <a:stretch>
            <a:fillRect/>
          </a:stretch>
        </p:blipFill>
        <p:spPr bwMode="auto">
          <a:xfrm>
            <a:off x="8803791" y="1413164"/>
            <a:ext cx="2975457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13992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1199458" y="105567"/>
            <a:ext cx="9697077" cy="783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66027" tIns="83015" rIns="166027" bIns="83015">
            <a:spAutoFit/>
          </a:bodyPr>
          <a:lstStyle/>
          <a:p>
            <a:pPr marL="0" lvl="2" algn="ctr"/>
            <a:r>
              <a:rPr kumimoji="1" lang="ru-RU" alt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ЦЕНТР ПРОФИЛАКТИКИ ДЕТСКОГО </a:t>
            </a:r>
          </a:p>
          <a:p>
            <a:pPr marL="0" lvl="2" algn="ctr"/>
            <a:r>
              <a:rPr kumimoji="1" lang="ru-RU" alt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ДОРОЖНО-ТРАНСПОРТНОГО ТРАВМАТИЗМА</a:t>
            </a:r>
          </a:p>
        </p:txBody>
      </p:sp>
      <p:pic>
        <p:nvPicPr>
          <p:cNvPr id="14340" name="Picture 2" descr="C:\Users\МОРОЗОВА ГА\Pictures\Новая папка\Авт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5" t="36458" r="10147" b="16666"/>
          <a:stretch>
            <a:fillRect/>
          </a:stretch>
        </p:blipFill>
        <p:spPr bwMode="auto">
          <a:xfrm>
            <a:off x="5243943" y="3296146"/>
            <a:ext cx="1908175" cy="99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3" descr="C:\Users\МОРОЗОВА ГА\Pictures\Новая папка\школ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1" t="25694" r="9721" b="25694"/>
          <a:stretch>
            <a:fillRect/>
          </a:stretch>
        </p:blipFill>
        <p:spPr bwMode="auto">
          <a:xfrm>
            <a:off x="1867805" y="4703364"/>
            <a:ext cx="1577975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4" descr="C:\Users\МОРОЗОВА ГА\Pictures\Новая папка\беседк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9" t="4742" r="5518"/>
          <a:stretch>
            <a:fillRect/>
          </a:stretch>
        </p:blipFill>
        <p:spPr bwMode="auto">
          <a:xfrm>
            <a:off x="9128126" y="4581129"/>
            <a:ext cx="1154113" cy="99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3" name="TextBox 30"/>
          <p:cNvSpPr txBox="1">
            <a:spLocks noChangeArrowheads="1"/>
          </p:cNvSpPr>
          <p:nvPr/>
        </p:nvSpPr>
        <p:spPr bwMode="auto">
          <a:xfrm>
            <a:off x="719403" y="5656753"/>
            <a:ext cx="39433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дошкольного образования  и учреждения для детей-сирот и детей, оставшихся без попечения родителей</a:t>
            </a:r>
          </a:p>
        </p:txBody>
      </p:sp>
      <p:sp>
        <p:nvSpPr>
          <p:cNvPr id="14354" name="TextBox 32"/>
          <p:cNvSpPr txBox="1">
            <a:spLocks noChangeArrowheads="1"/>
          </p:cNvSpPr>
          <p:nvPr/>
        </p:nvSpPr>
        <p:spPr bwMode="auto">
          <a:xfrm>
            <a:off x="4356266" y="5651160"/>
            <a:ext cx="35639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Общеобразовательные и профессиональные образовательные организации</a:t>
            </a:r>
          </a:p>
        </p:txBody>
      </p:sp>
      <p:sp>
        <p:nvSpPr>
          <p:cNvPr id="14355" name="TextBox 33"/>
          <p:cNvSpPr txBox="1">
            <a:spLocks noChangeArrowheads="1"/>
          </p:cNvSpPr>
          <p:nvPr/>
        </p:nvSpPr>
        <p:spPr bwMode="auto">
          <a:xfrm>
            <a:off x="7798441" y="5693767"/>
            <a:ext cx="3943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Открытые площадки, праздники,</a:t>
            </a:r>
          </a:p>
          <a:p>
            <a:pPr algn="ctr" eaLnBrk="1" hangingPunct="1"/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летние городские и загородные лагери</a:t>
            </a:r>
          </a:p>
        </p:txBody>
      </p:sp>
      <p:pic>
        <p:nvPicPr>
          <p:cNvPr id="14360" name="Picture 3" descr="C:\Users\МОРОЗОВА ГА\Pictures\Новая папка\школ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1" t="25694" r="9721" b="25694"/>
          <a:stretch>
            <a:fillRect/>
          </a:stretch>
        </p:blipFill>
        <p:spPr bwMode="auto">
          <a:xfrm>
            <a:off x="5287699" y="4695859"/>
            <a:ext cx="1576387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4" descr="C:\Users\МОРОЗОВА ГА\Pictures\Новая папка\КЛАСС!!!.jpg">
            <a:extLst>
              <a:ext uri="{FF2B5EF4-FFF2-40B4-BE49-F238E27FC236}">
                <a16:creationId xmlns:a16="http://schemas.microsoft.com/office/drawing/2014/main" xmlns="" id="{2028E2B8-920A-4090-8306-327378938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46" y="1017910"/>
            <a:ext cx="3264813" cy="184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C:\Users\МОРОЗОВА ГА\Pictures\Новая папка\мобильный авто.jpg">
            <a:extLst>
              <a:ext uri="{FF2B5EF4-FFF2-40B4-BE49-F238E27FC236}">
                <a16:creationId xmlns:a16="http://schemas.microsoft.com/office/drawing/2014/main" xmlns="" id="{5C549CFC-C51D-48CF-BC07-3437196FFD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840" y="987157"/>
            <a:ext cx="3264813" cy="1865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Users\МОРОЗОВА ГА\Pictures\Новая папка\машина.jpg">
            <a:extLst>
              <a:ext uri="{FF2B5EF4-FFF2-40B4-BE49-F238E27FC236}">
                <a16:creationId xmlns:a16="http://schemas.microsoft.com/office/drawing/2014/main" xmlns="" id="{4D9E0387-50D1-4E93-8777-5D2BD5AF18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 l="5948" t="13750" r="6864" b="15000"/>
          <a:stretch>
            <a:fillRect/>
          </a:stretch>
        </p:blipFill>
        <p:spPr bwMode="auto">
          <a:xfrm>
            <a:off x="8208235" y="987157"/>
            <a:ext cx="3253493" cy="186577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26" name="Номер слайда 3">
            <a:extLst>
              <a:ext uri="{FF2B5EF4-FFF2-40B4-BE49-F238E27FC236}">
                <a16:creationId xmlns:a16="http://schemas.microsoft.com/office/drawing/2014/main" xmlns="" id="{ED95F77F-A03E-4484-BD55-00FCDBF97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68341" y="6345831"/>
            <a:ext cx="2844800" cy="365125"/>
          </a:xfrm>
        </p:spPr>
        <p:txBody>
          <a:bodyPr/>
          <a:lstStyle/>
          <a:p>
            <a:pPr>
              <a:defRPr/>
            </a:pPr>
            <a:fld id="{368497B2-772D-4023-84D7-D473E8386A41}" type="slidenum">
              <a:rPr lang="ru-RU" sz="1867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35</a:t>
            </a:fld>
            <a:endParaRPr lang="ru-RU" sz="1867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"/>
          <p:cNvPicPr>
            <a:picLocks noChangeAspect="1" noChangeArrowheads="1"/>
          </p:cNvPicPr>
          <p:nvPr/>
        </p:nvPicPr>
        <p:blipFill rotWithShape="1">
          <a:blip r:embed="rId9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370372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1"/>
          <p:cNvPicPr>
            <a:picLocks noChangeAspect="1" noChangeArrowheads="1"/>
          </p:cNvPicPr>
          <p:nvPr/>
        </p:nvPicPr>
        <p:blipFill rotWithShape="1">
          <a:blip r:embed="rId2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1056347" y="3588854"/>
            <a:ext cx="10974071" cy="279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09585">
              <a:lnSpc>
                <a:spcPct val="70000"/>
              </a:lnSpc>
              <a:spcBef>
                <a:spcPts val="1067"/>
              </a:spcBef>
              <a:buFont typeface="Arial" panose="020B0604020202020204" pitchFamily="34" charset="0"/>
              <a:buNone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Тверской области</a:t>
            </a:r>
          </a:p>
          <a:p>
            <a:pPr defTabSz="609585">
              <a:lnSpc>
                <a:spcPct val="70000"/>
              </a:lnSpc>
              <a:spcBef>
                <a:spcPts val="1067"/>
              </a:spcBef>
              <a:buFont typeface="Arial" panose="020B0604020202020204" pitchFamily="34" charset="0"/>
              <a:buNone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170100, г. Тверь, площадь Святого Благоверного </a:t>
            </a:r>
          </a:p>
          <a:p>
            <a:pPr defTabSz="609585">
              <a:lnSpc>
                <a:spcPct val="70000"/>
              </a:lnSpc>
              <a:spcBef>
                <a:spcPts val="1067"/>
              </a:spcBef>
              <a:buFont typeface="Arial" panose="020B0604020202020204" pitchFamily="34" charset="0"/>
              <a:buNone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Князя Михаила Тверского, д. 5</a:t>
            </a:r>
          </a:p>
          <a:p>
            <a:pPr defTabSz="609585">
              <a:lnSpc>
                <a:spcPct val="70000"/>
              </a:lnSpc>
              <a:spcBef>
                <a:spcPts val="1067"/>
              </a:spcBef>
              <a:buFont typeface="Arial" panose="020B0604020202020204" pitchFamily="34" charset="0"/>
              <a:buNone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8 (4822) 32-10-53</a:t>
            </a:r>
          </a:p>
          <a:p>
            <a:pPr defTabSz="609585">
              <a:lnSpc>
                <a:spcPct val="70000"/>
              </a:lnSpc>
              <a:spcBef>
                <a:spcPts val="1067"/>
              </a:spcBef>
              <a:buNone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alt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obrazov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tverreg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09585">
              <a:lnSpc>
                <a:spcPct val="70000"/>
              </a:lnSpc>
              <a:spcBef>
                <a:spcPts val="1067"/>
              </a:spcBef>
              <a:buNone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Министр образования Тверской области</a:t>
            </a:r>
          </a:p>
          <a:p>
            <a:pPr defTabSz="609585">
              <a:lnSpc>
                <a:spcPct val="70000"/>
              </a:lnSpc>
              <a:spcBef>
                <a:spcPts val="1067"/>
              </a:spcBef>
              <a:buFont typeface="Arial" panose="020B0604020202020204" pitchFamily="34" charset="0"/>
              <a:buNone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Коваленко Юлия Николаевна</a:t>
            </a: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655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127448" y="404664"/>
            <a:ext cx="10441160" cy="753254"/>
          </a:xfrm>
          <a:noFill/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ИСПОЛНИТЕЛИ ПЛАНА МЕРОПРИЯТИЙ («ДОРОЖНОЙ КАРТЫ») ПО </a:t>
            </a: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cs typeface="Times New Roman" pitchFamily="18" charset="0"/>
              </a:rPr>
              <a:t>СНИЖЕНИЮ ТРАВМАТИЗМА И ГИБЕЛИ НЕСОВЕРШЕННОЛЕТНИХ </a:t>
            </a:r>
            <a:endParaRPr lang="ru-RU" sz="2000" dirty="0">
              <a:solidFill>
                <a:srgbClr val="A8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" y="4976981"/>
            <a:ext cx="7404636" cy="720080"/>
          </a:xfrm>
          <a:prstGeom prst="rect">
            <a:avLst/>
          </a:prstGeom>
          <a:ln>
            <a:noFill/>
          </a:ln>
        </p:spPr>
        <p:txBody>
          <a:bodyPr lIns="0" tIns="0" rIns="18288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kern="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976320" y="2636912"/>
            <a:ext cx="671459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lum contrast="12000"/>
          </a:blip>
          <a:srcRect t="-2128" b="-2128"/>
          <a:stretch/>
        </p:blipFill>
        <p:spPr bwMode="auto">
          <a:xfrm>
            <a:off x="123123" y="227355"/>
            <a:ext cx="960000" cy="1181973"/>
          </a:xfrm>
          <a:prstGeom prst="rect">
            <a:avLst/>
          </a:prstGeom>
          <a:noFill/>
        </p:spPr>
      </p:pic>
      <p:sp>
        <p:nvSpPr>
          <p:cNvPr id="5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52238" y="6337300"/>
            <a:ext cx="454023" cy="409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alt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5480" y="1700808"/>
            <a:ext cx="4320480" cy="4464496"/>
          </a:xfrm>
          <a:prstGeom prst="rect">
            <a:avLst/>
          </a:prstGeom>
          <a:solidFill>
            <a:schemeClr val="accent3">
              <a:lumMod val="20000"/>
              <a:lumOff val="80000"/>
              <a:alpha val="31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социальной защиты населения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здравоохранения Министерство демографической и семейной политики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транспорта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промышленности и торговли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управление региональной безопасности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информационной политики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общественных связей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28048" y="1724924"/>
            <a:ext cx="4320480" cy="3276173"/>
          </a:xfrm>
          <a:prstGeom prst="rect">
            <a:avLst/>
          </a:prstGeom>
          <a:solidFill>
            <a:schemeClr val="accent3">
              <a:lumMod val="20000"/>
              <a:lumOff val="80000"/>
              <a:alpha val="31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инспекции безопасности дорожного движения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Министерства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внутренних дел Российской Федерации по Тверской области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управление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МЧС России по Тверской области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ГИМС МЧС России по Тверской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28048" y="5076105"/>
            <a:ext cx="4320480" cy="983996"/>
          </a:xfrm>
          <a:prstGeom prst="rect">
            <a:avLst/>
          </a:prstGeom>
          <a:solidFill>
            <a:schemeClr val="accent3">
              <a:lumMod val="20000"/>
              <a:lumOff val="80000"/>
              <a:alpha val="31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 муниципальных образований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CustomShape 1"/>
          <p:cNvSpPr/>
          <p:nvPr/>
        </p:nvSpPr>
        <p:spPr>
          <a:xfrm>
            <a:off x="1021800" y="179862"/>
            <a:ext cx="11168320" cy="111725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926" tIns="54223" rIns="108926" bIns="54223" anchor="ctr"/>
          <a:lstStyle/>
          <a:p>
            <a:pPr algn="ctr" eaLnBrk="0" hangingPunct="0">
              <a:defRPr/>
            </a:pP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ОСНОВНЫЕ НАПРАВЛЕНИЯ ИНФОРМАЦИОННОЙ КАМПАНИИ</a:t>
            </a:r>
          </a:p>
        </p:txBody>
      </p:sp>
      <p:sp>
        <p:nvSpPr>
          <p:cNvPr id="501" name="CustomShape 3"/>
          <p:cNvSpPr/>
          <p:nvPr/>
        </p:nvSpPr>
        <p:spPr>
          <a:xfrm>
            <a:off x="9202308" y="6381896"/>
            <a:ext cx="2843922" cy="476104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926" tIns="54223" rIns="108926" bIns="54223"/>
          <a:lstStyle/>
          <a:p>
            <a:pPr algn="r">
              <a:defRPr/>
            </a:pPr>
            <a:fld id="{DA314A78-5FCD-487F-9920-561C5C3BAEA9}" type="slidenum">
              <a:rPr lang="ru-RU" sz="1599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pPr algn="r">
                <a:defRPr/>
              </a:pPr>
              <a:t>5</a:t>
            </a:fld>
            <a:endParaRPr lang="en-US" sz="1599">
              <a:solidFill>
                <a:srgbClr val="000000"/>
              </a:solidFill>
            </a:endParaRPr>
          </a:p>
        </p:txBody>
      </p:sp>
      <p:pic>
        <p:nvPicPr>
          <p:cNvPr id="164868" name="Рисунок 1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"/>
          <a:stretch>
            <a:fillRect/>
          </a:stretch>
        </p:blipFill>
        <p:spPr bwMode="auto">
          <a:xfrm>
            <a:off x="135191" y="158702"/>
            <a:ext cx="958553" cy="1151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Прямоугольник 1"/>
          <p:cNvSpPr>
            <a:spLocks noChangeArrowheads="1"/>
          </p:cNvSpPr>
          <p:nvPr/>
        </p:nvSpPr>
        <p:spPr bwMode="auto">
          <a:xfrm>
            <a:off x="1377290" y="1993285"/>
            <a:ext cx="5268874" cy="435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marL="533227" indent="-533227" algn="just" latinLnBrk="0">
              <a:spcBef>
                <a:spcPct val="0"/>
              </a:spcBef>
              <a:buClr>
                <a:srgbClr val="000000"/>
              </a:buClr>
              <a:buFont typeface="+mj-lt"/>
              <a:buAutoNum type="romanUcPeriod"/>
              <a:defRPr/>
            </a:pPr>
            <a:r>
              <a:rPr kumimoji="1" lang="ru-RU" altLang="ru-RU" sz="2399" dirty="0">
                <a:solidFill>
                  <a:srgbClr val="000000"/>
                </a:solidFill>
                <a:latin typeface="Times New Roman" panose="02020603050405020304" pitchFamily="18" charset="0"/>
              </a:rPr>
              <a:t>Информационные материалы в областных и районных СМИ</a:t>
            </a:r>
          </a:p>
          <a:p>
            <a:pPr marL="533227" indent="-533227" algn="just" latinLnBrk="0">
              <a:spcBef>
                <a:spcPct val="0"/>
              </a:spcBef>
              <a:buClr>
                <a:srgbClr val="000000"/>
              </a:buClr>
              <a:buFont typeface="+mj-lt"/>
              <a:buAutoNum type="romanUcPeriod"/>
              <a:defRPr/>
            </a:pPr>
            <a:endParaRPr kumimoji="1" lang="ru-RU" altLang="ru-RU" sz="1866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533227" indent="-533227" algn="just" latinLnBrk="0">
              <a:spcBef>
                <a:spcPct val="0"/>
              </a:spcBef>
              <a:buClr>
                <a:srgbClr val="000000"/>
              </a:buClr>
              <a:buFont typeface="+mj-lt"/>
              <a:buAutoNum type="romanUcPeriod"/>
              <a:defRPr/>
            </a:pPr>
            <a:r>
              <a:rPr kumimoji="1" lang="ru-RU" altLang="ru-RU" sz="2399" dirty="0">
                <a:solidFill>
                  <a:srgbClr val="000000"/>
                </a:solidFill>
                <a:latin typeface="Times New Roman" panose="02020603050405020304" pitchFamily="18" charset="0"/>
              </a:rPr>
              <a:t>Социальная реклама</a:t>
            </a:r>
          </a:p>
          <a:p>
            <a:pPr marL="533227" indent="-533227" algn="just" latinLnBrk="0">
              <a:spcBef>
                <a:spcPct val="0"/>
              </a:spcBef>
              <a:buClr>
                <a:srgbClr val="000000"/>
              </a:buClr>
              <a:buFont typeface="+mj-lt"/>
              <a:buAutoNum type="romanUcPeriod"/>
              <a:defRPr/>
            </a:pPr>
            <a:endParaRPr kumimoji="1" lang="ru-RU" altLang="ru-RU" sz="1866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533227" indent="-533227" algn="just" latinLnBrk="0">
              <a:spcBef>
                <a:spcPct val="0"/>
              </a:spcBef>
              <a:buClr>
                <a:srgbClr val="000000"/>
              </a:buClr>
              <a:buFont typeface="+mj-lt"/>
              <a:buAutoNum type="romanUcPeriod"/>
              <a:defRPr/>
            </a:pPr>
            <a:r>
              <a:rPr kumimoji="1" lang="ru-RU" altLang="ru-RU" sz="2399" dirty="0">
                <a:solidFill>
                  <a:srgbClr val="000000"/>
                </a:solidFill>
                <a:latin typeface="Times New Roman" panose="02020603050405020304" pitchFamily="18" charset="0"/>
              </a:rPr>
              <a:t>Распространение  профилактических материалов в муниципальных образованиях Тверской области</a:t>
            </a:r>
          </a:p>
          <a:p>
            <a:pPr algn="just" eaLnBrk="1" latinLnBrk="0" hangingPunct="1"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  <a:defRPr/>
            </a:pPr>
            <a:endParaRPr lang="ru-RU" altLang="ru-RU" sz="2399" dirty="0">
              <a:latin typeface="Times New Roman" panose="02020603050405020304" pitchFamily="18" charset="0"/>
            </a:endParaRPr>
          </a:p>
          <a:p>
            <a:pPr algn="just" eaLnBrk="1" latinLnBrk="0" hangingPunct="1"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  <a:defRPr/>
            </a:pPr>
            <a:endParaRPr lang="ru-RU" altLang="ru-RU" sz="2399" dirty="0">
              <a:latin typeface="Times New Roman" panose="02020603050405020304" pitchFamily="18" charset="0"/>
            </a:endParaRPr>
          </a:p>
          <a:p>
            <a:pPr algn="just" eaLnBrk="1" latinLnBrk="0" hangingPunct="1"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  <a:defRPr/>
            </a:pPr>
            <a:endParaRPr kumimoji="1" lang="ru-RU" altLang="ru-RU" sz="2399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4870" name="Рисунок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6" t="12962" r="40417" b="10001"/>
          <a:stretch>
            <a:fillRect/>
          </a:stretch>
        </p:blipFill>
        <p:spPr bwMode="auto">
          <a:xfrm>
            <a:off x="9540870" y="3774968"/>
            <a:ext cx="2166798" cy="2549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871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073" y="1534110"/>
            <a:ext cx="4077559" cy="2037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872" name="Рисунок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84" t="14445" r="30417" b="13704"/>
          <a:stretch>
            <a:fillRect/>
          </a:stretch>
        </p:blipFill>
        <p:spPr bwMode="auto">
          <a:xfrm>
            <a:off x="7010118" y="3798245"/>
            <a:ext cx="2441880" cy="24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114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CustomShape 1"/>
          <p:cNvSpPr/>
          <p:nvPr/>
        </p:nvSpPr>
        <p:spPr>
          <a:xfrm>
            <a:off x="1021800" y="179862"/>
            <a:ext cx="11168320" cy="111725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926" tIns="54223" rIns="108926" bIns="54223" anchor="ctr"/>
          <a:lstStyle/>
          <a:p>
            <a:pPr algn="ctr">
              <a:defRPr/>
            </a:pP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ТЕМАТИЧЕСКИЕ ЛИНИИ ИНФОРМАЦИОННОЙ КАМПАНИИ</a:t>
            </a:r>
          </a:p>
        </p:txBody>
      </p:sp>
      <p:sp>
        <p:nvSpPr>
          <p:cNvPr id="501" name="CustomShape 3"/>
          <p:cNvSpPr/>
          <p:nvPr/>
        </p:nvSpPr>
        <p:spPr>
          <a:xfrm>
            <a:off x="9202308" y="6381896"/>
            <a:ext cx="2843922" cy="476104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926" tIns="54223" rIns="108926" bIns="54223"/>
          <a:lstStyle/>
          <a:p>
            <a:pPr algn="r">
              <a:defRPr/>
            </a:pPr>
            <a:fld id="{37004880-0A2A-473A-9936-3006C2CAF862}" type="slidenum">
              <a:rPr lang="ru-RU" sz="1599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pPr algn="r">
                <a:defRPr/>
              </a:pPr>
              <a:t>6</a:t>
            </a:fld>
            <a:endParaRPr lang="en-US" sz="1599">
              <a:solidFill>
                <a:srgbClr val="000000"/>
              </a:solidFill>
            </a:endParaRPr>
          </a:p>
        </p:txBody>
      </p:sp>
      <p:pic>
        <p:nvPicPr>
          <p:cNvPr id="166916" name="Рисунок 1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"/>
          <a:stretch>
            <a:fillRect/>
          </a:stretch>
        </p:blipFill>
        <p:spPr bwMode="auto">
          <a:xfrm>
            <a:off x="135191" y="158702"/>
            <a:ext cx="958553" cy="1151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917" name="Прямоугольник 1"/>
          <p:cNvSpPr>
            <a:spLocks noChangeArrowheads="1"/>
          </p:cNvSpPr>
          <p:nvPr/>
        </p:nvSpPr>
        <p:spPr bwMode="auto">
          <a:xfrm>
            <a:off x="1423843" y="1356366"/>
            <a:ext cx="5734397" cy="2898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latinLnBrk="1">
              <a:lnSpc>
                <a:spcPct val="100000"/>
              </a:lnSpc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ru-RU" altLang="ru-RU" sz="2399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Безопасность на дорогах</a:t>
            </a:r>
          </a:p>
          <a:p>
            <a:pPr latinLnBrk="1">
              <a:lnSpc>
                <a:spcPct val="100000"/>
              </a:lnSpc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ru-RU" altLang="ru-RU" sz="2399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Опасность выпадения из окон</a:t>
            </a:r>
          </a:p>
          <a:p>
            <a:pPr latinLnBrk="1">
              <a:lnSpc>
                <a:spcPct val="100000"/>
              </a:lnSpc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ru-RU" altLang="ru-RU" sz="2399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Безопасность на воде</a:t>
            </a:r>
          </a:p>
          <a:p>
            <a:pPr latinLnBrk="1">
              <a:lnSpc>
                <a:spcPct val="100000"/>
              </a:lnSpc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ru-RU" altLang="ru-RU" sz="2399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Безопасность при обращении с огнем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endParaRPr lang="ru-RU" altLang="ru-RU" sz="2399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endParaRPr lang="ru-RU" altLang="ru-RU" sz="2399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endParaRPr kumimoji="1" lang="ru-RU" altLang="ru-RU" sz="2399" b="1">
              <a:solidFill>
                <a:srgbClr val="00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691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606" y="3859609"/>
            <a:ext cx="3603572" cy="2027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1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2" t="12720" r="13339" b="12367"/>
          <a:stretch>
            <a:fillRect/>
          </a:stretch>
        </p:blipFill>
        <p:spPr bwMode="auto">
          <a:xfrm>
            <a:off x="1220705" y="3859609"/>
            <a:ext cx="3506235" cy="2027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2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2" t="9491" r="25865" b="33188"/>
          <a:stretch>
            <a:fillRect/>
          </a:stretch>
        </p:blipFill>
        <p:spPr bwMode="auto">
          <a:xfrm>
            <a:off x="4877177" y="3859609"/>
            <a:ext cx="3095729" cy="202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21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0" t="23334" r="37083" b="19630"/>
          <a:stretch>
            <a:fillRect/>
          </a:stretch>
        </p:blipFill>
        <p:spPr bwMode="auto">
          <a:xfrm>
            <a:off x="7359261" y="1216709"/>
            <a:ext cx="3544322" cy="2314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040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CustomShape 1"/>
          <p:cNvSpPr/>
          <p:nvPr/>
        </p:nvSpPr>
        <p:spPr>
          <a:xfrm>
            <a:off x="1021800" y="179862"/>
            <a:ext cx="11168320" cy="111725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926" tIns="54223" rIns="108926" bIns="54223" anchor="ctr"/>
          <a:lstStyle/>
          <a:p>
            <a:pPr algn="ctr" eaLnBrk="0" hangingPunct="0">
              <a:defRPr/>
            </a:pPr>
            <a:r>
              <a:rPr lang="ru-RU" sz="2000" b="1" dirty="0">
                <a:solidFill>
                  <a:srgbClr val="A8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СОЦИАЛЬНАЯ РЕКЛАМА</a:t>
            </a:r>
          </a:p>
        </p:txBody>
      </p:sp>
      <p:sp>
        <p:nvSpPr>
          <p:cNvPr id="501" name="CustomShape 3"/>
          <p:cNvSpPr/>
          <p:nvPr/>
        </p:nvSpPr>
        <p:spPr>
          <a:xfrm>
            <a:off x="9202308" y="6381896"/>
            <a:ext cx="2843922" cy="476104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926" tIns="54223" rIns="108926" bIns="54223"/>
          <a:lstStyle/>
          <a:p>
            <a:pPr algn="r">
              <a:defRPr/>
            </a:pPr>
            <a:fld id="{717F7EBD-A7E8-4944-A2BE-95C78EE55357}" type="slidenum">
              <a:rPr lang="ru-RU" sz="1599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pPr algn="r">
                <a:defRPr/>
              </a:pPr>
              <a:t>7</a:t>
            </a:fld>
            <a:endParaRPr lang="en-US" sz="1599">
              <a:solidFill>
                <a:srgbClr val="000000"/>
              </a:solidFill>
            </a:endParaRPr>
          </a:p>
        </p:txBody>
      </p:sp>
      <p:pic>
        <p:nvPicPr>
          <p:cNvPr id="168964" name="Рисунок 1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"/>
          <a:stretch>
            <a:fillRect/>
          </a:stretch>
        </p:blipFill>
        <p:spPr bwMode="auto">
          <a:xfrm>
            <a:off x="135191" y="158702"/>
            <a:ext cx="958553" cy="1151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965" name="Rectangle 9"/>
          <p:cNvSpPr>
            <a:spLocks noChangeArrowheads="1"/>
          </p:cNvSpPr>
          <p:nvPr/>
        </p:nvSpPr>
        <p:spPr bwMode="auto">
          <a:xfrm>
            <a:off x="1021800" y="1940385"/>
            <a:ext cx="4566357" cy="5755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5750" indent="-179388"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kumimoji="1" lang="ru-RU" altLang="ru-RU" sz="2133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3 региональных телеканала;</a:t>
            </a:r>
            <a:br>
              <a:rPr kumimoji="1" lang="ru-RU" altLang="ru-RU" sz="2133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</a:br>
            <a:endParaRPr kumimoji="1" lang="ru-RU" altLang="ru-RU" sz="1066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kumimoji="1" lang="ru-RU" altLang="ru-RU" sz="2133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9 районных телеканалов;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endParaRPr kumimoji="1" lang="ru-RU" altLang="ru-RU" sz="1066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altLang="ru-RU" sz="2133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социальные сети электронных региональных и районных СМИ;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endParaRPr lang="ru-RU" altLang="ru-RU" sz="1066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altLang="ru-RU" sz="2133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экраны в «Транспорте Верхневолжья»;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endParaRPr lang="ru-RU" altLang="ru-RU" sz="1066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altLang="ru-RU" sz="2133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экраны в торговых центрах Твери и Тверской области;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endParaRPr lang="ru-RU" altLang="ru-RU" sz="1066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ru-RU" altLang="ru-RU" sz="2133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образовательные учреждения Тверской области</a:t>
            </a:r>
          </a:p>
          <a:p>
            <a:pPr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endParaRPr lang="ru-RU" altLang="ru-RU" sz="2133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8966" name="Rectangle 15"/>
          <p:cNvSpPr>
            <a:spLocks noChangeArrowheads="1"/>
          </p:cNvSpPr>
          <p:nvPr/>
        </p:nvSpPr>
        <p:spPr bwMode="auto">
          <a:xfrm>
            <a:off x="1093744" y="1297117"/>
            <a:ext cx="10588532" cy="509959"/>
          </a:xfrm>
          <a:prstGeom prst="rect">
            <a:avLst/>
          </a:prstGeom>
          <a:solidFill>
            <a:srgbClr val="E1EBD7"/>
          </a:solidFill>
          <a:ln w="9544">
            <a:solidFill>
              <a:srgbClr val="A5D07A"/>
            </a:solidFill>
            <a:miter lim="800000"/>
            <a:headEnd/>
            <a:tailEnd/>
          </a:ln>
        </p:spPr>
        <p:txBody>
          <a:bodyPr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ru-RU" altLang="ru-RU" sz="2133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Трансляция социальных видеороликов</a:t>
            </a:r>
            <a:endParaRPr kumimoji="1" lang="en-US" altLang="ru-RU" sz="2133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68967" name="Rectangle 15"/>
          <p:cNvSpPr>
            <a:spLocks noChangeArrowheads="1"/>
          </p:cNvSpPr>
          <p:nvPr/>
        </p:nvSpPr>
        <p:spPr bwMode="auto">
          <a:xfrm>
            <a:off x="5740510" y="2742353"/>
            <a:ext cx="5941766" cy="2312804"/>
          </a:xfrm>
          <a:prstGeom prst="rect">
            <a:avLst/>
          </a:prstGeom>
          <a:noFill/>
          <a:ln w="9544">
            <a:solidFill>
              <a:srgbClr val="A5D07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ru-RU" altLang="ru-RU" sz="2133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Эфирные блоки:</a:t>
            </a:r>
          </a:p>
          <a:p>
            <a:pPr latinLnBrk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2133" b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ТК «Россия 24 – Тверь»: </a:t>
            </a:r>
            <a:r>
              <a:rPr lang="ru-RU" altLang="ru-RU" sz="2133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20 раз в день</a:t>
            </a:r>
          </a:p>
          <a:p>
            <a:pPr latinLnBrk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2133" b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КТ «Тверской проспект - регион»: </a:t>
            </a:r>
            <a:br>
              <a:rPr lang="ru-RU" altLang="ru-RU" sz="2133" b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ru-RU" altLang="ru-RU" sz="2133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15 раз в день</a:t>
            </a:r>
          </a:p>
          <a:p>
            <a:pPr latinLnBrk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2133" b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ТК «ОТР» (тверской эфир): </a:t>
            </a:r>
            <a:r>
              <a:rPr lang="ru-RU" altLang="ru-RU" sz="2133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5 раз в день</a:t>
            </a:r>
          </a:p>
          <a:p>
            <a:pPr latinLnBrk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2133" b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Районные телеканалы </a:t>
            </a:r>
            <a:r>
              <a:rPr lang="ru-RU" altLang="ru-RU" sz="2133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(9 телеканалов): </a:t>
            </a:r>
            <a:br>
              <a:rPr lang="ru-RU" altLang="ru-RU" sz="2133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ru-RU" altLang="ru-RU" sz="2133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15 раз в день</a:t>
            </a:r>
          </a:p>
        </p:txBody>
      </p:sp>
      <p:sp>
        <p:nvSpPr>
          <p:cNvPr id="168968" name="Прямоугольник 1"/>
          <p:cNvSpPr>
            <a:spLocks noChangeArrowheads="1"/>
          </p:cNvSpPr>
          <p:nvPr/>
        </p:nvSpPr>
        <p:spPr bwMode="auto">
          <a:xfrm>
            <a:off x="5575461" y="1906528"/>
            <a:ext cx="3021667" cy="74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ru-RU" altLang="ru-RU" sz="2133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Период трансляции: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ru-RU" altLang="ru-RU" sz="2133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 августа – 1 октября</a:t>
            </a:r>
          </a:p>
        </p:txBody>
      </p:sp>
      <p:sp>
        <p:nvSpPr>
          <p:cNvPr id="168969" name="Прямоугольник 2"/>
          <p:cNvSpPr>
            <a:spLocks noChangeArrowheads="1"/>
          </p:cNvSpPr>
          <p:nvPr/>
        </p:nvSpPr>
        <p:spPr bwMode="auto">
          <a:xfrm>
            <a:off x="8635216" y="1940385"/>
            <a:ext cx="3199413" cy="74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ru-RU" altLang="ru-RU" sz="2133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Хронометраж роликов: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ru-RU" altLang="ru-RU" sz="2133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15/30 секунд</a:t>
            </a:r>
            <a:endParaRPr kumimoji="1" lang="en-US" altLang="ru-RU" sz="2133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635216" y="2008097"/>
            <a:ext cx="0" cy="710981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6897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6" t="20370" r="32500" b="44073"/>
          <a:stretch>
            <a:fillRect/>
          </a:stretch>
        </p:blipFill>
        <p:spPr bwMode="auto">
          <a:xfrm>
            <a:off x="8876442" y="5124985"/>
            <a:ext cx="2708497" cy="1625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972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5" t="6294" r="5415" b="10001"/>
          <a:stretch>
            <a:fillRect/>
          </a:stretch>
        </p:blipFill>
        <p:spPr bwMode="auto">
          <a:xfrm>
            <a:off x="5689726" y="5137681"/>
            <a:ext cx="2994160" cy="1612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4174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CustomShape 1"/>
          <p:cNvSpPr/>
          <p:nvPr/>
        </p:nvSpPr>
        <p:spPr>
          <a:xfrm>
            <a:off x="1021800" y="179862"/>
            <a:ext cx="11168320" cy="111725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926" tIns="54223" rIns="108926" bIns="54223" anchor="ctr"/>
          <a:lstStyle/>
          <a:p>
            <a:pPr algn="ctr">
              <a:defRPr/>
            </a:pPr>
            <a:r>
              <a:rPr lang="ru-RU" sz="2000" b="1" spc="-1" dirty="0">
                <a:solidFill>
                  <a:srgbClr val="A88000"/>
                </a:solidFill>
                <a:latin typeface="Times New Roman"/>
              </a:rPr>
              <a:t>СОЦИАЛЬНАЯ РЕКЛАМА (продолжение)</a:t>
            </a:r>
            <a:endParaRPr lang="ru-RU" sz="2000" dirty="0"/>
          </a:p>
        </p:txBody>
      </p:sp>
      <p:sp>
        <p:nvSpPr>
          <p:cNvPr id="501" name="CustomShape 3"/>
          <p:cNvSpPr/>
          <p:nvPr/>
        </p:nvSpPr>
        <p:spPr>
          <a:xfrm>
            <a:off x="9202308" y="6381896"/>
            <a:ext cx="2843922" cy="476104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926" tIns="54223" rIns="108926" bIns="54223"/>
          <a:lstStyle/>
          <a:p>
            <a:pPr algn="r">
              <a:defRPr/>
            </a:pPr>
            <a:fld id="{C7CEBDF9-C09C-4DF2-BE77-305B74E33459}" type="slidenum">
              <a:rPr lang="ru-RU" sz="1599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pPr algn="r">
                <a:defRPr/>
              </a:pPr>
              <a:t>8</a:t>
            </a:fld>
            <a:endParaRPr lang="en-US" sz="1599">
              <a:solidFill>
                <a:srgbClr val="000000"/>
              </a:solidFill>
            </a:endParaRPr>
          </a:p>
        </p:txBody>
      </p:sp>
      <p:pic>
        <p:nvPicPr>
          <p:cNvPr id="171012" name="Рисунок 1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"/>
          <a:stretch>
            <a:fillRect/>
          </a:stretch>
        </p:blipFill>
        <p:spPr bwMode="auto">
          <a:xfrm>
            <a:off x="135191" y="158702"/>
            <a:ext cx="958553" cy="1151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013" name="Rectangle 15"/>
          <p:cNvSpPr>
            <a:spLocks noChangeArrowheads="1"/>
          </p:cNvSpPr>
          <p:nvPr/>
        </p:nvSpPr>
        <p:spPr bwMode="auto">
          <a:xfrm>
            <a:off x="1093744" y="1297117"/>
            <a:ext cx="10588532" cy="509959"/>
          </a:xfrm>
          <a:prstGeom prst="rect">
            <a:avLst/>
          </a:prstGeom>
          <a:solidFill>
            <a:srgbClr val="E1EBD7"/>
          </a:solidFill>
          <a:ln w="9544">
            <a:solidFill>
              <a:srgbClr val="A5D07A"/>
            </a:solidFill>
            <a:miter lim="800000"/>
            <a:headEnd/>
            <a:tailEnd/>
          </a:ln>
        </p:spPr>
        <p:txBody>
          <a:bodyPr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ru-RU" altLang="ru-RU" sz="2133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Трансляция социальных аудиороликов</a:t>
            </a:r>
            <a:endParaRPr kumimoji="1" lang="en-US" altLang="ru-RU" sz="2133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71014" name="Rectangle 15"/>
          <p:cNvSpPr>
            <a:spLocks noChangeArrowheads="1"/>
          </p:cNvSpPr>
          <p:nvPr/>
        </p:nvSpPr>
        <p:spPr bwMode="auto">
          <a:xfrm>
            <a:off x="6489578" y="2048302"/>
            <a:ext cx="4926080" cy="2587885"/>
          </a:xfrm>
          <a:prstGeom prst="rect">
            <a:avLst/>
          </a:prstGeom>
          <a:noFill/>
          <a:ln w="9544">
            <a:solidFill>
              <a:srgbClr val="A5D07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ru-RU" altLang="en-US" sz="2133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Период трансляции: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ru-RU" altLang="ru-RU" sz="2133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 августа – 1 октября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ru-RU" altLang="en-US" sz="1333" dirty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ru-RU" altLang="en-US" sz="2133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Хронометраж ролика:</a:t>
            </a:r>
            <a:r>
              <a:rPr kumimoji="1" lang="ru-RU" altLang="en-US" sz="2133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ru-RU" altLang="en-US" sz="2133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30 секунд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ru-RU" altLang="en-US" sz="1333" dirty="0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ru-RU" altLang="en-US" sz="2133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Эфирные блоки: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ru-RU" altLang="en-US" sz="2133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10 раз в день</a:t>
            </a:r>
          </a:p>
        </p:txBody>
      </p:sp>
      <p:grpSp>
        <p:nvGrpSpPr>
          <p:cNvPr id="171015" name="Group 12"/>
          <p:cNvGrpSpPr>
            <a:grpSpLocks/>
          </p:cNvGrpSpPr>
          <p:nvPr/>
        </p:nvGrpSpPr>
        <p:grpSpPr bwMode="auto">
          <a:xfrm>
            <a:off x="6908550" y="4807583"/>
            <a:ext cx="4405540" cy="1891716"/>
            <a:chOff x="3073" y="643"/>
            <a:chExt cx="2391" cy="1028"/>
          </a:xfrm>
        </p:grpSpPr>
        <p:pic>
          <p:nvPicPr>
            <p:cNvPr id="171018" name="Picture 1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64" r="27338"/>
            <a:stretch>
              <a:fillRect/>
            </a:stretch>
          </p:blipFill>
          <p:spPr bwMode="auto">
            <a:xfrm>
              <a:off x="3073" y="643"/>
              <a:ext cx="392" cy="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1019" name="Picture 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549" b="20746"/>
            <a:stretch>
              <a:fillRect/>
            </a:stretch>
          </p:blipFill>
          <p:spPr bwMode="auto">
            <a:xfrm>
              <a:off x="4100" y="1359"/>
              <a:ext cx="518" cy="2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1020" name="Picture 1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2" y="1058"/>
              <a:ext cx="365" cy="2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1021" name="Picture 1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5" y="701"/>
              <a:ext cx="276" cy="3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1022" name="Picture 2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5" y="708"/>
              <a:ext cx="421" cy="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1023" name="Picture 2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3" y="987"/>
              <a:ext cx="354" cy="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1024" name="Picture 2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6" y="1025"/>
              <a:ext cx="302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1025" name="Picture 2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3" y="1332"/>
              <a:ext cx="392" cy="2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1026" name="Picture 2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8" t="7071" r="20885" b="40649"/>
            <a:stretch>
              <a:fillRect/>
            </a:stretch>
          </p:blipFill>
          <p:spPr bwMode="auto">
            <a:xfrm>
              <a:off x="3546" y="665"/>
              <a:ext cx="372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1027" name="Picture 25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546" b="18678"/>
            <a:stretch>
              <a:fillRect/>
            </a:stretch>
          </p:blipFill>
          <p:spPr bwMode="auto">
            <a:xfrm>
              <a:off x="3477" y="977"/>
              <a:ext cx="460" cy="2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1028" name="Picture 26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" y="1346"/>
              <a:ext cx="626" cy="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1029" name="Picture 27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0" y="701"/>
              <a:ext cx="252" cy="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1030" name="Picture 28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1" y="1331"/>
              <a:ext cx="341" cy="3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1031" name="Picture 29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666" b="26666"/>
            <a:stretch>
              <a:fillRect/>
            </a:stretch>
          </p:blipFill>
          <p:spPr bwMode="auto">
            <a:xfrm>
              <a:off x="4870" y="1031"/>
              <a:ext cx="486" cy="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1032" name="Picture 30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0" y="1292"/>
              <a:ext cx="444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1017" name="Прямоугольник 2"/>
          <p:cNvSpPr>
            <a:spLocks noChangeArrowheads="1"/>
          </p:cNvSpPr>
          <p:nvPr/>
        </p:nvSpPr>
        <p:spPr bwMode="auto">
          <a:xfrm>
            <a:off x="1131833" y="6089363"/>
            <a:ext cx="3833229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kumimoji="1" lang="ru-RU" altLang="ru-RU" sz="2133" b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 23 районные радиостанции</a:t>
            </a:r>
          </a:p>
        </p:txBody>
      </p:sp>
      <p:sp>
        <p:nvSpPr>
          <p:cNvPr id="25" name="Rectangle 31"/>
          <p:cNvSpPr>
            <a:spLocks noChangeArrowheads="1"/>
          </p:cNvSpPr>
          <p:nvPr/>
        </p:nvSpPr>
        <p:spPr bwMode="auto">
          <a:xfrm>
            <a:off x="1131833" y="1970413"/>
            <a:ext cx="5444814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5750" indent="-285750" defTabSz="912813"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12813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12813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12813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12813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12813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12813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12813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12813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latinLnBrk="0" hangingPunct="1">
              <a:spcBef>
                <a:spcPct val="0"/>
              </a:spcBef>
              <a:buFont typeface="Wingdings" panose="05000000000000000000" pitchFamily="2" charset="2"/>
              <a:buChar char="§"/>
              <a:defRPr/>
            </a:pPr>
            <a:r>
              <a:rPr kumimoji="1" lang="ru-RU" alt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kumimoji="1" lang="en-US" alt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kumimoji="1" lang="ru-RU" alt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региональных радиостанций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000" dirty="0">
                <a:latin typeface="Times New Roman" panose="02020603050405020304" pitchFamily="18" charset="0"/>
              </a:rPr>
              <a:t>Радио России – Тверь, </a:t>
            </a:r>
            <a:endParaRPr lang="ru-RU" sz="2000" dirty="0" smtClean="0">
              <a:latin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</a:rPr>
              <a:t>Открытое Радио-Тверь (Радио </a:t>
            </a:r>
            <a:r>
              <a:rPr lang="ru-RU" sz="2000" dirty="0">
                <a:latin typeface="Times New Roman" panose="02020603050405020304" pitchFamily="18" charset="0"/>
              </a:rPr>
              <a:t>7), </a:t>
            </a:r>
            <a:endParaRPr lang="ru-RU" sz="2000" dirty="0" smtClean="0">
              <a:latin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</a:rPr>
              <a:t>Счастливая волна (</a:t>
            </a:r>
            <a:r>
              <a:rPr lang="en-US" sz="2000" dirty="0">
                <a:latin typeface="Times New Roman" panose="02020603050405020304" pitchFamily="18" charset="0"/>
              </a:rPr>
              <a:t>Love</a:t>
            </a:r>
            <a:r>
              <a:rPr lang="ru-RU" sz="2000" dirty="0">
                <a:latin typeface="Times New Roman" panose="02020603050405020304" pitchFamily="18" charset="0"/>
              </a:rPr>
              <a:t>-радио),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000" dirty="0">
                <a:latin typeface="Times New Roman" panose="02020603050405020304" pitchFamily="18" charset="0"/>
              </a:rPr>
              <a:t>Медиа </a:t>
            </a:r>
            <a:r>
              <a:rPr lang="en-US" sz="2000" dirty="0">
                <a:latin typeface="Times New Roman" panose="02020603050405020304" pitchFamily="18" charset="0"/>
              </a:rPr>
              <a:t>FM</a:t>
            </a:r>
            <a:r>
              <a:rPr lang="ru-RU" sz="2000" dirty="0" smtClean="0">
                <a:latin typeface="Times New Roman" panose="02020603050405020304" pitchFamily="18" charset="0"/>
              </a:rPr>
              <a:t>-Тверь (Радио </a:t>
            </a:r>
            <a:r>
              <a:rPr lang="ru-RU" sz="2000" dirty="0">
                <a:latin typeface="Times New Roman" panose="02020603050405020304" pitchFamily="18" charset="0"/>
              </a:rPr>
              <a:t>Дача),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000" dirty="0">
                <a:latin typeface="Times New Roman" panose="02020603050405020304" pitchFamily="18" charset="0"/>
              </a:rPr>
              <a:t>Русское </a:t>
            </a:r>
            <a:r>
              <a:rPr lang="ru-RU" sz="2000" dirty="0" smtClean="0">
                <a:latin typeface="Times New Roman" panose="02020603050405020304" pitchFamily="18" charset="0"/>
              </a:rPr>
              <a:t>радио - Тверь,</a:t>
            </a:r>
            <a:endParaRPr lang="ru-RU" sz="2000" dirty="0">
              <a:latin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000" dirty="0">
                <a:latin typeface="Times New Roman" panose="02020603050405020304" pitchFamily="18" charset="0"/>
              </a:rPr>
              <a:t>Радио Шансон </a:t>
            </a:r>
            <a:r>
              <a:rPr lang="ru-RU" sz="2000" dirty="0" smtClean="0">
                <a:latin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</a:rPr>
              <a:t>Тверь,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000" dirty="0">
                <a:latin typeface="Times New Roman" panose="02020603050405020304" pitchFamily="18" charset="0"/>
              </a:rPr>
              <a:t>Европа Плюс Тверь,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000" dirty="0">
                <a:latin typeface="Times New Roman" panose="02020603050405020304" pitchFamily="18" charset="0"/>
              </a:rPr>
              <a:t>Дорожное радио</a:t>
            </a:r>
            <a:r>
              <a:rPr lang="ru-RU" sz="2000" dirty="0" smtClean="0">
                <a:latin typeface="Times New Roman" panose="02020603050405020304" pitchFamily="18" charset="0"/>
              </a:rPr>
              <a:t>,</a:t>
            </a:r>
            <a:endParaRPr lang="en-US" sz="2000" dirty="0" smtClean="0">
              <a:latin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000" dirty="0" err="1" smtClean="0">
                <a:latin typeface="Times New Roman" panose="02020603050405020304" pitchFamily="18" charset="0"/>
              </a:rPr>
              <a:t>Авторадио</a:t>
            </a:r>
            <a:r>
              <a:rPr lang="ru-RU" sz="2000" dirty="0" smtClean="0">
                <a:latin typeface="Times New Roman" panose="02020603050405020304" pitchFamily="18" charset="0"/>
              </a:rPr>
              <a:t>,</a:t>
            </a:r>
            <a:endParaRPr lang="ru-RU" sz="2000" dirty="0">
              <a:latin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</a:rPr>
              <a:t>Ретро ФМ,</a:t>
            </a:r>
            <a:endParaRPr lang="ru-RU" sz="2000" dirty="0">
              <a:latin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000" dirty="0">
                <a:latin typeface="Times New Roman" panose="02020603050405020304" pitchFamily="18" charset="0"/>
              </a:rPr>
              <a:t>Радио Звезда ФМ,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</a:rPr>
              <a:t>Пилот-Радио, Радио </a:t>
            </a:r>
            <a:r>
              <a:rPr lang="ru-RU" sz="2000" dirty="0">
                <a:latin typeface="Times New Roman" panose="02020603050405020304" pitchFamily="18" charset="0"/>
              </a:rPr>
              <a:t>«КП</a:t>
            </a:r>
            <a:r>
              <a:rPr lang="ru-RU" sz="2000" dirty="0" smtClean="0">
                <a:latin typeface="Times New Roman" panose="02020603050405020304" pitchFamily="18" charset="0"/>
              </a:rPr>
              <a:t>»</a:t>
            </a:r>
            <a:endParaRPr kumimoji="1" lang="ru-RU" altLang="ru-RU" sz="20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157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CustomShape 1"/>
          <p:cNvSpPr/>
          <p:nvPr/>
        </p:nvSpPr>
        <p:spPr>
          <a:xfrm>
            <a:off x="1021800" y="179862"/>
            <a:ext cx="11168320" cy="111725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926" tIns="54223" rIns="108926" bIns="54223" anchor="ctr"/>
          <a:lstStyle/>
          <a:p>
            <a:pPr algn="ctr">
              <a:defRPr/>
            </a:pPr>
            <a:r>
              <a:rPr lang="ru-RU" sz="2000" b="1" spc="-1" dirty="0">
                <a:solidFill>
                  <a:srgbClr val="A88000"/>
                </a:solidFill>
                <a:latin typeface="Times New Roman"/>
              </a:rPr>
              <a:t>ИНФОРМАЦИОННЫЕ МАТЕРИАЛЫ В СМИ</a:t>
            </a:r>
            <a:endParaRPr lang="ru-RU" sz="2000" dirty="0"/>
          </a:p>
        </p:txBody>
      </p:sp>
      <p:sp>
        <p:nvSpPr>
          <p:cNvPr id="501" name="CustomShape 3"/>
          <p:cNvSpPr/>
          <p:nvPr/>
        </p:nvSpPr>
        <p:spPr>
          <a:xfrm>
            <a:off x="9202308" y="6381896"/>
            <a:ext cx="2843922" cy="476104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926" tIns="54223" rIns="108926" bIns="54223"/>
          <a:lstStyle/>
          <a:p>
            <a:pPr algn="r">
              <a:defRPr/>
            </a:pPr>
            <a:fld id="{E721160B-C6C2-4C43-97E4-7DBAC38F4169}" type="slidenum">
              <a:rPr lang="ru-RU" sz="1599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pPr algn="r">
                <a:defRPr/>
              </a:pPr>
              <a:t>9</a:t>
            </a:fld>
            <a:endParaRPr lang="en-US" sz="1599">
              <a:solidFill>
                <a:srgbClr val="000000"/>
              </a:solidFill>
            </a:endParaRPr>
          </a:p>
        </p:txBody>
      </p:sp>
      <p:pic>
        <p:nvPicPr>
          <p:cNvPr id="173060" name="Рисунок 1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"/>
          <a:stretch>
            <a:fillRect/>
          </a:stretch>
        </p:blipFill>
        <p:spPr bwMode="auto">
          <a:xfrm>
            <a:off x="135191" y="158702"/>
            <a:ext cx="958553" cy="1151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3061" name="Rectangle 15"/>
          <p:cNvSpPr>
            <a:spLocks noChangeArrowheads="1"/>
          </p:cNvSpPr>
          <p:nvPr/>
        </p:nvSpPr>
        <p:spPr bwMode="auto">
          <a:xfrm>
            <a:off x="1021800" y="1297117"/>
            <a:ext cx="10660476" cy="509959"/>
          </a:xfrm>
          <a:prstGeom prst="rect">
            <a:avLst/>
          </a:prstGeom>
          <a:solidFill>
            <a:srgbClr val="E1EBD7"/>
          </a:solidFill>
          <a:ln w="9544">
            <a:solidFill>
              <a:srgbClr val="A5D07A"/>
            </a:solidFill>
            <a:miter lim="800000"/>
            <a:headEnd/>
            <a:tailEnd/>
          </a:ln>
        </p:spPr>
        <p:txBody>
          <a:bodyPr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DejaVu Sans"/>
                <a:cs typeface="DejaVu San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133" b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Прямые эфиры на телеканалах и радиостанциях</a:t>
            </a:r>
            <a:endParaRPr kumimoji="1" lang="en-US" altLang="ru-RU" sz="2133" b="1">
              <a:solidFill>
                <a:srgbClr val="00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1021799" y="4223564"/>
            <a:ext cx="7008237" cy="2587885"/>
          </a:xfrm>
          <a:prstGeom prst="rect">
            <a:avLst/>
          </a:prstGeom>
          <a:noFill/>
          <a:ln w="9544">
            <a:solidFill>
              <a:srgbClr val="A5D07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12813"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12813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12813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12813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12813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12813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12813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12813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12813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ts val="0"/>
              </a:spcBef>
              <a:buNone/>
              <a:defRPr/>
            </a:pPr>
            <a:r>
              <a:rPr lang="ru-RU" sz="2133" b="1" dirty="0">
                <a:latin typeface="Times New Roman" panose="02020603050405020304" pitchFamily="18" charset="0"/>
              </a:rPr>
              <a:t>Телеканалы:</a:t>
            </a:r>
          </a:p>
          <a:p>
            <a:pPr marL="380876" indent="-380876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2133" dirty="0">
                <a:latin typeface="Times New Roman" panose="02020603050405020304" pitchFamily="18" charset="0"/>
              </a:rPr>
              <a:t>Тверской проспект – регион, программа «Тема дня»</a:t>
            </a:r>
          </a:p>
          <a:p>
            <a:pPr marL="380876" indent="-380876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2133" dirty="0">
                <a:latin typeface="Times New Roman" panose="02020603050405020304" pitchFamily="18" charset="0"/>
              </a:rPr>
              <a:t>Россия 24 - Тверь, программа «Актуальное интервью»</a:t>
            </a:r>
          </a:p>
          <a:p>
            <a:pPr marL="380876" indent="-380876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2133" dirty="0">
                <a:latin typeface="Times New Roman" panose="02020603050405020304" pitchFamily="18" charset="0"/>
              </a:rPr>
              <a:t>ТНТ-Тверской проспект, программа «Прямой эфир»</a:t>
            </a:r>
          </a:p>
          <a:p>
            <a:pPr marL="380876" indent="-380876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1066" dirty="0">
              <a:latin typeface="Times New Roman" panose="02020603050405020304" pitchFamily="18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ru-RU" sz="2133" b="1" dirty="0">
                <a:latin typeface="Times New Roman" panose="02020603050405020304" pitchFamily="18" charset="0"/>
              </a:rPr>
              <a:t>Радиостанции:</a:t>
            </a:r>
          </a:p>
          <a:p>
            <a:pPr marL="380876" indent="-380876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2133" dirty="0">
                <a:latin typeface="Times New Roman" panose="02020603050405020304" pitchFamily="18" charset="0"/>
              </a:rPr>
              <a:t>Радио России</a:t>
            </a:r>
          </a:p>
          <a:p>
            <a:pPr marL="380876" indent="-380876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2133" dirty="0">
                <a:latin typeface="Times New Roman" panose="02020603050405020304" pitchFamily="18" charset="0"/>
              </a:rPr>
              <a:t>Радио КП-Тверь</a:t>
            </a:r>
            <a:endParaRPr kumimoji="1" lang="ru-RU" altLang="en-US" sz="213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auto">
          <a:xfrm>
            <a:off x="915999" y="1713971"/>
            <a:ext cx="8650263" cy="238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85750" indent="-285750" defTabSz="912813"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defTabSz="912813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defTabSz="912813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defTabSz="912813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defTabSz="912813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912813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912813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912813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912813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marL="0" indent="0" algn="ctr" latinLnBrk="0">
              <a:spcBef>
                <a:spcPct val="0"/>
              </a:spcBef>
              <a:buNone/>
              <a:defRPr/>
            </a:pPr>
            <a:r>
              <a:rPr kumimoji="1" lang="ru-RU" altLang="ru-RU" sz="2133" b="1" dirty="0">
                <a:solidFill>
                  <a:srgbClr val="000000"/>
                </a:solidFill>
                <a:latin typeface="Times New Roman" panose="02020603050405020304" pitchFamily="18" charset="0"/>
              </a:rPr>
              <a:t>	Спикеры: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ru-RU" sz="2133" dirty="0">
                <a:latin typeface="Times New Roman" panose="02020603050405020304" pitchFamily="18" charset="0"/>
              </a:rPr>
              <a:t>представители Госавтоинспекции;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ru-RU" sz="2133" dirty="0">
                <a:latin typeface="Times New Roman" panose="02020603050405020304" pitchFamily="18" charset="0"/>
              </a:rPr>
              <a:t>главы муниципальных образований;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ru-RU" sz="2133" dirty="0">
                <a:latin typeface="Times New Roman" panose="02020603050405020304" pitchFamily="18" charset="0"/>
              </a:rPr>
              <a:t>представители Министерства образования Тверской области;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ru-RU" sz="2133" dirty="0">
                <a:latin typeface="Times New Roman" panose="02020603050405020304" pitchFamily="18" charset="0"/>
              </a:rPr>
              <a:t>представители Министерства демографии Тверской области;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ru-RU" sz="2133" dirty="0">
                <a:latin typeface="Times New Roman" panose="02020603050405020304" pitchFamily="18" charset="0"/>
              </a:rPr>
              <a:t>представители Министерства здравоохранения Тверской области;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ru-RU" sz="2133" dirty="0">
                <a:latin typeface="Times New Roman" panose="02020603050405020304" pitchFamily="18" charset="0"/>
              </a:rPr>
              <a:t>Уполномоченный по правам ребенка в Тверской области</a:t>
            </a:r>
            <a:endParaRPr kumimoji="1" lang="ru-RU" altLang="ru-RU" sz="213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3064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6" t="38148" r="45416" b="13704"/>
          <a:stretch>
            <a:fillRect/>
          </a:stretch>
        </p:blipFill>
        <p:spPr bwMode="auto">
          <a:xfrm>
            <a:off x="8533648" y="4369569"/>
            <a:ext cx="2843922" cy="2255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60529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23973</TotalTime>
  <Words>2732</Words>
  <Application>Microsoft Office PowerPoint</Application>
  <PresentationFormat>Широкоэкранный</PresentationFormat>
  <Paragraphs>586</Paragraphs>
  <Slides>36</Slides>
  <Notes>31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Arial</vt:lpstr>
      <vt:lpstr>Calibri</vt:lpstr>
      <vt:lpstr>DejaVu Sans</vt:lpstr>
      <vt:lpstr>Times New Roman</vt:lpstr>
      <vt:lpstr>Wingdings</vt:lpstr>
      <vt:lpstr>Тема Office</vt:lpstr>
      <vt:lpstr>Презентация PowerPoint</vt:lpstr>
      <vt:lpstr>ЦЕЛЬ И ЗАДАЧИ ПО СНИЖЕНИЮ ТРАВМАТИЗМА И ГИБЕЛИ НЕСОВЕРШЕННОЛЕТНИХ</vt:lpstr>
      <vt:lpstr>ОСНОВНЫЕ НАПРАВЛЕНИЯ РАБОТЫ ПО СНИЖЕНИЮ ТРАВМАТИЗМА И ГИБЕЛИ НЕСОВЕРШЕННОЛЕТНИХ </vt:lpstr>
      <vt:lpstr>ИСПОЛНИТЕЛИ ПЛАНА МЕРОПРИЯТИЙ («ДОРОЖНОЙ КАРТЫ») ПО СНИЖЕНИЮ ТРАВМАТИЗМА И ГИБЕЛИ НЕСОВЕРШЕННОЛЕТНИХ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НАРУЖНАЯ РЕКЛАМА.  БЕЗОПАСНОСТЬ ДОРОЖНОГО ДВИЖЕНИЯ В 2020 ГОДУ </vt:lpstr>
      <vt:lpstr>НАРУЖНАЯ РЕКЛАМА.  БЕЗОПАСНОСТЬ ДОРОЖНОГО ДВИЖЕНИЯ В 2020 ГОДУ (продолжение) </vt:lpstr>
      <vt:lpstr>НАРУЖНАЯ РЕКЛАМА.  БЕЗОПАСНОСТЬ ДОРОЖНОГО ДВИЖЕНИЯ В 2020 ГОДУ (продолжение) </vt:lpstr>
      <vt:lpstr>НАРУЖНАЯ РЕКЛАМА.  БЕЗОПАСНОСТЬ ДОРОЖНОГО ДВИЖЕНИЯ В 2020 ГОДУ (продолжение) </vt:lpstr>
      <vt:lpstr>НАРУЖНАЯ РЕКЛАМА.  БЕЗОПАСНОСТЬ ДОРОЖНОГО ДВИЖЕНИЯ В 2020 ГОДУ (продолжение) </vt:lpstr>
      <vt:lpstr>АДРЕСА РАЗМЕЩЕНИЯ БАННЕРОВ</vt:lpstr>
      <vt:lpstr>АДРЕСА РАЗМЕЩЕНИЯ БАННЕРОВ (продолжение)</vt:lpstr>
      <vt:lpstr>АДРЕСА РАЗМЕЩЕНИЯ БАННЕРОВ (продолжение)</vt:lpstr>
      <vt:lpstr>АДРЕСА РАЗМЕЩЕНИЯ БАННЕРОВ (продолжение)</vt:lpstr>
      <vt:lpstr>АДРЕСА РАЗМЕЩЕНИЯ БАННЕРОВ (продолжение)</vt:lpstr>
      <vt:lpstr>ОБРАЗЦЫ ПО РАЗМЕЩЕНИЮ ИНФОРМАЦИОННЫХ МАТЕРИАЛОВ ПО ПРОФИЛАКТИКЕ ДЕТСКОГО ТРАВМАТИЗМА В 2020 ГОДУ </vt:lpstr>
      <vt:lpstr>ОБРАЗЦЫ ПО РАЗМЕЩЕНИЮ ИНФОРМАЦИОННЫХ МАТЕРИАЛОВ ПО ПРОФИЛАКТИКЕ ДЕТСКОГО ТРАВМАТИЗМА В 2020 ГОДУ (продолжение) </vt:lpstr>
      <vt:lpstr>Презентация PowerPoint</vt:lpstr>
      <vt:lpstr>МЕРОПРИЯТИЯ ПО ОБЕСПЕЧЕНИЮ БЕЗОПАСНОСТИ ДОРОЖНОГО ДВИЖЕНИЯ В МУНИЦИПАЛЬНЫХ ОБРАЗОВАНИЯХ В 2020 ГОДУ</vt:lpstr>
      <vt:lpstr>Презентация PowerPoint</vt:lpstr>
      <vt:lpstr>ПРОВЕДЕНИЕ  МЕРОПРИЯТИЙ ПО БЕЗОПАСНОСТИ НА ТЕРРИТОРИИ ТВЕРСКОЙ ОБЛАСТИ</vt:lpstr>
      <vt:lpstr>ПРОВЕДЕНИЕ  МЕРОПРИЯТИЙ ПО БЕЗОПАСНОСТИ  В ЛЕТНИХ ЛАГЕРЯХ НА ТЕРРИТОРИИ ТВЕРСКОЙ ОБЛАСТИ</vt:lpstr>
      <vt:lpstr>ПРОВЕДЕНИЕ  МЕРОПРИЯТИЙ ПО БЕЗОПАСНОСТИ  В ДОШКОЛЬНЫХ ОБРАЗОВАТЕЛЬНЫХ ОРГАНИЗАЦИЯХ</vt:lpstr>
      <vt:lpstr> ПРОВЕДЕНИЕ  МЕРОПРИЯТИЙ ПО БЕЗОПАСНОСТИ В ШКОЛАХ</vt:lpstr>
      <vt:lpstr> ПРОВЕДЕНИЕ  МЕРОПРИЯТИЙ ПО БЕЗОПАСНОСТИ ДОРОЖНОГО ДВИЖЕНИЯ НА ТЕРРИТОРИИ ТВЕРСКОЙ ОБЛАСТИ</vt:lpstr>
      <vt:lpstr>ПРОВЕДЕНИЕ  МЕРОПРИЯТИЙ ПО БЕЗОПАСНОСТИ ДОРОЖНОГО ДВИЖЕНИЯ  НА ТЕРРИТОРИИ ТВЕРСКОЙ ОБЛАСТИ (продолжение)</vt:lpstr>
      <vt:lpstr>ПРОВЕДЕНИЕ  МЕРОПРИЯТИЙ ПО БЕЗОПАСНОСТИ ДОРОЖНОГО ДВИЖЕНИЯ НА ТЕРРИТОРИИ ТВЕРСКОЙ ОБЛАСТИ (продолжение)</vt:lpstr>
      <vt:lpstr>МЕРОПРИЯТИЯ ПРОГРАММЫ «ОБЕСПЕЧЕНИЕ ПРАВОПОРЯДКА И БЕЗОПАСНОСТИ НАСЕЛЕНИЯ ТВЕРСКОЙ ОБЛАСТИ» НА 2020 ГОД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Нормативное подушевое финансирование  2008 год   Каспржак А.А. начальник департамента образования Тверской области</dc:title>
  <dc:creator>shlinchak</dc:creator>
  <cp:lastModifiedBy>1</cp:lastModifiedBy>
  <cp:revision>1978</cp:revision>
  <cp:lastPrinted>2020-07-31T07:10:39Z</cp:lastPrinted>
  <dcterms:created xsi:type="dcterms:W3CDTF">2007-11-20T06:26:01Z</dcterms:created>
  <dcterms:modified xsi:type="dcterms:W3CDTF">2020-08-05T06:57:43Z</dcterms:modified>
</cp:coreProperties>
</file>