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6" r:id="rId4"/>
    <p:sldId id="279" r:id="rId5"/>
    <p:sldId id="263" r:id="rId6"/>
    <p:sldId id="264" r:id="rId7"/>
    <p:sldId id="265" r:id="rId8"/>
    <p:sldId id="267" r:id="rId9"/>
    <p:sldId id="268" r:id="rId10"/>
    <p:sldId id="274" r:id="rId11"/>
    <p:sldId id="275" r:id="rId12"/>
    <p:sldId id="276" r:id="rId13"/>
    <p:sldId id="277" r:id="rId14"/>
    <p:sldId id="27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9295" y="985720"/>
            <a:ext cx="4428445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266547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157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5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749245"/>
            <a:ext cx="6413610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6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vlfin.ru/assets/previews/2/uploads/%D1%81%D0%BA%D0%B8%D0%BC%D0%BC%D0%B5%D1%80-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vlfin.ru/assets/uploads/%D0%B0%D0%BD%D1%82%D0%B8%D0%BA%D1%81%D0%BA%D0%B8%D0%BC%D0%BC%D0%B5%D1%80-3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vlfin.ru/assets/uploads/%D0%B0%D0%BD%D1%82%D0%B8%D0%BA%D1%81%D0%BA%D0%B8%D0%BC%D0%BC%D0%B5%D1%80-3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588224" y="2564904"/>
            <a:ext cx="2555776" cy="3096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Автор:</a:t>
            </a:r>
          </a:p>
          <a:p>
            <a:pPr algn="l"/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Беседин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Александр 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Владимирович,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87908" y="692696"/>
            <a:ext cx="5364084" cy="1944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КАК ЗАЩИТИТЬСЯ ОТ ФИНАНСОВЫХ МОШЕННИКОВ?</a:t>
            </a:r>
            <a:endParaRPr lang="en-US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Номинация: «Как не стать жертвой финансовых мошенников»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877272"/>
            <a:ext cx="8855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Bookman Old Style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600" b="1" dirty="0">
                <a:latin typeface="Bookman Old Style" pitchFamily="18" charset="0"/>
              </a:rPr>
              <a:t>средняя общеобразовательная школа №17 имени Петра Федоровича Ризеля села Краснопартизанского</a:t>
            </a:r>
          </a:p>
        </p:txBody>
      </p:sp>
    </p:spTree>
    <p:extLst>
      <p:ext uri="{BB962C8B-B14F-4D97-AF65-F5344CB8AC3E}">
        <p14:creationId xmlns:p14="http://schemas.microsoft.com/office/powerpoint/2010/main" val="28382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Финансовая пирамида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582341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- это мошенническая схема, в которой выплаты по вкладам старых инвесторов производится из средств новых.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54712" y="2492838"/>
            <a:ext cx="911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ПРИЗНАКИ:</a:t>
            </a:r>
          </a:p>
          <a:p>
            <a:pPr lvl="1" algn="just"/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1. У организации нет лицензии.</a:t>
            </a:r>
          </a:p>
          <a:p>
            <a:pPr lvl="1" algn="just"/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2. Обещание высокой доходности за счет сверхприбыльного инвестирования.</a:t>
            </a:r>
          </a:p>
          <a:p>
            <a:pPr lvl="1" algn="just"/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3. Вкладчиков призывают не раздумывать долго.</a:t>
            </a:r>
          </a:p>
          <a:p>
            <a:pPr lvl="1" algn="just"/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4. Вкладчиков не информируют о возможных рисках.</a:t>
            </a:r>
          </a:p>
          <a:p>
            <a:pPr lvl="1" algn="just"/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5. Выплаты клиентов осуществляются не из прибыли компании, а из вкладов</a:t>
            </a:r>
          </a:p>
          <a:p>
            <a:pPr lvl="1" algn="just"/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последующих клиентов.        </a:t>
            </a:r>
          </a:p>
          <a:p>
            <a:pPr lvl="1" algn="just"/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6. В случае краха компании, вкладчикам ничего не выплачивают.</a:t>
            </a:r>
          </a:p>
          <a:p>
            <a:pPr lvl="1" algn="just"/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7. Скрывается информация о руководстве и реквизитах </a:t>
            </a:r>
          </a:p>
          <a:p>
            <a:pPr lvl="1" algn="just"/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компании.</a:t>
            </a:r>
          </a:p>
          <a:p>
            <a:pPr lvl="1" algn="just"/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8. С клиентов берется расписка о не разглашении. </a:t>
            </a:r>
          </a:p>
          <a:p>
            <a:pPr lvl="1" algn="just"/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9. Вкладчики должны оплатить регистрационный сбор.</a:t>
            </a:r>
          </a:p>
        </p:txBody>
      </p:sp>
    </p:spTree>
    <p:extLst>
      <p:ext uri="{BB962C8B-B14F-4D97-AF65-F5344CB8AC3E}">
        <p14:creationId xmlns:p14="http://schemas.microsoft.com/office/powerpoint/2010/main" val="41157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506" y="620688"/>
            <a:ext cx="6566315" cy="61082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КАК ЗАЩИТИТЬСЯ ОТ ФИНАНСОВЫХ МОШЕННИКОВ?</a:t>
            </a:r>
          </a:p>
        </p:txBody>
      </p:sp>
      <p:pic>
        <p:nvPicPr>
          <p:cNvPr id="4" name="Рисунок 3" descr="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4" y="1544168"/>
            <a:ext cx="4320480" cy="250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89" y="1547845"/>
            <a:ext cx="3798074" cy="272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1" y="4149080"/>
            <a:ext cx="4031853" cy="25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38408"/>
            <a:ext cx="3880915" cy="27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73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6566315" cy="61082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КАК ЗАЩИТИТЬСЯ ОТ ФИНАНСОВЫХ МОШЕННИКОВ?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663480" cy="257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7018"/>
            <a:ext cx="3995936" cy="246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76" y="4021801"/>
            <a:ext cx="4665489" cy="28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0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6566315" cy="61082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КАК ЗАЩИТИТЬСЯ ОТ ФИНАНСОВЫХ МОШЕННИКОВ?</a:t>
            </a:r>
          </a:p>
        </p:txBody>
      </p:sp>
      <p:pic>
        <p:nvPicPr>
          <p:cNvPr id="7" name="Рисунок 6" descr="C:\Users\Олечка\Desktop\2020-2021\КОНКУРС ДЕНЬГИ - не игрушка\Zagorulko V\2\Zagorulko_Veronika_GAPOU_KK_LSPK_Ispolzovanie_bankovskih_kart_2_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1"/>
            <a:ext cx="5535885" cy="52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38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6566315" cy="61082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КАК ЗАЩИТИТЬСЯ ОТ ФИНАНСОВЫХ МОШЕННИКОВ?</a:t>
            </a:r>
            <a:br>
              <a:rPr lang="ru-RU" sz="2400" dirty="0">
                <a:latin typeface="Bookman Old Style" pitchFamily="18" charset="0"/>
              </a:rPr>
            </a:br>
            <a:r>
              <a:rPr lang="ru-RU" sz="2400" dirty="0">
                <a:latin typeface="Bookman Old Style" pitchFamily="18" charset="0"/>
              </a:rPr>
              <a:t>СОЦИАЛЬНАЯ ИНЖЕНЕРИЯ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954141" cy="495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5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787908" y="1196752"/>
            <a:ext cx="5364084" cy="610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en-US" sz="4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Мошенничество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582341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32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- это хищение чужого имущества или приобретение права на чужое имущество путем обмана или злоупотребления доверием (ст. 159 Уголовного Кодекса РФ).</a:t>
            </a:r>
          </a:p>
        </p:txBody>
      </p:sp>
    </p:spTree>
    <p:extLst>
      <p:ext uri="{BB962C8B-B14F-4D97-AF65-F5344CB8AC3E}">
        <p14:creationId xmlns:p14="http://schemas.microsoft.com/office/powerpoint/2010/main" val="176475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680310"/>
            <a:ext cx="7092279" cy="61082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Мошенничество с пластиковыми картами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556792"/>
            <a:ext cx="70716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1. </a:t>
            </a:r>
            <a:r>
              <a:rPr lang="ru-RU" sz="2000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Скимминг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 – мошенническая схема считывания информации с магнитной полосы карты при помощи </a:t>
            </a:r>
            <a:r>
              <a:rPr lang="ru-RU" sz="2000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скиммера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2000" dirty="0">
              <a:solidFill>
                <a:srgbClr val="1F497D">
                  <a:lumMod val="50000"/>
                </a:srgb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8" name="Рисунок 7" descr="http://vlfin.ru/assets/previews/2/uploads/%D1%81%D0%BA%D0%B8%D0%BC%D0%BC%D0%B5%D1%80-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348881"/>
            <a:ext cx="468052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vlfin.ru/assets/previews/2/uploads/%D0%B0%D0%BD%D1%82%D0%B8%D0%BA%D1%81%D0%BA%D0%B8%D0%BC%D0%BC%D0%B5%D1%80-3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" y="2733891"/>
            <a:ext cx="2383332" cy="278334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483768" y="3861048"/>
            <a:ext cx="666023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2. </a:t>
            </a:r>
            <a:r>
              <a:rPr lang="ru-RU" sz="2000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Шиминг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 - один из вариантов </a:t>
            </a:r>
            <a:r>
              <a:rPr lang="ru-RU" sz="2000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скимминга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, когда используется очень тонкая плата вместо объемной накладки.</a:t>
            </a: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3. Электронный и неэлектронный </a:t>
            </a:r>
            <a:r>
              <a:rPr lang="ru-RU" sz="2000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фишинг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 - сообщение на телефон с просьбой указать данные карты. </a:t>
            </a: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4. Создание подставного интернет-магазина.</a:t>
            </a:r>
          </a:p>
        </p:txBody>
      </p:sp>
    </p:spTree>
    <p:extLst>
      <p:ext uri="{BB962C8B-B14F-4D97-AF65-F5344CB8AC3E}">
        <p14:creationId xmlns:p14="http://schemas.microsoft.com/office/powerpoint/2010/main" val="42673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680310"/>
            <a:ext cx="7092279" cy="61082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Мошенничество с пластиковыми картами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://vlfin.ru/assets/previews/2/uploads/%D0%B0%D0%BD%D1%82%D0%B8%D0%BA%D1%81%D0%BA%D0%B8%D0%BC%D0%BC%D0%B5%D1%80-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686050" cy="2990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149591" y="2708920"/>
            <a:ext cx="584333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1. </a:t>
            </a:r>
            <a:r>
              <a:rPr lang="ru-RU" sz="2000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Антискиммер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2. Выпуск карт с чипами.</a:t>
            </a: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3. Уголовное наказание в виде лишения свободы сроком до 7 лет.</a:t>
            </a: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4. Бдительность: не допускать считывание данных с магнитной полосы другими устройствами, защищать от мошенников ПИН-код от карты.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2023279"/>
            <a:ext cx="424172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Способы защиты:</a:t>
            </a:r>
          </a:p>
        </p:txBody>
      </p:sp>
    </p:spTree>
    <p:extLst>
      <p:ext uri="{BB962C8B-B14F-4D97-AF65-F5344CB8AC3E}">
        <p14:creationId xmlns:p14="http://schemas.microsoft.com/office/powerpoint/2010/main" val="16770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680310"/>
            <a:ext cx="7092279" cy="61082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Мошенничество в интернете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341105"/>
            <a:ext cx="76477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Aft>
                <a:spcPts val="300"/>
              </a:spcAft>
              <a:buFontTx/>
              <a:buAutoNum type="arabicPeriod"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Чудо-методики заработка</a:t>
            </a:r>
          </a:p>
          <a:p>
            <a:pPr marL="800100" lvl="1" indent="-342900" algn="just">
              <a:spcAft>
                <a:spcPts val="300"/>
              </a:spcAft>
              <a:buFontTx/>
              <a:buAutoNum type="arabicPeriod"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Предложения работы</a:t>
            </a:r>
          </a:p>
          <a:p>
            <a:pPr marL="800100" lvl="1" indent="-342900" algn="just">
              <a:spcAft>
                <a:spcPts val="300"/>
              </a:spcAft>
              <a:buFontTx/>
              <a:buAutoNum type="arabicPeriod"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Попрошайничество или мошенничество с благотворительностью</a:t>
            </a:r>
          </a:p>
          <a:p>
            <a:pPr marL="800100" lvl="1" indent="-342900" algn="just">
              <a:spcAft>
                <a:spcPts val="300"/>
              </a:spcAft>
              <a:buFontTx/>
              <a:buAutoNum type="arabicPeriod"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Электронные кошельки</a:t>
            </a:r>
          </a:p>
          <a:p>
            <a:pPr marL="800100" lvl="1" indent="-342900" algn="just">
              <a:spcAft>
                <a:spcPts val="300"/>
              </a:spcAft>
              <a:buFontTx/>
              <a:buAutoNum type="arabicPeriod"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Нигерийские письма, письма счастья</a:t>
            </a:r>
          </a:p>
          <a:p>
            <a:pPr marL="800100" lvl="1" indent="-342900" algn="just">
              <a:spcAft>
                <a:spcPts val="300"/>
              </a:spcAft>
              <a:buFontTx/>
              <a:buAutoNum type="arabicPeriod"/>
            </a:pPr>
            <a:r>
              <a:rPr lang="ru-RU" sz="2000" b="1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Фишинг</a:t>
            </a:r>
            <a:endParaRPr lang="ru-RU" sz="20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spcAft>
                <a:spcPts val="300"/>
              </a:spcAft>
              <a:buFontTx/>
              <a:buAutoNum type="arabicPeriod"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Системы активной рекламы</a:t>
            </a:r>
          </a:p>
          <a:p>
            <a:pPr marL="800100" lvl="1" indent="-342900" algn="just">
              <a:spcAft>
                <a:spcPts val="300"/>
              </a:spcAft>
              <a:buFontTx/>
              <a:buAutoNum type="arabicPeriod"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«Приобретение товаров и услуг посредством сети Интернет»</a:t>
            </a:r>
          </a:p>
          <a:p>
            <a:pPr marL="800100" lvl="1" indent="-342900" algn="just">
              <a:spcAft>
                <a:spcPts val="300"/>
              </a:spcAft>
              <a:buFontTx/>
              <a:buAutoNum type="arabicPeriod"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Букмекерские ставки</a:t>
            </a:r>
          </a:p>
          <a:p>
            <a:pPr marL="800100" lvl="1" indent="-342900" algn="just">
              <a:spcAft>
                <a:spcPts val="300"/>
              </a:spcAft>
              <a:buFontTx/>
              <a:buAutoNum type="arabicPeriod"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Мошенничество с билетами</a:t>
            </a:r>
          </a:p>
          <a:p>
            <a:pPr marL="800100" lvl="1" indent="-342900" algn="just">
              <a:spcAft>
                <a:spcPts val="300"/>
              </a:spcAft>
              <a:buFontTx/>
              <a:buAutoNum type="arabicPeriod"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Мошенничество с подарочными картами</a:t>
            </a:r>
          </a:p>
          <a:p>
            <a:pPr marL="800100" lvl="1" indent="-342900" algn="just">
              <a:spcAft>
                <a:spcPts val="300"/>
              </a:spcAft>
              <a:buFontTx/>
              <a:buAutoNum type="arabicPeriod"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«Брачные мошенничества»</a:t>
            </a:r>
          </a:p>
          <a:p>
            <a:pPr marL="800100" lvl="1" indent="-342900" algn="just">
              <a:spcAft>
                <a:spcPts val="300"/>
              </a:spcAft>
              <a:buFontTx/>
              <a:buAutoNum type="arabicPeriod"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«Крик о помощи»</a:t>
            </a:r>
          </a:p>
        </p:txBody>
      </p:sp>
      <p:pic>
        <p:nvPicPr>
          <p:cNvPr id="7" name="Рисунок 6" descr="http://www.technologijos.lt/upload/image/n/technologijos/it/S-22027/2-1-Covert-social-engineer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3543"/>
            <a:ext cx="2267744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86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680310"/>
            <a:ext cx="7092279" cy="61082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Мошенничество в интернете: как обезопасить себя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www.technologijos.lt/upload/image/n/technologijos/it/S-22027/2-1-Covert-social-engineer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9940"/>
            <a:ext cx="2905125" cy="22580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55776" y="1556792"/>
            <a:ext cx="64236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Установка и еженедельное обновление антивирусной базы на компьютере.</a:t>
            </a:r>
            <a:endParaRPr lang="ru-RU" sz="2000" dirty="0">
              <a:solidFill>
                <a:srgbClr val="1F497D">
                  <a:lumMod val="50000"/>
                </a:srgb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Отказ от посещения сайтов, содержащих сомнительный контент.</a:t>
            </a:r>
            <a:endParaRPr lang="ru-RU" sz="2000" dirty="0">
              <a:solidFill>
                <a:srgbClr val="1F497D">
                  <a:lumMod val="50000"/>
                </a:srgb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Осторожность и осмотрительность при проверке электронной почты с неизвестных адресов (спам).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Внимательность при прочтении уведомлений банков, копий счетов и прочей конфиденциальной информации.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Хладнокровный и расчётливый подход к заманчивым предложениям быстрых и легких денег. Бесплатный сыр бывает только в мышеловке(!). </a:t>
            </a:r>
            <a:endParaRPr lang="ru-RU" sz="2000" dirty="0">
              <a:solidFill>
                <a:srgbClr val="1F497D">
                  <a:lumMod val="50000"/>
                </a:srgb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680310"/>
            <a:ext cx="7092279" cy="61082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Правила безопасности от интернет-мошенничества: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780928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 Самое выгодное предложение, как правило, является мошенничеством.</a:t>
            </a:r>
          </a:p>
          <a:p>
            <a:pPr algn="just"/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2. Лучше быть параноиком с деньгами, чем дураком без денег.</a:t>
            </a:r>
          </a:p>
          <a:p>
            <a:pPr algn="just"/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3. Лучше пропустить одну возможность получить дополнительную прибыль, чем потерять все деньги.</a:t>
            </a:r>
          </a:p>
          <a:p>
            <a:pPr algn="just"/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4. Лучше учиться на чужих ошибках.</a:t>
            </a:r>
          </a:p>
          <a:p>
            <a:pPr algn="just"/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5. Если вы отправили деньги интернет-мошеннику, то вы их уже не вернете.</a:t>
            </a:r>
          </a:p>
          <a:p>
            <a:pPr algn="just"/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6. Если где-то что-то написано, то это не значит, что так оно и есть.</a:t>
            </a:r>
          </a:p>
          <a:p>
            <a:pPr algn="just"/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Какой-нибудь живой форум может вестись одним человеком или даже программой-ботом.</a:t>
            </a:r>
          </a:p>
          <a:p>
            <a:pPr algn="just"/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8. Хорошие вещи стоят дорого.</a:t>
            </a:r>
          </a:p>
          <a:p>
            <a:pPr algn="just"/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9. Эффективная методика заработка в интернете стоит соответственно и, как правило, подразумевает владение определенными навыками.</a:t>
            </a:r>
          </a:p>
          <a:p>
            <a:pPr algn="just"/>
            <a:r>
              <a:rPr lang="ru-RU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10. Почти всё, что предлагают купить, можно найти для бесплатного скачивания.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700808"/>
            <a:ext cx="7164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Практика показывает, что в 95% случаях, человек не поймет, пока не обожжется. </a:t>
            </a:r>
          </a:p>
        </p:txBody>
      </p:sp>
    </p:spTree>
    <p:extLst>
      <p:ext uri="{BB962C8B-B14F-4D97-AF65-F5344CB8AC3E}">
        <p14:creationId xmlns:p14="http://schemas.microsoft.com/office/powerpoint/2010/main" val="3083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смс лохотрон, мошенничеств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13" y="1706116"/>
            <a:ext cx="19050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680310"/>
            <a:ext cx="7092279" cy="61082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Телефонное мошенничество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1706116"/>
            <a:ext cx="50780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Обман по телефону.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SMS-просьба о помощи.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Телефонный номер-«грабитель».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Выигрыш в лотерее.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Простой код от оператора связи. </a:t>
            </a:r>
          </a:p>
          <a:p>
            <a:pPr marL="342900" indent="-342900">
              <a:buFontTx/>
              <a:buAutoNum type="arabicPeriod"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Штрафные санкции и угроза отключения номера.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Ошибочный перевод средств.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Услуга, якобы позволяющая получить доступ к SMS и звонкам другого человека. </a:t>
            </a:r>
          </a:p>
        </p:txBody>
      </p:sp>
      <p:pic>
        <p:nvPicPr>
          <p:cNvPr id="12" name="Рисунок 11" descr="http://media01.ysia.ru/index.php?r=site/photoByBox&amp;id=60597&amp;width=900&amp;height=67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1"/>
          <a:stretch/>
        </p:blipFill>
        <p:spPr bwMode="auto">
          <a:xfrm>
            <a:off x="322025" y="4146435"/>
            <a:ext cx="3381375" cy="19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24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680310"/>
            <a:ext cx="7092279" cy="61082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Как не стать жертвой телефонных мошенников: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204864"/>
            <a:ext cx="810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Не отвечать и не звонить на незнакомые номера.</a:t>
            </a:r>
          </a:p>
          <a:p>
            <a:pPr marL="342900" indent="-342900">
              <a:buFontTx/>
              <a:buAutoNum type="arabicPeriod"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Не реагировать на неизвестные </a:t>
            </a:r>
            <a:r>
              <a:rPr lang="en-US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SMS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MMS</a:t>
            </a: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-сообщения.</a:t>
            </a:r>
          </a:p>
          <a:p>
            <a:pPr marL="342900" indent="-342900">
              <a:buFontTx/>
              <a:buAutoNum type="arabicPeriod"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Не переходить по подозрительным ссылкам.</a:t>
            </a:r>
          </a:p>
          <a:p>
            <a:pPr marL="342900" indent="-342900">
              <a:buFontTx/>
              <a:buAutoNum type="arabicPeriod"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Обращаться за уточнением информации непосредственно к собственному оператору сотовой связи.</a:t>
            </a:r>
          </a:p>
          <a:p>
            <a:pPr marL="342900" indent="-342900">
              <a:buFontTx/>
              <a:buAutoNum type="arabicPeriod"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Ошибочный перевод должен подтверждаться чеком, если «чек утерян» – это первый признак мошенничества.</a:t>
            </a:r>
          </a:p>
          <a:p>
            <a:pPr marL="342900" indent="-342900">
              <a:buFontTx/>
              <a:buAutoNum type="arabicPeriod"/>
            </a:pPr>
            <a:r>
              <a:rPr lang="ru-RU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Не разглашать сведения о персональных данных (коды и т.п.).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795961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ВАЖНО! У абонента, как у потребителя услуг связи, есть права, которые защищаются ЗАКОНОМ! </a:t>
            </a:r>
          </a:p>
        </p:txBody>
      </p:sp>
    </p:spTree>
    <p:extLst>
      <p:ext uri="{BB962C8B-B14F-4D97-AF65-F5344CB8AC3E}">
        <p14:creationId xmlns:p14="http://schemas.microsoft.com/office/powerpoint/2010/main" val="398723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736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Calibri</vt:lpstr>
      <vt:lpstr>Office Theme</vt:lpstr>
      <vt:lpstr>Презентация PowerPoint</vt:lpstr>
      <vt:lpstr>Мошенничество</vt:lpstr>
      <vt:lpstr>Мошенничество с пластиковыми картами</vt:lpstr>
      <vt:lpstr>Мошенничество с пластиковыми картами</vt:lpstr>
      <vt:lpstr>Мошенничество в интернете </vt:lpstr>
      <vt:lpstr>Мошенничество в интернете: как обезопасить себя </vt:lpstr>
      <vt:lpstr>Правила безопасности от интернет-мошенничества:</vt:lpstr>
      <vt:lpstr>Телефонное мошенничество</vt:lpstr>
      <vt:lpstr>Как не стать жертвой телефонных мошенников:</vt:lpstr>
      <vt:lpstr>Финансовая пирамида</vt:lpstr>
      <vt:lpstr>КАК ЗАЩИТИТЬСЯ ОТ ФИНАНСОВЫХ МОШЕННИКОВ?</vt:lpstr>
      <vt:lpstr>КАК ЗАЩИТИТЬСЯ ОТ ФИНАНСОВЫХ МОШЕННИКОВ?</vt:lpstr>
      <vt:lpstr>КАК ЗАЩИТИТЬСЯ ОТ ФИНАНСОВЫХ МОШЕННИКОВ?</vt:lpstr>
      <vt:lpstr>КАК ЗАЩИТИТЬСЯ ОТ ФИНАНСОВЫХ МОШЕННИКОВ? СОЦИАЛЬНАЯ ИНЖЕНЕРИЯ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Олечка</dc:creator>
  <cp:lastModifiedBy>Пользователь Windows</cp:lastModifiedBy>
  <cp:revision>24</cp:revision>
  <dcterms:created xsi:type="dcterms:W3CDTF">2021-01-18T19:52:12Z</dcterms:created>
  <dcterms:modified xsi:type="dcterms:W3CDTF">2022-03-22T09:57:42Z</dcterms:modified>
</cp:coreProperties>
</file>